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483" r:id="rId13"/>
    <p:sldId id="1580" r:id="rId14"/>
    <p:sldId id="1583" r:id="rId15"/>
    <p:sldId id="1582" r:id="rId16"/>
    <p:sldId id="1576" r:id="rId17"/>
    <p:sldId id="1386" r:id="rId18"/>
    <p:sldId id="1450" r:id="rId19"/>
    <p:sldId id="1515" r:id="rId20"/>
    <p:sldId id="1368" r:id="rId21"/>
    <p:sldId id="1512" r:id="rId22"/>
    <p:sldId id="1547" r:id="rId23"/>
    <p:sldId id="1296" r:id="rId24"/>
    <p:sldId id="1570" r:id="rId25"/>
    <p:sldId id="1549" r:id="rId26"/>
    <p:sldId id="1550" r:id="rId27"/>
    <p:sldId id="1551" r:id="rId28"/>
    <p:sldId id="1585" r:id="rId29"/>
    <p:sldId id="1586" r:id="rId30"/>
    <p:sldId id="1587" r:id="rId31"/>
    <p:sldId id="1588" r:id="rId32"/>
    <p:sldId id="1589" r:id="rId33"/>
    <p:sldId id="1590" r:id="rId34"/>
    <p:sldId id="1591" r:id="rId35"/>
    <p:sldId id="1592" r:id="rId36"/>
    <p:sldId id="1593" r:id="rId37"/>
    <p:sldId id="1594" r:id="rId38"/>
    <p:sldId id="1595" r:id="rId39"/>
    <p:sldId id="1297" r:id="rId40"/>
    <p:sldId id="1398" r:id="rId41"/>
    <p:sldId id="1388" r:id="rId42"/>
    <p:sldId id="1478" r:id="rId43"/>
    <p:sldId id="1567" r:id="rId44"/>
    <p:sldId id="1579" r:id="rId45"/>
    <p:sldId id="1571" r:id="rId46"/>
    <p:sldId id="1584" r:id="rId47"/>
    <p:sldId id="1572" r:id="rId48"/>
    <p:sldId id="1577" r:id="rId49"/>
    <p:sldId id="1347" r:id="rId50"/>
    <p:sldId id="1447" r:id="rId51"/>
    <p:sldId id="1536" r:id="rId52"/>
    <p:sldId id="1435" r:id="rId53"/>
    <p:sldId id="1578" r:id="rId5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105" d="100"/>
          <a:sy n="105" d="100"/>
        </p:scale>
        <p:origin x="-396"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254"/>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802.11-12/0722r1</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July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802.11-12/0722r1</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July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802.11-12/0722r1</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37</a:t>
            </a:fld>
            <a:endParaRPr lang="en-US"/>
          </a:p>
        </p:txBody>
      </p:sp>
    </p:spTree>
    <p:extLst>
      <p:ext uri="{BB962C8B-B14F-4D97-AF65-F5344CB8AC3E}">
        <p14:creationId xmlns:p14="http://schemas.microsoft.com/office/powerpoint/2010/main" val="2540524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41</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42</a:t>
            </a:fld>
            <a:endParaRPr lang="en-US" sz="1200"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49</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50</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51</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802.11-12/0722r1</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July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08354" y="9017002"/>
            <a:ext cx="492122"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53</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802.11-12/0722r1</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802.11-12/0722r1</a:t>
            </a:r>
            <a:endParaRPr lang="en-US" smtClean="0"/>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802.11-12/0722r1</a:t>
            </a:r>
            <a:endParaRPr lang="en-US" smtClean="0"/>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20</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23</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802.11-12/0722r1</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25</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802.11-12/0722r1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files/public/docs2012/802-rev-d1-4-pdis-v00.o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3/epoc/P802_3bn_PAR_170512.pdf" TargetMode="External"/><Relationship Id="rId3" Type="http://schemas.openxmlformats.org/officeDocument/2006/relationships/hyperlink" Target="http://www.ieee802.org/PARs.shtml" TargetMode="External"/><Relationship Id="rId7" Type="http://schemas.openxmlformats.org/officeDocument/2006/relationships/hyperlink" Target="http://www.ieee802.org/3/100GNGOPTX/dove_02a_0512_optx.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3/100GNGOPTX/P802_3bm_PAR_170512.pdf" TargetMode="External"/><Relationship Id="rId11" Type="http://schemas.openxmlformats.org/officeDocument/2006/relationships/hyperlink" Target="https://mentor.ieee.org/802.11/dcn/12/11-12-0141-04-cmmw-ieee-802-11-cmww-sg-5c.doc" TargetMode="External"/><Relationship Id="rId5" Type="http://schemas.openxmlformats.org/officeDocument/2006/relationships/hyperlink" Target="https://mentor.ieee.org/802.16/dcn/12/16-12-0395-00.docx" TargetMode="External"/><Relationship Id="rId10" Type="http://schemas.openxmlformats.org/officeDocument/2006/relationships/hyperlink" Target="https://mentor.ieee.org/802.11/dcn/12/11-12-0140-05-cmmw-ieee-802-11-cmmw-sg-par.doc" TargetMode="External"/><Relationship Id="rId4" Type="http://schemas.openxmlformats.org/officeDocument/2006/relationships/hyperlink" Target="https://mentor.ieee.org/802.16/dcn/12/16-12-0394-00.docx" TargetMode="External"/><Relationship Id="rId9" Type="http://schemas.openxmlformats.org/officeDocument/2006/relationships/hyperlink" Target="http://www.ieee802.org/3/epoc/EPoC_5Criteria_draft_0516.pdf"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July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2012-July-12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1699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July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2800" dirty="0" smtClean="0"/>
              <a:t>18:   Agenda</a:t>
            </a:r>
          </a:p>
          <a:p>
            <a:pPr marL="0" indent="0">
              <a:buFontTx/>
              <a:buNone/>
            </a:pPr>
            <a:r>
              <a:rPr lang="en-US" sz="2800" dirty="0" smtClean="0"/>
              <a:t>        Opening </a:t>
            </a:r>
            <a:r>
              <a:rPr lang="en-US" sz="2800" dirty="0"/>
              <a:t>Report </a:t>
            </a:r>
            <a:r>
              <a:rPr lang="en-US" sz="2800" dirty="0" smtClean="0"/>
              <a:t>		18-12-0058 r0</a:t>
            </a:r>
          </a:p>
          <a:p>
            <a:pPr marL="0" indent="0">
              <a:buNone/>
            </a:pPr>
            <a:r>
              <a:rPr lang="en-US" sz="2800" dirty="0" smtClean="0"/>
              <a:t>19:   Agenda  			19-12-0119 r0 	</a:t>
            </a:r>
          </a:p>
          <a:p>
            <a:pPr marL="0" indent="0">
              <a:buNone/>
            </a:pPr>
            <a:r>
              <a:rPr lang="en-US" sz="2800" dirty="0"/>
              <a:t> </a:t>
            </a:r>
            <a:r>
              <a:rPr lang="en-US" sz="2800" dirty="0" smtClean="0"/>
              <a:t>       Opening Report   		19-12-0120r0 	</a:t>
            </a:r>
          </a:p>
          <a:p>
            <a:pPr marL="0" indent="0">
              <a:buNone/>
            </a:pPr>
            <a:r>
              <a:rPr lang="en-US" sz="2800" dirty="0" smtClean="0"/>
              <a:t>21:  Agenda 			21-12-0073r1 </a:t>
            </a:r>
          </a:p>
          <a:p>
            <a:pPr marL="0" indent="0">
              <a:buNone/>
            </a:pPr>
            <a:r>
              <a:rPr lang="en-US" sz="2800" dirty="0" smtClean="0"/>
              <a:t>       Opening </a:t>
            </a:r>
            <a:r>
              <a:rPr lang="en-US" sz="2800" dirty="0"/>
              <a:t>Report   	</a:t>
            </a:r>
            <a:r>
              <a:rPr lang="en-US" sz="2800" dirty="0" smtClean="0"/>
              <a:t>	21-12-0080r0 	</a:t>
            </a:r>
          </a:p>
          <a:p>
            <a:pPr marL="0" indent="0">
              <a:buNone/>
            </a:pPr>
            <a:r>
              <a:rPr lang="en-US" sz="2800" dirty="0" smtClean="0"/>
              <a:t>22: </a:t>
            </a:r>
            <a:r>
              <a:rPr lang="en-US" sz="2800" dirty="0"/>
              <a:t>Agenda 			</a:t>
            </a:r>
            <a:r>
              <a:rPr lang="en-US" sz="2800" dirty="0" smtClean="0"/>
              <a:t>	22-12-0062r0 </a:t>
            </a:r>
            <a:endParaRPr lang="en-US" sz="2800" dirty="0"/>
          </a:p>
          <a:p>
            <a:pPr marL="0" indent="0">
              <a:buNone/>
            </a:pPr>
            <a:r>
              <a:rPr lang="en-US" sz="2800" dirty="0"/>
              <a:t>       Opening Report   		</a:t>
            </a:r>
            <a:r>
              <a:rPr lang="en-US" sz="2800" dirty="0" smtClean="0"/>
              <a:t>22-12-0064r1 	</a:t>
            </a:r>
          </a:p>
          <a:p>
            <a:pPr marL="0" indent="0">
              <a:buFontTx/>
              <a:buNone/>
            </a:pPr>
            <a:r>
              <a:rPr lang="en-US" sz="28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36870" name="TextBox 2"/>
          <p:cNvSpPr txBox="1">
            <a:spLocks noChangeArrowheads="1"/>
          </p:cNvSpPr>
          <p:nvPr/>
        </p:nvSpPr>
        <p:spPr bwMode="auto">
          <a:xfrm>
            <a:off x="366584" y="3962400"/>
            <a:ext cx="7313797"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Pool side,  4</a:t>
            </a:r>
            <a:r>
              <a:rPr lang="en-US" sz="3200" baseline="30000" dirty="0" smtClean="0"/>
              <a:t>th</a:t>
            </a:r>
            <a:r>
              <a:rPr lang="en-US" sz="3200" dirty="0" smtClean="0"/>
              <a:t> Floor</a:t>
            </a:r>
            <a:endParaRPr lang="en-US" sz="3200" dirty="0"/>
          </a:p>
        </p:txBody>
      </p:sp>
      <p:sp>
        <p:nvSpPr>
          <p:cNvPr id="36871" name="TextBox 9"/>
          <p:cNvSpPr txBox="1">
            <a:spLocks noChangeArrowheads="1"/>
          </p:cNvSpPr>
          <p:nvPr/>
        </p:nvSpPr>
        <p:spPr bwMode="auto">
          <a:xfrm>
            <a:off x="102865" y="1850118"/>
            <a:ext cx="7009804"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Elizabeth Foyer        level 2</a:t>
            </a:r>
          </a:p>
          <a:p>
            <a:r>
              <a:rPr lang="en-US" sz="3200" dirty="0" smtClean="0"/>
              <a:t>Breaks </a:t>
            </a:r>
            <a:r>
              <a:rPr lang="en-US" sz="3200" dirty="0"/>
              <a:t>– </a:t>
            </a:r>
            <a:r>
              <a:rPr lang="en-US" sz="3200" dirty="0" smtClean="0"/>
              <a:t>     Elizabeth </a:t>
            </a:r>
            <a:r>
              <a:rPr lang="en-US" sz="3200" dirty="0"/>
              <a:t>Foyer        level 2</a:t>
            </a:r>
          </a:p>
          <a:p>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685800" y="1432874"/>
            <a:ext cx="7772400" cy="4663126"/>
          </a:xfrm>
        </p:spPr>
        <p:txBody>
          <a:bodyPr/>
          <a:lstStyle/>
          <a:p>
            <a:r>
              <a:rPr lang="en-US" sz="2000" dirty="0" smtClean="0"/>
              <a:t>July 25 in San Jose   </a:t>
            </a:r>
          </a:p>
          <a:p>
            <a:r>
              <a:rPr lang="en-US" sz="2000" dirty="0" smtClean="0"/>
              <a:t>Agenda     (preliminary</a:t>
            </a:r>
            <a:r>
              <a:rPr lang="en-US" sz="2000" dirty="0"/>
              <a:t>)</a:t>
            </a:r>
          </a:p>
          <a:p>
            <a:r>
              <a:rPr lang="en-US" sz="2000" dirty="0" smtClean="0"/>
              <a:t>9-9:30AM </a:t>
            </a:r>
            <a:r>
              <a:rPr lang="en-US" sz="2000" dirty="0"/>
              <a:t>Introductions, Goals of the meeting </a:t>
            </a:r>
          </a:p>
          <a:p>
            <a:r>
              <a:rPr lang="en-US" sz="2000" dirty="0"/>
              <a:t>9:30-10AM short introduction to IETF Areas, how IETF works, how decisions are made, how liaisons are managed </a:t>
            </a:r>
          </a:p>
          <a:p>
            <a:r>
              <a:rPr lang="en-US" sz="2000" dirty="0"/>
              <a:t>10-10:30AM short introduction to IEEE 802 WGs, how IEEE 802 works, how decisions are made, how liaisons are managed </a:t>
            </a:r>
          </a:p>
          <a:p>
            <a:r>
              <a:rPr lang="en-US" sz="2000" dirty="0" smtClean="0"/>
              <a:t>10:45-12PM </a:t>
            </a:r>
            <a:r>
              <a:rPr lang="en-US" sz="2000" dirty="0"/>
              <a:t>discussion about how to collaborate and manage relationship, exchange information about new work when charters are discussed, share information about IETF Last Calls and IEEE 802 Ballots, access to work-in-progress documents </a:t>
            </a:r>
          </a:p>
          <a:p>
            <a:r>
              <a:rPr lang="en-US" sz="2000" dirty="0" smtClean="0"/>
              <a:t>1-2:45PM </a:t>
            </a:r>
            <a:r>
              <a:rPr lang="en-US" sz="2000" dirty="0"/>
              <a:t>discuss specific areas where collaboration is needed </a:t>
            </a:r>
          </a:p>
          <a:p>
            <a:r>
              <a:rPr lang="en-US" sz="2000" dirty="0" smtClean="0"/>
              <a:t>3-4PM </a:t>
            </a:r>
            <a:r>
              <a:rPr lang="en-US" sz="2000" dirty="0"/>
              <a:t>action items, follow-up methods, plans for next meeting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Tree>
    <p:extLst>
      <p:ext uri="{BB962C8B-B14F-4D97-AF65-F5344CB8AC3E}">
        <p14:creationId xmlns:p14="http://schemas.microsoft.com/office/powerpoint/2010/main" val="4061559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358219" y="1432874"/>
            <a:ext cx="8540683" cy="4663126"/>
          </a:xfrm>
        </p:spPr>
        <p:txBody>
          <a:bodyPr/>
          <a:lstStyle/>
          <a:p>
            <a:pPr marL="0" indent="0">
              <a:buNone/>
            </a:pPr>
            <a:r>
              <a:rPr lang="en-US" sz="2000" dirty="0" smtClean="0"/>
              <a:t>Areas </a:t>
            </a:r>
            <a:r>
              <a:rPr lang="en-US" sz="2000" dirty="0"/>
              <a:t>of intersection </a:t>
            </a:r>
            <a:r>
              <a:rPr lang="en-US" sz="2000" dirty="0" smtClean="0"/>
              <a:t>identified.</a:t>
            </a:r>
            <a:endParaRPr lang="en-US" sz="2000" dirty="0"/>
          </a:p>
          <a:p>
            <a:r>
              <a:rPr lang="en-US" sz="2000" dirty="0"/>
              <a:t>- IETF work proposed and underway in that addresses the operation </a:t>
            </a:r>
            <a:r>
              <a:rPr lang="en-US" sz="2000" dirty="0" smtClean="0"/>
              <a:t>and control </a:t>
            </a:r>
            <a:r>
              <a:rPr lang="en-US" sz="2000" dirty="0"/>
              <a:t>of MAC bridged networks and IEEE 802.1 Interworking </a:t>
            </a:r>
            <a:r>
              <a:rPr lang="en-US" sz="2000" dirty="0" smtClean="0"/>
              <a:t>including TRILL, CCAMP </a:t>
            </a:r>
            <a:r>
              <a:rPr lang="en-US" sz="2000" dirty="0"/>
              <a:t>and SPB, </a:t>
            </a:r>
            <a:endParaRPr lang="en-US" sz="2000" dirty="0" smtClean="0"/>
          </a:p>
          <a:p>
            <a:r>
              <a:rPr lang="en-US" sz="2000" dirty="0" smtClean="0"/>
              <a:t>- </a:t>
            </a:r>
            <a:r>
              <a:rPr lang="en-US" sz="2000" dirty="0"/>
              <a:t>IETF BFD and 802.1AX</a:t>
            </a:r>
          </a:p>
          <a:p>
            <a:r>
              <a:rPr lang="en-US" sz="2000" dirty="0"/>
              <a:t>- IETF NVO3 and IEEE 802.1 DCB</a:t>
            </a:r>
          </a:p>
          <a:p>
            <a:r>
              <a:rPr lang="en-US" sz="2000" dirty="0"/>
              <a:t>- IETF EMU and IEEE 802.1X, 802.11 and 802.16 security based on EAP</a:t>
            </a:r>
          </a:p>
          <a:p>
            <a:r>
              <a:rPr lang="en-US" sz="2000" dirty="0"/>
              <a:t>- IETF ADSL MIB and IEEE 802.3</a:t>
            </a:r>
          </a:p>
          <a:p>
            <a:r>
              <a:rPr lang="en-US" sz="2000" dirty="0"/>
              <a:t>- IETF 6LOWPAN and IEEE 802.15</a:t>
            </a:r>
          </a:p>
          <a:p>
            <a:r>
              <a:rPr lang="en-US" sz="2000" dirty="0"/>
              <a:t>- IETF PAWS WG and IEEE 802.1, 802.11, 802.15, 802.16, 802.22</a:t>
            </a:r>
          </a:p>
          <a:p>
            <a:r>
              <a:rPr lang="en-US" sz="2000" dirty="0"/>
              <a:t>- IETF HOKEY and IEEE 802.21</a:t>
            </a:r>
          </a:p>
          <a:p>
            <a:r>
              <a:rPr lang="en-US" sz="2000" dirty="0"/>
              <a:t>- IETF IPFIX Information Elements for Data Link monitoring</a:t>
            </a:r>
          </a:p>
          <a:p>
            <a:r>
              <a:rPr lang="en-US" sz="2000" dirty="0"/>
              <a:t>- IETF RADIUS attributes for IEEE 802 networks</a:t>
            </a:r>
          </a:p>
          <a:p>
            <a:r>
              <a:rPr lang="en-US" sz="2000" dirty="0"/>
              <a:t>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14</a:t>
            </a:fld>
            <a:endParaRPr lang="en-US"/>
          </a:p>
        </p:txBody>
      </p:sp>
    </p:spTree>
    <p:extLst>
      <p:ext uri="{BB962C8B-B14F-4D97-AF65-F5344CB8AC3E}">
        <p14:creationId xmlns:p14="http://schemas.microsoft.com/office/powerpoint/2010/main" val="2068332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263951" y="1432874"/>
            <a:ext cx="8634951" cy="4663126"/>
          </a:xfrm>
        </p:spPr>
        <p:txBody>
          <a:bodyPr/>
          <a:lstStyle/>
          <a:p>
            <a:pPr marL="0" indent="0">
              <a:buNone/>
            </a:pPr>
            <a:r>
              <a:rPr lang="en-US" u="sng" dirty="0" smtClean="0"/>
              <a:t>41 people registered</a:t>
            </a:r>
          </a:p>
          <a:p>
            <a:pPr marL="0" indent="0">
              <a:buNone/>
            </a:pPr>
            <a:r>
              <a:rPr lang="en-US" u="sng" dirty="0" smtClean="0"/>
              <a:t>Attendees representing </a:t>
            </a:r>
            <a:r>
              <a:rPr lang="en-US" u="sng" dirty="0"/>
              <a:t>802.11</a:t>
            </a:r>
            <a:endParaRPr lang="en-US" u="sng" dirty="0" smtClean="0"/>
          </a:p>
          <a:p>
            <a:r>
              <a:rPr lang="en-US" dirty="0" smtClean="0"/>
              <a:t>Mark Hamilton</a:t>
            </a:r>
          </a:p>
          <a:p>
            <a:r>
              <a:rPr lang="en-US" dirty="0" smtClean="0"/>
              <a:t>Dorothy Stanley</a:t>
            </a:r>
          </a:p>
          <a:p>
            <a:r>
              <a:rPr lang="en-US" dirty="0" smtClean="0"/>
              <a:t>Dave Halasz</a:t>
            </a:r>
          </a:p>
          <a:p>
            <a:r>
              <a:rPr lang="en-US" dirty="0" smtClean="0"/>
              <a:t>Donald Eastlake</a:t>
            </a:r>
          </a:p>
          <a:p>
            <a:r>
              <a:rPr lang="en-US" dirty="0" smtClean="0"/>
              <a:t>Gabor </a:t>
            </a:r>
            <a:r>
              <a:rPr lang="en-US" dirty="0" err="1" smtClean="0"/>
              <a:t>Bajko</a:t>
            </a:r>
            <a:endParaRPr lang="en-US" dirty="0" smtClean="0"/>
          </a:p>
          <a:p>
            <a:r>
              <a:rPr lang="en-US" dirty="0" smtClean="0"/>
              <a:t>Jon Rosdahl</a:t>
            </a:r>
          </a:p>
          <a:p>
            <a:endParaRPr lang="en-US" dirty="0"/>
          </a:p>
          <a:p>
            <a:pPr marL="0" indent="0">
              <a:buNone/>
            </a:pPr>
            <a:r>
              <a:rPr lang="en-US" b="0" dirty="0" smtClean="0">
                <a:latin typeface="Bauhaus 93" pitchFamily="82" charset="0"/>
              </a:rPr>
              <a:t>EC meeting 8-9pm Tuesday</a:t>
            </a:r>
          </a:p>
          <a:p>
            <a:pPr marL="0" indent="0">
              <a:buNone/>
            </a:pPr>
            <a:r>
              <a:rPr lang="en-US" b="0" dirty="0" smtClean="0">
                <a:latin typeface="Bauhaus 93" pitchFamily="82" charset="0"/>
              </a:rPr>
              <a:t>Additional 802.11 discussion/planning during Friday plenary</a:t>
            </a:r>
            <a:endParaRPr lang="en-US" b="0" dirty="0">
              <a:latin typeface="Bauhaus 93" pitchFamily="82" charset="0"/>
            </a:endParaRP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Tree>
    <p:extLst>
      <p:ext uri="{BB962C8B-B14F-4D97-AF65-F5344CB8AC3E}">
        <p14:creationId xmlns:p14="http://schemas.microsoft.com/office/powerpoint/2010/main" val="140863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4.1.12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smtClean="0"/>
              <a:t>11ad Conditional</a:t>
            </a:r>
            <a:endParaRPr lang="en-US" dirty="0"/>
          </a:p>
          <a:p>
            <a:pPr>
              <a:spcBef>
                <a:spcPts val="0"/>
              </a:spcBef>
              <a:defRPr/>
            </a:pPr>
            <a:r>
              <a:rPr lang="en-US" dirty="0" smtClean="0"/>
              <a:t>New project PAR to NesCom?</a:t>
            </a:r>
          </a:p>
          <a:p>
            <a:pPr lvl="1">
              <a:spcBef>
                <a:spcPts val="0"/>
              </a:spcBef>
              <a:defRPr/>
            </a:pPr>
            <a:r>
              <a:rPr lang="en-US" dirty="0" smtClean="0"/>
              <a:t>CMMW</a:t>
            </a:r>
            <a:endParaRPr lang="en-US" dirty="0"/>
          </a:p>
          <a:p>
            <a:pPr>
              <a:spcBef>
                <a:spcPts val="0"/>
              </a:spcBef>
              <a:defRPr/>
            </a:pPr>
            <a:r>
              <a:rPr lang="en-US" dirty="0" smtClean="0"/>
              <a:t>PAR Extension ?</a:t>
            </a:r>
          </a:p>
          <a:p>
            <a:pPr lvl="1">
              <a:spcBef>
                <a:spcPts val="0"/>
              </a:spcBef>
              <a:defRPr/>
            </a:pPr>
            <a:r>
              <a:rPr lang="en-US" dirty="0" smtClean="0"/>
              <a:t>11ac </a:t>
            </a:r>
            <a:endParaRPr lang="en-US" dirty="0"/>
          </a:p>
          <a:p>
            <a:pPr>
              <a:spcBef>
                <a:spcPts val="0"/>
              </a:spcBef>
              <a:defRPr/>
            </a:pPr>
            <a:r>
              <a:rPr lang="en-US" dirty="0" smtClean="0"/>
              <a:t>Revision PAR?</a:t>
            </a:r>
            <a:endParaRPr lang="en-US" dirty="0"/>
          </a:p>
          <a:p>
            <a:pPr lvl="1">
              <a:spcBef>
                <a:spcPts val="0"/>
              </a:spcBef>
              <a:defRPr/>
            </a:pPr>
            <a:r>
              <a:rPr lang="en-US" dirty="0" smtClean="0"/>
              <a:t>11REVmc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18</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338606"/>
            <a:ext cx="8712200" cy="4757395"/>
          </a:xfrm>
        </p:spPr>
        <p:txBody>
          <a:bodyPr/>
          <a:lstStyle/>
          <a:p>
            <a:pPr>
              <a:defRPr/>
            </a:pPr>
            <a:r>
              <a:rPr lang="en-US" dirty="0" smtClean="0"/>
              <a:t>802.1 owns a project to Update the Overview and Architecture standard for 802</a:t>
            </a:r>
          </a:p>
          <a:p>
            <a:r>
              <a:rPr lang="en-US" dirty="0" smtClean="0"/>
              <a:t>Ballot on D1.4 closed July 6</a:t>
            </a:r>
          </a:p>
          <a:p>
            <a:r>
              <a:rPr lang="en-US" dirty="0" smtClean="0"/>
              <a:t>Approve</a:t>
            </a:r>
            <a:r>
              <a:rPr lang="en-US" dirty="0"/>
              <a:t>: </a:t>
            </a:r>
            <a:r>
              <a:rPr lang="en-US" dirty="0" smtClean="0"/>
              <a:t>27     Disapprove</a:t>
            </a:r>
            <a:r>
              <a:rPr lang="en-US" dirty="0"/>
              <a:t>: </a:t>
            </a:r>
            <a:r>
              <a:rPr lang="en-US" dirty="0" smtClean="0"/>
              <a:t>7    Abstain</a:t>
            </a:r>
            <a:r>
              <a:rPr lang="en-US" dirty="0"/>
              <a:t>: 8</a:t>
            </a:r>
          </a:p>
          <a:p>
            <a:r>
              <a:rPr lang="en-US" dirty="0"/>
              <a:t>Returned: </a:t>
            </a:r>
            <a:r>
              <a:rPr lang="en-US" dirty="0" smtClean="0"/>
              <a:t>42</a:t>
            </a:r>
            <a:endParaRPr lang="en-US" dirty="0"/>
          </a:p>
          <a:p>
            <a:r>
              <a:rPr lang="en-US" dirty="0"/>
              <a:t>Approve ratio: 79</a:t>
            </a:r>
            <a:r>
              <a:rPr lang="en-US" dirty="0" smtClean="0"/>
              <a:t>%</a:t>
            </a:r>
            <a:endParaRPr lang="en-US" dirty="0"/>
          </a:p>
          <a:p>
            <a:r>
              <a:rPr lang="en-US" dirty="0"/>
              <a:t>5 </a:t>
            </a:r>
            <a:r>
              <a:rPr lang="en-US" dirty="0" smtClean="0"/>
              <a:t>commenters,   41 comments</a:t>
            </a:r>
          </a:p>
          <a:p>
            <a:r>
              <a:rPr lang="en-US" dirty="0" smtClean="0"/>
              <a:t> </a:t>
            </a:r>
            <a:r>
              <a:rPr lang="en-US" u="sng" dirty="0">
                <a:hlinkClick r:id="rId2"/>
              </a:rPr>
              <a:t>http://</a:t>
            </a:r>
            <a:r>
              <a:rPr lang="en-US" u="sng" dirty="0" smtClean="0">
                <a:hlinkClick r:id="rId2"/>
              </a:rPr>
              <a:t>ieee802.org/1/files/public/docs2012/802-rev-d1-4-pdis-v00.ods</a:t>
            </a:r>
            <a:endParaRPr lang="en-US" dirty="0"/>
          </a:p>
          <a:p>
            <a:pPr lvl="1"/>
            <a:r>
              <a:rPr lang="en-US" b="1" dirty="0"/>
              <a:t>13 Technical/General</a:t>
            </a:r>
          </a:p>
          <a:p>
            <a:pPr lvl="1"/>
            <a:r>
              <a:rPr lang="en-US" b="1" dirty="0"/>
              <a:t>28 Editorial</a:t>
            </a:r>
          </a:p>
          <a:p>
            <a:pPr>
              <a:defRPr/>
            </a:pPr>
            <a:endParaRPr lang="en-US"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19</a:t>
            </a:fld>
            <a:endParaRPr lang="en-US" sz="1200" b="0" smtClean="0"/>
          </a:p>
        </p:txBody>
      </p:sp>
      <p:sp>
        <p:nvSpPr>
          <p:cNvPr id="41990" name="Text Box 4"/>
          <p:cNvSpPr txBox="1">
            <a:spLocks noChangeArrowheads="1"/>
          </p:cNvSpPr>
          <p:nvPr/>
        </p:nvSpPr>
        <p:spPr bwMode="auto">
          <a:xfrm>
            <a:off x="22225" y="578626"/>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20</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9" name="Text Box 13"/>
          <p:cNvSpPr txBox="1">
            <a:spLocks noChangeArrowheads="1"/>
          </p:cNvSpPr>
          <p:nvPr/>
        </p:nvSpPr>
        <p:spPr bwMode="auto">
          <a:xfrm>
            <a:off x="322240" y="1595774"/>
            <a:ext cx="7864653"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p>
          <a:p>
            <a:pPr eaLnBrk="0" hangingPunct="0"/>
            <a:r>
              <a:rPr lang="en-US" sz="3200" dirty="0" smtClean="0"/>
              <a:t>Monday </a:t>
            </a:r>
            <a:r>
              <a:rPr lang="en-US" sz="3200" dirty="0"/>
              <a:t>pm2 </a:t>
            </a:r>
            <a:r>
              <a:rPr lang="en-US" sz="3200" dirty="0" smtClean="0"/>
              <a:t> 		Elizabeth D </a:t>
            </a:r>
            <a:r>
              <a:rPr lang="en-US" sz="3200" dirty="0"/>
              <a:t>– 2</a:t>
            </a:r>
            <a:r>
              <a:rPr lang="en-US" sz="3200" baseline="30000" dirty="0"/>
              <a:t>nd</a:t>
            </a:r>
            <a:r>
              <a:rPr lang="en-US" sz="3200" dirty="0"/>
              <a:t> level </a:t>
            </a:r>
            <a:endParaRPr lang="en-US" sz="3200" dirty="0" smtClean="0"/>
          </a:p>
          <a:p>
            <a:pPr eaLnBrk="0" hangingPunct="0"/>
            <a:r>
              <a:rPr lang="en-US" sz="3200" dirty="0" smtClean="0"/>
              <a:t>Tuesday </a:t>
            </a:r>
            <a:r>
              <a:rPr lang="en-US" sz="3200" dirty="0"/>
              <a:t>pm2 </a:t>
            </a:r>
            <a:r>
              <a:rPr lang="en-US" sz="3200" dirty="0" smtClean="0"/>
              <a:t> 		Elizabeth E </a:t>
            </a:r>
            <a:r>
              <a:rPr lang="en-US" sz="3200" dirty="0"/>
              <a:t>– 2</a:t>
            </a:r>
            <a:r>
              <a:rPr lang="en-US" sz="3200" baseline="30000" dirty="0"/>
              <a:t>nd</a:t>
            </a:r>
            <a:r>
              <a:rPr lang="en-US" sz="3200" dirty="0"/>
              <a:t> level </a:t>
            </a:r>
            <a:endParaRPr lang="en-US" sz="3200" dirty="0" smtClean="0"/>
          </a:p>
          <a:p>
            <a:pPr eaLnBrk="0" hangingPunct="0"/>
            <a:r>
              <a:rPr lang="en-US" sz="3200" dirty="0" smtClean="0"/>
              <a:t>Wednesday pm2  	Elizabeth D – 2</a:t>
            </a:r>
            <a:r>
              <a:rPr lang="en-US" sz="3200" baseline="30000" dirty="0" smtClean="0"/>
              <a:t>nd</a:t>
            </a:r>
            <a:r>
              <a:rPr lang="en-US" sz="3200" dirty="0" smtClean="0"/>
              <a:t> level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PAR changes review</a:t>
            </a:r>
          </a:p>
          <a:p>
            <a:r>
              <a:rPr lang="en-US" sz="2800" dirty="0" smtClean="0"/>
              <a:t>Overview of new project PAR &amp; 5C</a:t>
            </a:r>
          </a:p>
          <a:p>
            <a:pPr lvl="1"/>
            <a:r>
              <a:rPr lang="en-US" dirty="0" smtClean="0"/>
              <a:t>CMMW</a:t>
            </a:r>
          </a:p>
          <a:p>
            <a:r>
              <a:rPr lang="en-US" sz="2800" dirty="0" smtClean="0"/>
              <a:t>802 University Outreach feedback</a:t>
            </a:r>
          </a:p>
          <a:p>
            <a:r>
              <a:rPr lang="en-US" sz="2800" dirty="0" smtClean="0"/>
              <a:t>Overview of O  M Change proposal</a:t>
            </a:r>
          </a:p>
          <a:p>
            <a:r>
              <a:rPr lang="en-US" sz="2800" dirty="0" smtClean="0"/>
              <a:t>Central Desktop – new IEEE Service - overview</a:t>
            </a:r>
          </a:p>
          <a:p>
            <a:r>
              <a:rPr lang="en-US" sz="2800" dirty="0" smtClean="0"/>
              <a:t>Awards</a:t>
            </a:r>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21</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
        <p:nvSpPr>
          <p:cNvPr id="5" name="Rectangle 1"/>
          <p:cNvSpPr>
            <a:spLocks noChangeArrowheads="1"/>
          </p:cNvSpPr>
          <p:nvPr/>
        </p:nvSpPr>
        <p:spPr bwMode="auto">
          <a:xfrm>
            <a:off x="298027" y="989268"/>
            <a:ext cx="8275636"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#1 (6:00 -7:30 PM)</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What’s next? Wireless Communication beyond 60 GHz</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Bob Heile (Chair WG)</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#2 (7:30 - 9:00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IEEE Industry Connections Ethernet Bandwidth Assessment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David Law (Chair WG 3)</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#3 (9:00 - 10:30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Heterogeneous Networking among the IEEE 802 Family proposal for an Open Mobile Network Interface (OMNI) Standard</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Roger Marks (Chair WG 16)</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23</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230832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Pool Deck</a:t>
            </a:r>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Tree>
    <p:extLst>
      <p:ext uri="{BB962C8B-B14F-4D97-AF65-F5344CB8AC3E}">
        <p14:creationId xmlns:p14="http://schemas.microsoft.com/office/powerpoint/2010/main" val="19240254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6915903" cy="2280224"/>
          </a:xfrm>
        </p:spPr>
        <p:txBody>
          <a:bodyPr/>
          <a:lstStyle/>
          <a:p>
            <a:r>
              <a:rPr lang="en-US" sz="2800" dirty="0" smtClean="0"/>
              <a:t>6 students registered for this session</a:t>
            </a:r>
          </a:p>
          <a:p>
            <a:r>
              <a:rPr lang="en-US" sz="2800" dirty="0" smtClean="0"/>
              <a:t>802.11 Topics suggested</a:t>
            </a:r>
          </a:p>
          <a:p>
            <a:r>
              <a:rPr lang="en-US" sz="2800" dirty="0" smtClean="0"/>
              <a:t>Jon is designated contact person</a:t>
            </a:r>
            <a:endParaRPr lang="en-US" sz="28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0441" y="2574991"/>
            <a:ext cx="30099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607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30</a:t>
            </a:fld>
            <a:endParaRPr lang="en-US"/>
          </a:p>
        </p:txBody>
      </p:sp>
      <p:sp>
        <p:nvSpPr>
          <p:cNvPr id="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5.9</a:t>
            </a:r>
            <a:endParaRPr lang="en-US" dirty="0">
              <a:solidFill>
                <a:schemeClr val="tx2"/>
              </a:solidFill>
            </a:endParaRPr>
          </a:p>
        </p:txBody>
      </p:sp>
      <p:sp>
        <p:nvSpPr>
          <p:cNvPr id="6" name="Rectangle 5"/>
          <p:cNvSpPr/>
          <p:nvPr/>
        </p:nvSpPr>
        <p:spPr>
          <a:xfrm>
            <a:off x="856511" y="1989560"/>
            <a:ext cx="7123168" cy="264687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Awards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94485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159214673"/>
              </p:ext>
            </p:extLst>
          </p:nvPr>
        </p:nvGraphicFramePr>
        <p:xfrm>
          <a:off x="549613" y="1277528"/>
          <a:ext cx="7772401" cy="2743200"/>
        </p:xfrm>
        <a:graphic>
          <a:graphicData uri="http://schemas.openxmlformats.org/drawingml/2006/table">
            <a:tbl>
              <a:tblPr firstRow="1" firstCol="1" lastRow="1" lastCol="1" bandRow="1" bandCol="1">
                <a:tableStyleId>{5C22544A-7EE6-4342-B048-85BDC9FD1C3A}</a:tableStyleId>
              </a:tblPr>
              <a:tblGrid>
                <a:gridCol w="1962553"/>
                <a:gridCol w="1962553"/>
                <a:gridCol w="3847295"/>
              </a:tblGrid>
              <a:tr h="357437">
                <a:tc>
                  <a:txBody>
                    <a:bodyPr/>
                    <a:lstStyle/>
                    <a:p>
                      <a:pPr marL="0" marR="0">
                        <a:spcBef>
                          <a:spcPts val="0"/>
                        </a:spcBef>
                        <a:spcAft>
                          <a:spcPts val="0"/>
                        </a:spcAft>
                      </a:pPr>
                      <a:r>
                        <a:rPr lang="en-US" sz="2000" dirty="0">
                          <a:solidFill>
                            <a:schemeClr val="tx1"/>
                          </a:solidFill>
                          <a:effectLst/>
                        </a:rPr>
                        <a:t>WG Task Force Chair</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Graham </a:t>
                      </a:r>
                      <a:r>
                        <a:rPr lang="en-US" sz="2000" dirty="0" smtClean="0">
                          <a:solidFill>
                            <a:schemeClr val="tx1"/>
                          </a:solidFill>
                          <a:effectLst/>
                        </a:rPr>
                        <a:t>Smith</a:t>
                      </a:r>
                      <a:endParaRPr lang="en-US" sz="2000"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Sponsor Ballot Chair and technical contribution - OBSS</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7437">
                <a:tc>
                  <a:txBody>
                    <a:bodyPr/>
                    <a:lstStyle/>
                    <a:p>
                      <a:pPr marL="0" marR="0">
                        <a:spcBef>
                          <a:spcPts val="0"/>
                        </a:spcBef>
                        <a:spcAft>
                          <a:spcPts val="0"/>
                        </a:spcAft>
                      </a:pPr>
                      <a:r>
                        <a:rPr lang="en-US" sz="2000">
                          <a:solidFill>
                            <a:schemeClr val="tx1"/>
                          </a:solidFill>
                          <a:effectLst/>
                        </a:rPr>
                        <a:t>WG Task Force Vice-Chair and Technical Editor</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b="1" dirty="0">
                          <a:solidFill>
                            <a:schemeClr val="tx1"/>
                          </a:solidFill>
                          <a:effectLst/>
                        </a:rPr>
                        <a:t>Alex </a:t>
                      </a:r>
                      <a:r>
                        <a:rPr lang="en-US" sz="2000" b="1" dirty="0" smtClean="0">
                          <a:solidFill>
                            <a:schemeClr val="tx1"/>
                          </a:solidFill>
                          <a:effectLst/>
                        </a:rPr>
                        <a:t>Ashley</a:t>
                      </a:r>
                      <a:endParaRPr lang="en-US" sz="2000" b="1"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a:solidFill>
                            <a:schemeClr val="tx1"/>
                          </a:solidFill>
                          <a:effectLst/>
                        </a:rPr>
                        <a:t>Vice- Chair, Technical Editor and technical contribution – GCR, SCS and HCCA TXOP negotiation</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7437">
                <a:tc>
                  <a:txBody>
                    <a:bodyPr/>
                    <a:lstStyle/>
                    <a:p>
                      <a:pPr marL="0" marR="0">
                        <a:spcBef>
                          <a:spcPts val="0"/>
                        </a:spcBef>
                        <a:spcAft>
                          <a:spcPts val="0"/>
                        </a:spcAft>
                      </a:pPr>
                      <a:r>
                        <a:rPr lang="en-US" sz="2000">
                          <a:solidFill>
                            <a:schemeClr val="tx1"/>
                          </a:solidFill>
                          <a:effectLst/>
                        </a:rPr>
                        <a:t>Original WG Task Force Chair</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Ganesh </a:t>
                      </a:r>
                      <a:r>
                        <a:rPr lang="en-US" sz="2000" dirty="0" smtClean="0">
                          <a:solidFill>
                            <a:schemeClr val="tx1"/>
                          </a:solidFill>
                          <a:effectLst/>
                        </a:rPr>
                        <a:t>Venkatesan</a:t>
                      </a:r>
                      <a:endParaRPr lang="en-US" sz="2000"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Chair through SG and Letter Ballots and technical contribution – 802.11avb interworking.</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5"/>
          <p:cNvSpPr txBox="1">
            <a:spLocks noChangeArrowheads="1"/>
          </p:cNvSpPr>
          <p:nvPr/>
        </p:nvSpPr>
        <p:spPr bwMode="auto">
          <a:xfrm>
            <a:off x="2985329" y="558597"/>
            <a:ext cx="26066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a:t>
            </a:r>
            <a:endParaRPr lang="en-US" sz="3200" dirty="0"/>
          </a:p>
        </p:txBody>
      </p:sp>
    </p:spTree>
    <p:extLst>
      <p:ext uri="{BB962C8B-B14F-4D97-AF65-F5344CB8AC3E}">
        <p14:creationId xmlns:p14="http://schemas.microsoft.com/office/powerpoint/2010/main" val="2641279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32</a:t>
            </a:fld>
            <a:endParaRPr lang="en-US"/>
          </a:p>
        </p:txBody>
      </p:sp>
      <p:sp>
        <p:nvSpPr>
          <p:cNvPr id="7" name="TextBox 5"/>
          <p:cNvSpPr txBox="1">
            <a:spLocks noChangeArrowheads="1"/>
          </p:cNvSpPr>
          <p:nvPr/>
        </p:nvSpPr>
        <p:spPr bwMode="auto">
          <a:xfrm>
            <a:off x="2985329" y="558597"/>
            <a:ext cx="26066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4115384546"/>
              </p:ext>
            </p:extLst>
          </p:nvPr>
        </p:nvGraphicFramePr>
        <p:xfrm>
          <a:off x="476654" y="1225685"/>
          <a:ext cx="8359527" cy="3169920"/>
        </p:xfrm>
        <a:graphic>
          <a:graphicData uri="http://schemas.openxmlformats.org/drawingml/2006/table">
            <a:tbl>
              <a:tblPr firstRow="1" firstCol="1" lastRow="1" lastCol="1" bandRow="1" bandCol="1">
                <a:tableStyleId>{5C22544A-7EE6-4342-B048-85BDC9FD1C3A}</a:tableStyleId>
              </a:tblPr>
              <a:tblGrid>
                <a:gridCol w="1841033"/>
                <a:gridCol w="6518494"/>
              </a:tblGrid>
              <a:tr h="280027">
                <a:tc>
                  <a:txBody>
                    <a:bodyPr/>
                    <a:lstStyle/>
                    <a:p>
                      <a:pPr marL="0" marR="0">
                        <a:spcBef>
                          <a:spcPts val="0"/>
                        </a:spcBef>
                        <a:spcAft>
                          <a:spcPts val="0"/>
                        </a:spcAft>
                      </a:pPr>
                      <a:r>
                        <a:rPr lang="en-US" sz="2000" baseline="0" dirty="0">
                          <a:solidFill>
                            <a:schemeClr val="tx1"/>
                          </a:solidFill>
                          <a:effectLst/>
                        </a:rPr>
                        <a:t>Brian </a:t>
                      </a:r>
                      <a:r>
                        <a:rPr lang="en-US" sz="2000" baseline="0" dirty="0" smtClean="0">
                          <a:solidFill>
                            <a:schemeClr val="tx1"/>
                          </a:solidFill>
                          <a:effectLst/>
                        </a:rPr>
                        <a:t>Hart</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initial specification(s) of the GCR feature</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Dan </a:t>
                      </a:r>
                      <a:r>
                        <a:rPr lang="en-US" sz="2000" baseline="0" dirty="0" smtClean="0">
                          <a:solidFill>
                            <a:schemeClr val="tx1"/>
                          </a:solidFill>
                          <a:effectLst/>
                        </a:rPr>
                        <a:t>Harkins</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protected HCCA TXOP negotiation</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David </a:t>
                      </a:r>
                      <a:r>
                        <a:rPr lang="en-US" sz="2000" baseline="0" dirty="0" smtClean="0">
                          <a:solidFill>
                            <a:schemeClr val="tx1"/>
                          </a:solidFill>
                          <a:effectLst/>
                        </a:rPr>
                        <a:t>Hunter</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completeness of the draft, comment resolution</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0041">
                <a:tc>
                  <a:txBody>
                    <a:bodyPr/>
                    <a:lstStyle/>
                    <a:p>
                      <a:pPr marL="0" marR="0">
                        <a:spcBef>
                          <a:spcPts val="0"/>
                        </a:spcBef>
                        <a:spcAft>
                          <a:spcPts val="0"/>
                        </a:spcAft>
                      </a:pPr>
                      <a:r>
                        <a:rPr lang="en-US" sz="2000" baseline="0" dirty="0">
                          <a:solidFill>
                            <a:schemeClr val="tx1"/>
                          </a:solidFill>
                          <a:effectLst/>
                        </a:rPr>
                        <a:t>Mark </a:t>
                      </a:r>
                      <a:r>
                        <a:rPr lang="en-US" sz="2000" baseline="0" dirty="0" smtClean="0">
                          <a:solidFill>
                            <a:schemeClr val="tx1"/>
                          </a:solidFill>
                          <a:effectLst/>
                        </a:rPr>
                        <a:t>Hamilton</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completeness of the draft, comment resolution and 11mb awareness</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Qi </a:t>
                      </a:r>
                      <a:r>
                        <a:rPr lang="en-US" sz="2000" baseline="0" dirty="0" smtClean="0">
                          <a:solidFill>
                            <a:schemeClr val="tx1"/>
                          </a:solidFill>
                          <a:effectLst/>
                        </a:rPr>
                        <a:t>Wang</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dirty="0">
                          <a:solidFill>
                            <a:schemeClr val="tx1"/>
                          </a:solidFill>
                          <a:effectLst/>
                        </a:rPr>
                        <a:t>technical contribution – details of GCR</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2826">
                <a:tc>
                  <a:txBody>
                    <a:bodyPr/>
                    <a:lstStyle/>
                    <a:p>
                      <a:pPr marL="0" marR="0">
                        <a:spcBef>
                          <a:spcPts val="0"/>
                        </a:spcBef>
                        <a:spcAft>
                          <a:spcPts val="0"/>
                        </a:spcAft>
                      </a:pPr>
                      <a:r>
                        <a:rPr lang="en-US" sz="2000" baseline="0" dirty="0">
                          <a:solidFill>
                            <a:schemeClr val="tx1"/>
                          </a:solidFill>
                          <a:effectLst/>
                        </a:rPr>
                        <a:t>Edward </a:t>
                      </a:r>
                      <a:r>
                        <a:rPr lang="en-US" sz="2000" baseline="0" dirty="0" err="1" smtClean="0">
                          <a:solidFill>
                            <a:schemeClr val="tx1"/>
                          </a:solidFill>
                          <a:effectLst/>
                        </a:rPr>
                        <a:t>Reuss</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solidFill>
                          <a:effectLst/>
                        </a:rPr>
                        <a:t>technical contribution – video and interworking, comment resolution</a:t>
                      </a:r>
                      <a:r>
                        <a:rPr lang="en-US" sz="1800" baseline="0" dirty="0">
                          <a:solidFill>
                            <a:schemeClr val="tx1"/>
                          </a:solidFill>
                          <a:effectLst/>
                        </a:rPr>
                        <a:t> </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0041">
                <a:tc>
                  <a:txBody>
                    <a:bodyPr/>
                    <a:lstStyle/>
                    <a:p>
                      <a:pPr marL="0" marR="0">
                        <a:spcBef>
                          <a:spcPts val="0"/>
                        </a:spcBef>
                        <a:spcAft>
                          <a:spcPts val="0"/>
                        </a:spcAft>
                      </a:pPr>
                      <a:r>
                        <a:rPr lang="en-US" sz="2000" baseline="0" dirty="0" err="1">
                          <a:solidFill>
                            <a:schemeClr val="tx1"/>
                          </a:solidFill>
                          <a:effectLst/>
                        </a:rPr>
                        <a:t>Santosh</a:t>
                      </a:r>
                      <a:r>
                        <a:rPr lang="en-US" sz="2000" baseline="0" dirty="0">
                          <a:solidFill>
                            <a:schemeClr val="tx1"/>
                          </a:solidFill>
                          <a:effectLst/>
                        </a:rPr>
                        <a:t> </a:t>
                      </a:r>
                      <a:r>
                        <a:rPr lang="en-US" sz="2000" baseline="0" dirty="0" err="1">
                          <a:solidFill>
                            <a:schemeClr val="tx1"/>
                          </a:solidFill>
                          <a:effectLst/>
                        </a:rPr>
                        <a:t>Pandey</a:t>
                      </a:r>
                      <a:endParaRPr lang="en-US" sz="2000" baseline="0" dirty="0">
                        <a:solidFill>
                          <a:schemeClr val="tx1"/>
                        </a:solidFill>
                        <a:effectLst/>
                      </a:endParaRPr>
                    </a:p>
                    <a:p>
                      <a:pPr marL="0" marR="0">
                        <a:spcBef>
                          <a:spcPts val="0"/>
                        </a:spcBef>
                        <a:spcAft>
                          <a:spcPts val="0"/>
                        </a:spcAft>
                      </a:pPr>
                      <a:r>
                        <a:rPr lang="en-US" sz="2000" baseline="0" dirty="0">
                          <a:solidFill>
                            <a:schemeClr val="tx1"/>
                          </a:solidFill>
                          <a:effectLst/>
                        </a:rPr>
                        <a:t> </a:t>
                      </a:r>
                      <a:endParaRPr lang="en-US" sz="20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dirty="0">
                          <a:solidFill>
                            <a:schemeClr val="tx1"/>
                          </a:solidFill>
                          <a:effectLst/>
                        </a:rPr>
                        <a:t>Technical contribution – GCR and OBSS</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73421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33</a:t>
            </a:fld>
            <a:endParaRPr lang="en-US"/>
          </a:p>
        </p:txBody>
      </p:sp>
      <p:sp>
        <p:nvSpPr>
          <p:cNvPr id="7" name="TextBox 5"/>
          <p:cNvSpPr txBox="1">
            <a:spLocks noChangeArrowheads="1"/>
          </p:cNvSpPr>
          <p:nvPr/>
        </p:nvSpPr>
        <p:spPr bwMode="auto">
          <a:xfrm>
            <a:off x="1880062" y="558597"/>
            <a:ext cx="48171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 –in absentia</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3490363212"/>
              </p:ext>
            </p:extLst>
          </p:nvPr>
        </p:nvGraphicFramePr>
        <p:xfrm>
          <a:off x="476654" y="1225685"/>
          <a:ext cx="8268993" cy="4577586"/>
        </p:xfrm>
        <a:graphic>
          <a:graphicData uri="http://schemas.openxmlformats.org/drawingml/2006/table">
            <a:tbl>
              <a:tblPr firstRow="1" firstCol="1" lastRow="1" lastCol="1" bandRow="1" bandCol="1">
                <a:tableStyleId>{5C22544A-7EE6-4342-B048-85BDC9FD1C3A}</a:tableStyleId>
              </a:tblPr>
              <a:tblGrid>
                <a:gridCol w="1786712"/>
                <a:gridCol w="6482281"/>
              </a:tblGrid>
              <a:tr h="741078">
                <a:tc>
                  <a:txBody>
                    <a:bodyPr/>
                    <a:lstStyle/>
                    <a:p>
                      <a:pPr marL="0" marR="0">
                        <a:spcBef>
                          <a:spcPts val="0"/>
                        </a:spcBef>
                        <a:spcAft>
                          <a:spcPts val="0"/>
                        </a:spcAft>
                      </a:pPr>
                      <a:r>
                        <a:rPr lang="en-US" sz="2000" dirty="0">
                          <a:solidFill>
                            <a:schemeClr val="tx1"/>
                          </a:solidFill>
                          <a:effectLst/>
                        </a:rPr>
                        <a:t>Naveen </a:t>
                      </a:r>
                      <a:r>
                        <a:rPr lang="en-US" sz="2000" dirty="0" err="1" smtClean="0">
                          <a:solidFill>
                            <a:schemeClr val="tx1"/>
                          </a:solidFill>
                          <a:effectLst/>
                        </a:rPr>
                        <a:t>Kakkani</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initial specification(s) of GCR feature</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88104">
                <a:tc>
                  <a:txBody>
                    <a:bodyPr/>
                    <a:lstStyle/>
                    <a:p>
                      <a:pPr marL="0" marR="0">
                        <a:spcBef>
                          <a:spcPts val="0"/>
                        </a:spcBef>
                        <a:spcAft>
                          <a:spcPts val="0"/>
                        </a:spcAft>
                      </a:pPr>
                      <a:r>
                        <a:rPr lang="en-US" sz="2000" dirty="0">
                          <a:solidFill>
                            <a:schemeClr val="tx1"/>
                          </a:solidFill>
                          <a:effectLst/>
                        </a:rPr>
                        <a:t>Hang </a:t>
                      </a:r>
                      <a:r>
                        <a:rPr lang="en-US" sz="2000" dirty="0" smtClean="0">
                          <a:solidFill>
                            <a:schemeClr val="tx1"/>
                          </a:solidFill>
                          <a:effectLst/>
                        </a:rPr>
                        <a:t>Liu</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first Technical Editor who contributed to the PAR/5C and started the draft version 0.01 of 11aa</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67965">
                <a:tc>
                  <a:txBody>
                    <a:bodyPr/>
                    <a:lstStyle/>
                    <a:p>
                      <a:pPr marL="0" marR="0">
                        <a:spcBef>
                          <a:spcPts val="0"/>
                        </a:spcBef>
                        <a:spcAft>
                          <a:spcPts val="0"/>
                        </a:spcAft>
                      </a:pPr>
                      <a:r>
                        <a:rPr lang="en-US" sz="2000" dirty="0" err="1">
                          <a:solidFill>
                            <a:schemeClr val="tx1"/>
                          </a:solidFill>
                          <a:effectLst/>
                        </a:rPr>
                        <a:t>Todor</a:t>
                      </a:r>
                      <a:r>
                        <a:rPr lang="en-US" sz="2000" dirty="0">
                          <a:solidFill>
                            <a:schemeClr val="tx1"/>
                          </a:solidFill>
                          <a:effectLst/>
                        </a:rPr>
                        <a:t> </a:t>
                      </a:r>
                      <a:r>
                        <a:rPr lang="en-US" sz="2000" dirty="0" err="1" smtClean="0">
                          <a:solidFill>
                            <a:schemeClr val="tx1"/>
                          </a:solidFill>
                          <a:effectLst/>
                        </a:rPr>
                        <a:t>Cooklev</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PAR/5C and initial work in creating 11aa, video content and interworking</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5310">
                <a:tc>
                  <a:txBody>
                    <a:bodyPr/>
                    <a:lstStyle/>
                    <a:p>
                      <a:pPr marL="0" marR="0">
                        <a:spcBef>
                          <a:spcPts val="0"/>
                        </a:spcBef>
                        <a:spcAft>
                          <a:spcPts val="0"/>
                        </a:spcAft>
                      </a:pPr>
                      <a:r>
                        <a:rPr lang="en-US" sz="2000" dirty="0">
                          <a:solidFill>
                            <a:schemeClr val="tx1"/>
                          </a:solidFill>
                          <a:effectLst/>
                        </a:rPr>
                        <a:t>John </a:t>
                      </a:r>
                      <a:r>
                        <a:rPr lang="en-US" sz="2000" dirty="0" smtClean="0">
                          <a:solidFill>
                            <a:schemeClr val="tx1"/>
                          </a:solidFill>
                          <a:effectLst/>
                        </a:rPr>
                        <a:t>Simons</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PAR/5C and initial work in creating 11aa</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4051">
                <a:tc>
                  <a:txBody>
                    <a:bodyPr/>
                    <a:lstStyle/>
                    <a:p>
                      <a:pPr marL="0" marR="0">
                        <a:spcBef>
                          <a:spcPts val="0"/>
                        </a:spcBef>
                        <a:spcAft>
                          <a:spcPts val="0"/>
                        </a:spcAft>
                      </a:pPr>
                      <a:r>
                        <a:rPr lang="en-US" sz="2000" dirty="0" err="1">
                          <a:solidFill>
                            <a:schemeClr val="tx1"/>
                          </a:solidFill>
                          <a:effectLst/>
                        </a:rPr>
                        <a:t>Satish</a:t>
                      </a:r>
                      <a:r>
                        <a:rPr lang="en-US" sz="2000" dirty="0">
                          <a:solidFill>
                            <a:schemeClr val="tx1"/>
                          </a:solidFill>
                          <a:effectLst/>
                        </a:rPr>
                        <a:t> </a:t>
                      </a:r>
                      <a:r>
                        <a:rPr lang="en-US" sz="2000" dirty="0" err="1" smtClean="0">
                          <a:solidFill>
                            <a:schemeClr val="tx1"/>
                          </a:solidFill>
                          <a:effectLst/>
                        </a:rPr>
                        <a:t>Putta</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802.1avb integration</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1078">
                <a:tc>
                  <a:txBody>
                    <a:bodyPr/>
                    <a:lstStyle/>
                    <a:p>
                      <a:pPr marL="0" marR="0">
                        <a:spcBef>
                          <a:spcPts val="0"/>
                        </a:spcBef>
                        <a:spcAft>
                          <a:spcPts val="0"/>
                        </a:spcAft>
                      </a:pPr>
                      <a:r>
                        <a:rPr lang="en-US" sz="2000" dirty="0" err="1">
                          <a:solidFill>
                            <a:schemeClr val="tx1"/>
                          </a:solidFill>
                          <a:effectLst/>
                        </a:rPr>
                        <a:t>Jochen</a:t>
                      </a:r>
                      <a:r>
                        <a:rPr lang="en-US" sz="2000" dirty="0">
                          <a:solidFill>
                            <a:schemeClr val="tx1"/>
                          </a:solidFill>
                          <a:effectLst/>
                        </a:rPr>
                        <a:t> </a:t>
                      </a:r>
                      <a:r>
                        <a:rPr lang="en-US" sz="2000" dirty="0" err="1" smtClean="0">
                          <a:solidFill>
                            <a:schemeClr val="tx1"/>
                          </a:solidFill>
                          <a:effectLst/>
                        </a:rPr>
                        <a:t>Miroll</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dirty="0">
                          <a:solidFill>
                            <a:schemeClr val="tx1"/>
                          </a:solidFill>
                          <a:effectLst/>
                        </a:rPr>
                        <a:t>technical contribution – SCS and GCR</a:t>
                      </a:r>
                      <a:endParaRPr lang="en-US" sz="180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47437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92908476"/>
              </p:ext>
            </p:extLst>
          </p:nvPr>
        </p:nvGraphicFramePr>
        <p:xfrm>
          <a:off x="457200" y="2163777"/>
          <a:ext cx="8007790" cy="1985123"/>
        </p:xfrm>
        <a:graphic>
          <a:graphicData uri="http://schemas.openxmlformats.org/drawingml/2006/table">
            <a:tbl>
              <a:tblPr firstRow="1" firstCol="1" lastRow="1" lastCol="1" bandRow="1" bandCol="1">
                <a:tableStyleId>{5C22544A-7EE6-4342-B048-85BDC9FD1C3A}</a:tableStyleId>
              </a:tblPr>
              <a:tblGrid>
                <a:gridCol w="4169121"/>
                <a:gridCol w="3838669"/>
              </a:tblGrid>
              <a:tr h="597530">
                <a:tc>
                  <a:txBody>
                    <a:bodyPr/>
                    <a:lstStyle/>
                    <a:p>
                      <a:pPr marL="0" marR="0">
                        <a:spcBef>
                          <a:spcPts val="0"/>
                        </a:spcBef>
                        <a:spcAft>
                          <a:spcPts val="0"/>
                        </a:spcAft>
                      </a:pPr>
                      <a:r>
                        <a:rPr lang="en-US" sz="2800" dirty="0">
                          <a:solidFill>
                            <a:schemeClr val="tx1"/>
                          </a:solidFill>
                          <a:effectLst/>
                        </a:rPr>
                        <a:t>WG Task-Force Chair </a:t>
                      </a:r>
                    </a:p>
                    <a:p>
                      <a:pPr marL="0" marR="0">
                        <a:spcBef>
                          <a:spcPts val="0"/>
                        </a:spcBef>
                        <a:spcAft>
                          <a:spcPts val="0"/>
                        </a:spcAft>
                      </a:pPr>
                      <a:r>
                        <a:rPr lang="en-US" sz="2800" dirty="0">
                          <a:solidFill>
                            <a:schemeClr val="tx1"/>
                          </a:solidFill>
                          <a:effectLst/>
                        </a:rPr>
                        <a:t>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Michael Montemurro</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61315">
                <a:tc>
                  <a:txBody>
                    <a:bodyPr/>
                    <a:lstStyle/>
                    <a:p>
                      <a:pPr marL="0" marR="0">
                        <a:spcBef>
                          <a:spcPts val="0"/>
                        </a:spcBef>
                        <a:spcAft>
                          <a:spcPts val="0"/>
                        </a:spcAft>
                      </a:pPr>
                      <a:r>
                        <a:rPr lang="en-US" sz="2800" dirty="0">
                          <a:solidFill>
                            <a:schemeClr val="tx1"/>
                          </a:solidFill>
                          <a:effectLst/>
                        </a:rPr>
                        <a:t>Technical </a:t>
                      </a:r>
                      <a:r>
                        <a:rPr lang="en-US" sz="2800" dirty="0" smtClean="0">
                          <a:solidFill>
                            <a:schemeClr val="tx1"/>
                          </a:solidFill>
                          <a:effectLst/>
                        </a:rPr>
                        <a:t>Editor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Henry Ptasinski</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368">
                <a:tc>
                  <a:txBody>
                    <a:bodyPr/>
                    <a:lstStyle/>
                    <a:p>
                      <a:pPr marL="0" marR="0">
                        <a:spcBef>
                          <a:spcPts val="0"/>
                        </a:spcBef>
                        <a:spcAft>
                          <a:spcPts val="0"/>
                        </a:spcAft>
                      </a:pPr>
                      <a:r>
                        <a:rPr lang="en-US" sz="2800" dirty="0">
                          <a:solidFill>
                            <a:schemeClr val="tx1"/>
                          </a:solidFill>
                          <a:effectLst/>
                        </a:rPr>
                        <a:t>Special </a:t>
                      </a:r>
                      <a:r>
                        <a:rPr lang="en-US" sz="2800" dirty="0" smtClean="0">
                          <a:solidFill>
                            <a:schemeClr val="tx1"/>
                          </a:solidFill>
                          <a:effectLst/>
                        </a:rPr>
                        <a:t>Editor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dirty="0">
                          <a:solidFill>
                            <a:schemeClr val="tx1"/>
                          </a:solidFill>
                          <a:effectLst/>
                        </a:rPr>
                        <a:t>Matthew Fischer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2945257" y="558597"/>
            <a:ext cx="268676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TGae Awards </a:t>
            </a:r>
            <a:endParaRPr lang="en-US" sz="3200" dirty="0"/>
          </a:p>
        </p:txBody>
      </p:sp>
    </p:spTree>
    <p:extLst>
      <p:ext uri="{BB962C8B-B14F-4D97-AF65-F5344CB8AC3E}">
        <p14:creationId xmlns:p14="http://schemas.microsoft.com/office/powerpoint/2010/main" val="3404188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35</a:t>
            </a:fld>
            <a:endParaRPr lang="en-US"/>
          </a:p>
        </p:txBody>
      </p:sp>
      <p:sp>
        <p:nvSpPr>
          <p:cNvPr id="6" name="TextBox 5"/>
          <p:cNvSpPr txBox="1">
            <a:spLocks noChangeArrowheads="1"/>
          </p:cNvSpPr>
          <p:nvPr/>
        </p:nvSpPr>
        <p:spPr bwMode="auto">
          <a:xfrm>
            <a:off x="2945256" y="540484"/>
            <a:ext cx="268676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TGae Awards </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266736370"/>
              </p:ext>
            </p:extLst>
          </p:nvPr>
        </p:nvGraphicFramePr>
        <p:xfrm>
          <a:off x="457199" y="1188633"/>
          <a:ext cx="8397089" cy="5095888"/>
        </p:xfrm>
        <a:graphic>
          <a:graphicData uri="http://schemas.openxmlformats.org/drawingml/2006/table">
            <a:tbl>
              <a:tblPr firstRow="1" firstCol="1" lastRow="1" lastCol="1" bandRow="1" bandCol="1">
                <a:tableStyleId>{5C22544A-7EE6-4342-B048-85BDC9FD1C3A}</a:tableStyleId>
              </a:tblPr>
              <a:tblGrid>
                <a:gridCol w="8397089"/>
              </a:tblGrid>
              <a:tr h="727984">
                <a:tc>
                  <a:txBody>
                    <a:bodyPr/>
                    <a:lstStyle/>
                    <a:p>
                      <a:pPr marL="0" marR="0">
                        <a:spcBef>
                          <a:spcPts val="0"/>
                        </a:spcBef>
                        <a:spcAft>
                          <a:spcPts val="0"/>
                        </a:spcAft>
                      </a:pPr>
                      <a:r>
                        <a:rPr lang="en-US" sz="2400" dirty="0" err="1" smtClean="0">
                          <a:solidFill>
                            <a:schemeClr val="tx1"/>
                          </a:solidFill>
                          <a:effectLst/>
                        </a:rPr>
                        <a:t>Santosh</a:t>
                      </a:r>
                      <a:r>
                        <a:rPr lang="en-US" sz="2400" dirty="0" smtClean="0">
                          <a:solidFill>
                            <a:schemeClr val="tx1"/>
                          </a:solidFill>
                          <a:effectLst/>
                        </a:rPr>
                        <a:t> </a:t>
                      </a:r>
                      <a:r>
                        <a:rPr lang="en-US" sz="2400" dirty="0" err="1">
                          <a:solidFill>
                            <a:schemeClr val="tx1"/>
                          </a:solidFill>
                          <a:effectLst/>
                        </a:rPr>
                        <a:t>Pandey</a:t>
                      </a:r>
                      <a:endParaRPr lang="en-US" sz="2400" dirty="0">
                        <a:solidFill>
                          <a:schemeClr val="tx1"/>
                        </a:solidFill>
                        <a:effectLst/>
                      </a:endParaRPr>
                    </a:p>
                    <a:p>
                      <a:pPr marL="0" marR="0">
                        <a:spcBef>
                          <a:spcPts val="0"/>
                        </a:spcBef>
                        <a:spcAft>
                          <a:spcPts val="0"/>
                        </a:spcAft>
                      </a:pPr>
                      <a:r>
                        <a:rPr lang="en-US" sz="2000" dirty="0">
                          <a:solidFill>
                            <a:schemeClr val="tx1"/>
                          </a:solidFill>
                          <a:effectLst/>
                        </a:rPr>
                        <a:t>Reason: Made significant contributions to the TGae amendment</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Mark </a:t>
                      </a:r>
                      <a:r>
                        <a:rPr lang="en-US" sz="2400" dirty="0">
                          <a:solidFill>
                            <a:schemeClr val="tx1"/>
                          </a:solidFill>
                          <a:effectLst/>
                        </a:rPr>
                        <a:t>Hamilton</a:t>
                      </a:r>
                    </a:p>
                    <a:p>
                      <a:pPr marL="0" marR="0">
                        <a:spcBef>
                          <a:spcPts val="0"/>
                        </a:spcBef>
                        <a:spcAft>
                          <a:spcPts val="0"/>
                        </a:spcAft>
                      </a:pPr>
                      <a:r>
                        <a:rPr lang="en-US" sz="2000" dirty="0">
                          <a:solidFill>
                            <a:schemeClr val="tx1"/>
                          </a:solidFill>
                          <a:effectLst/>
                        </a:rPr>
                        <a:t>Reason: Significant technical contribution and minutes</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Stephen </a:t>
                      </a:r>
                      <a:r>
                        <a:rPr lang="en-US" sz="2400" dirty="0">
                          <a:solidFill>
                            <a:schemeClr val="tx1"/>
                          </a:solidFill>
                          <a:effectLst/>
                        </a:rPr>
                        <a:t>McCann</a:t>
                      </a:r>
                    </a:p>
                    <a:p>
                      <a:pPr marL="0" marR="0">
                        <a:spcBef>
                          <a:spcPts val="0"/>
                        </a:spcBef>
                        <a:spcAft>
                          <a:spcPts val="0"/>
                        </a:spcAft>
                      </a:pPr>
                      <a:r>
                        <a:rPr lang="en-US" sz="2000" dirty="0">
                          <a:solidFill>
                            <a:schemeClr val="tx1"/>
                          </a:solidFill>
                          <a:effectLst/>
                        </a:rPr>
                        <a:t>Reason:  Significant Technical Contribution and editing help</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Dorothy </a:t>
                      </a:r>
                      <a:r>
                        <a:rPr lang="en-US" sz="2400" dirty="0">
                          <a:solidFill>
                            <a:schemeClr val="tx1"/>
                          </a:solidFill>
                          <a:effectLst/>
                        </a:rPr>
                        <a:t>Stanley</a:t>
                      </a:r>
                    </a:p>
                    <a:p>
                      <a:pPr marL="0" marR="0">
                        <a:spcBef>
                          <a:spcPts val="0"/>
                        </a:spcBef>
                        <a:spcAft>
                          <a:spcPts val="0"/>
                        </a:spcAft>
                      </a:pPr>
                      <a:r>
                        <a:rPr lang="en-US" sz="2000" dirty="0">
                          <a:solidFill>
                            <a:schemeClr val="tx1"/>
                          </a:solidFill>
                          <a:effectLst/>
                        </a:rPr>
                        <a:t>Reason: Significant technical and editorial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Paul </a:t>
                      </a:r>
                      <a:r>
                        <a:rPr lang="en-US" sz="2400" dirty="0">
                          <a:solidFill>
                            <a:schemeClr val="tx1"/>
                          </a:solidFill>
                          <a:effectLst/>
                        </a:rPr>
                        <a:t>Lambert</a:t>
                      </a:r>
                    </a:p>
                    <a:p>
                      <a:pPr marL="0" marR="0">
                        <a:spcBef>
                          <a:spcPts val="0"/>
                        </a:spcBef>
                        <a:spcAft>
                          <a:spcPts val="0"/>
                        </a:spcAft>
                      </a:pPr>
                      <a:r>
                        <a:rPr lang="en-US" sz="2000" dirty="0">
                          <a:solidFill>
                            <a:schemeClr val="tx1"/>
                          </a:solidFill>
                          <a:effectLst/>
                        </a:rPr>
                        <a:t>Reason: Significant technical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David </a:t>
                      </a:r>
                      <a:r>
                        <a:rPr lang="en-US" sz="2400" dirty="0">
                          <a:solidFill>
                            <a:schemeClr val="tx1"/>
                          </a:solidFill>
                          <a:effectLst/>
                        </a:rPr>
                        <a:t>Hunter</a:t>
                      </a:r>
                    </a:p>
                    <a:p>
                      <a:pPr marL="0" marR="0">
                        <a:spcBef>
                          <a:spcPts val="0"/>
                        </a:spcBef>
                        <a:spcAft>
                          <a:spcPts val="0"/>
                        </a:spcAft>
                      </a:pPr>
                      <a:r>
                        <a:rPr lang="en-US" sz="2000" dirty="0">
                          <a:solidFill>
                            <a:schemeClr val="tx1"/>
                          </a:solidFill>
                          <a:effectLst/>
                        </a:rPr>
                        <a:t>Reason: Significant technical contribution and minutes</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GB" sz="2400" dirty="0" smtClean="0">
                          <a:solidFill>
                            <a:schemeClr val="tx1"/>
                          </a:solidFill>
                          <a:effectLst/>
                        </a:rPr>
                        <a:t>Harish </a:t>
                      </a:r>
                      <a:r>
                        <a:rPr lang="en-GB" sz="2400" dirty="0">
                          <a:solidFill>
                            <a:schemeClr val="tx1"/>
                          </a:solidFill>
                          <a:effectLst/>
                        </a:rPr>
                        <a:t>Ramamurthy</a:t>
                      </a:r>
                      <a:endParaRPr lang="en-US" sz="2400" dirty="0">
                        <a:solidFill>
                          <a:schemeClr val="tx1"/>
                        </a:solidFill>
                        <a:effectLst/>
                      </a:endParaRPr>
                    </a:p>
                    <a:p>
                      <a:pPr marL="0" marR="0">
                        <a:spcBef>
                          <a:spcPts val="0"/>
                        </a:spcBef>
                        <a:spcAft>
                          <a:spcPts val="0"/>
                        </a:spcAft>
                      </a:pPr>
                      <a:r>
                        <a:rPr lang="en-US" sz="2000" dirty="0">
                          <a:solidFill>
                            <a:schemeClr val="tx1"/>
                          </a:solidFill>
                          <a:effectLst/>
                        </a:rPr>
                        <a:t>Reason: Significant technical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56958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36</a:t>
            </a:fld>
            <a:endParaRPr lang="en-US"/>
          </a:p>
        </p:txBody>
      </p:sp>
      <p:sp>
        <p:nvSpPr>
          <p:cNvPr id="6" name="TextBox 5"/>
          <p:cNvSpPr txBox="1">
            <a:spLocks noChangeArrowheads="1"/>
          </p:cNvSpPr>
          <p:nvPr/>
        </p:nvSpPr>
        <p:spPr bwMode="auto">
          <a:xfrm>
            <a:off x="2421076" y="558597"/>
            <a:ext cx="373512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662902992"/>
              </p:ext>
            </p:extLst>
          </p:nvPr>
        </p:nvGraphicFramePr>
        <p:xfrm>
          <a:off x="375719" y="2294285"/>
          <a:ext cx="8229600" cy="2133600"/>
        </p:xfrm>
        <a:graphic>
          <a:graphicData uri="http://schemas.openxmlformats.org/drawingml/2006/table">
            <a:tbl>
              <a:tblPr firstRow="1" firstCol="1" lastRow="1" lastCol="1" bandRow="1" bandCol="1">
                <a:tableStyleId>{5C22544A-7EE6-4342-B048-85BDC9FD1C3A}</a:tableStyleId>
              </a:tblPr>
              <a:tblGrid>
                <a:gridCol w="4756751"/>
                <a:gridCol w="3472849"/>
              </a:tblGrid>
              <a:tr h="168812">
                <a:tc>
                  <a:txBody>
                    <a:bodyPr/>
                    <a:lstStyle/>
                    <a:p>
                      <a:pPr marL="0" marR="0">
                        <a:spcBef>
                          <a:spcPts val="0"/>
                        </a:spcBef>
                        <a:spcAft>
                          <a:spcPts val="0"/>
                        </a:spcAft>
                      </a:pPr>
                      <a:r>
                        <a:rPr lang="en-US" sz="2800" dirty="0">
                          <a:solidFill>
                            <a:schemeClr val="tx1"/>
                          </a:solidFill>
                          <a:effectLst/>
                        </a:rPr>
                        <a:t>WG Task Group Chair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Dorothy Stanley</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a:solidFill>
                            <a:schemeClr val="tx1"/>
                          </a:solidFill>
                          <a:effectLst/>
                        </a:rPr>
                        <a:t>WG Task Group Chair </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Matthew Gast</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dirty="0">
                          <a:solidFill>
                            <a:schemeClr val="tx1"/>
                          </a:solidFill>
                          <a:effectLst/>
                        </a:rPr>
                        <a:t>WG Task Group Vice Chair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Michael Montemurro</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a:solidFill>
                            <a:schemeClr val="tx1"/>
                          </a:solidFill>
                          <a:effectLst/>
                        </a:rPr>
                        <a:t>Sub-Editor &amp; editorial panel, reviewer and contributor</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dirty="0">
                          <a:solidFill>
                            <a:schemeClr val="tx1"/>
                          </a:solidFill>
                          <a:effectLst/>
                        </a:rPr>
                        <a:t>William Marshall</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627853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97992278"/>
              </p:ext>
            </p:extLst>
          </p:nvPr>
        </p:nvGraphicFramePr>
        <p:xfrm>
          <a:off x="72429" y="1167877"/>
          <a:ext cx="8971984" cy="5175336"/>
        </p:xfrm>
        <a:graphic>
          <a:graphicData uri="http://schemas.openxmlformats.org/drawingml/2006/table">
            <a:tbl>
              <a:tblPr firstRow="1" firstCol="1" lastRow="1" lastCol="1" bandRow="1" bandCol="1">
                <a:tableStyleId>{5C22544A-7EE6-4342-B048-85BDC9FD1C3A}</a:tableStyleId>
              </a:tblPr>
              <a:tblGrid>
                <a:gridCol w="8971984"/>
              </a:tblGrid>
              <a:tr h="335151">
                <a:tc>
                  <a:txBody>
                    <a:bodyPr/>
                    <a:lstStyle/>
                    <a:p>
                      <a:pPr marL="0" marR="0">
                        <a:spcBef>
                          <a:spcPts val="0"/>
                        </a:spcBef>
                        <a:spcAft>
                          <a:spcPts val="0"/>
                        </a:spcAft>
                      </a:pPr>
                      <a:r>
                        <a:rPr lang="en-US" sz="1800" dirty="0" smtClean="0">
                          <a:solidFill>
                            <a:schemeClr val="tx1"/>
                          </a:solidFill>
                          <a:effectLst/>
                        </a:rPr>
                        <a:t>Mark Hamilton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contributions – State Machine</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Jouni Malinen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State machine and security contributor</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David Hunter</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Peter Ecclesine</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including 11y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Stephen McCann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including 11u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Kazuyuki Sakoda</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  11s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Lee Armstrong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  11p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George </a:t>
                      </a:r>
                      <a:r>
                        <a:rPr lang="en-US" sz="1800" dirty="0" err="1" smtClean="0">
                          <a:solidFill>
                            <a:schemeClr val="tx1"/>
                          </a:solidFill>
                          <a:effectLst/>
                        </a:rPr>
                        <a:t>Vlantis</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review, editor panel</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54">
                <a:tc>
                  <a:txBody>
                    <a:bodyPr/>
                    <a:lstStyle/>
                    <a:p>
                      <a:pPr marL="0" marR="0">
                        <a:spcBef>
                          <a:spcPts val="0"/>
                        </a:spcBef>
                        <a:spcAft>
                          <a:spcPts val="0"/>
                        </a:spcAft>
                      </a:pPr>
                      <a:r>
                        <a:rPr lang="en-US" sz="1800" dirty="0" smtClean="0">
                          <a:solidFill>
                            <a:schemeClr val="tx1"/>
                          </a:solidFill>
                          <a:effectLst/>
                        </a:rPr>
                        <a:t>Joe Kwak</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 MIB review and development</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Matthew Fischer</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MAC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Brian Hart</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Dan Harkins</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11s roll-in, security</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Vinko Erceg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2883">
                <a:tc>
                  <a:txBody>
                    <a:bodyPr/>
                    <a:lstStyle/>
                    <a:p>
                      <a:pPr marL="0" marR="0">
                        <a:spcBef>
                          <a:spcPts val="0"/>
                        </a:spcBef>
                        <a:spcAft>
                          <a:spcPts val="0"/>
                        </a:spcAft>
                      </a:pPr>
                      <a:r>
                        <a:rPr lang="en-US" sz="1800" dirty="0" smtClean="0">
                          <a:solidFill>
                            <a:schemeClr val="tx1"/>
                          </a:solidFill>
                          <a:effectLst/>
                        </a:rPr>
                        <a:t>Shi Yang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 MIB review and development</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Eldad Perahia</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Henry Ptasinski</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Contributor, security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b="1" kern="1200" dirty="0" smtClean="0">
                          <a:solidFill>
                            <a:schemeClr val="tx1"/>
                          </a:solidFill>
                          <a:effectLst/>
                          <a:latin typeface="+mn-lt"/>
                          <a:ea typeface="+mn-ea"/>
                          <a:cs typeface="+mn-cs"/>
                        </a:rPr>
                        <a:t>Robert Stacy</a:t>
                      </a:r>
                      <a:r>
                        <a:rPr lang="en-US"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Reason: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2421076" y="522364"/>
            <a:ext cx="373512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a:t>
            </a:r>
            <a:endParaRPr lang="en-US" sz="3200" dirty="0"/>
          </a:p>
        </p:txBody>
      </p:sp>
    </p:spTree>
    <p:extLst>
      <p:ext uri="{BB962C8B-B14F-4D97-AF65-F5344CB8AC3E}">
        <p14:creationId xmlns:p14="http://schemas.microsoft.com/office/powerpoint/2010/main" val="3266550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09149667"/>
              </p:ext>
            </p:extLst>
          </p:nvPr>
        </p:nvGraphicFramePr>
        <p:xfrm>
          <a:off x="190123" y="1348965"/>
          <a:ext cx="8854289" cy="3083305"/>
        </p:xfrm>
        <a:graphic>
          <a:graphicData uri="http://schemas.openxmlformats.org/drawingml/2006/table">
            <a:tbl>
              <a:tblPr firstRow="1" firstCol="1" lastRow="1" lastCol="1" bandRow="1" bandCol="1">
                <a:tableStyleId>{5C22544A-7EE6-4342-B048-85BDC9FD1C3A}</a:tableStyleId>
              </a:tblPr>
              <a:tblGrid>
                <a:gridCol w="8854289"/>
              </a:tblGrid>
              <a:tr h="335151">
                <a:tc>
                  <a:txBody>
                    <a:bodyPr/>
                    <a:lstStyle/>
                    <a:p>
                      <a:pPr marL="0" marR="0">
                        <a:spcBef>
                          <a:spcPts val="0"/>
                        </a:spcBef>
                        <a:spcAft>
                          <a:spcPts val="0"/>
                        </a:spcAft>
                      </a:pPr>
                      <a:r>
                        <a:rPr lang="en-US" sz="2000" dirty="0" smtClean="0">
                          <a:solidFill>
                            <a:schemeClr val="tx1"/>
                          </a:solidFill>
                          <a:effectLst/>
                          <a:latin typeface="Arial" pitchFamily="34" charset="0"/>
                          <a:ea typeface="Times New Roman"/>
                          <a:cs typeface="Arial" pitchFamily="34" charset="0"/>
                        </a:rPr>
                        <a:t>Kaberi Banerjee</a:t>
                      </a:r>
                      <a:r>
                        <a:rPr lang="en-US" sz="2000" baseline="0" dirty="0" smtClean="0">
                          <a:solidFill>
                            <a:schemeClr val="tx1"/>
                          </a:solidFill>
                          <a:effectLst/>
                          <a:latin typeface="Arial" pitchFamily="34" charset="0"/>
                          <a:ea typeface="Times New Roman"/>
                          <a:cs typeface="Arial" pitchFamily="34" charset="0"/>
                        </a:rPr>
                        <a:t>     </a:t>
                      </a:r>
                      <a:r>
                        <a:rPr lang="en-US" sz="2000" dirty="0" smtClean="0">
                          <a:solidFill>
                            <a:schemeClr val="tx1"/>
                          </a:solidFill>
                          <a:effectLst/>
                          <a:latin typeface="Arial" pitchFamily="34" charset="0"/>
                          <a:ea typeface="Times New Roman"/>
                          <a:cs typeface="Arial" pitchFamily="34" charset="0"/>
                        </a:rPr>
                        <a:t>Reason</a:t>
                      </a:r>
                      <a:r>
                        <a:rPr lang="en-US" sz="2000" dirty="0">
                          <a:solidFill>
                            <a:schemeClr val="tx1"/>
                          </a:solidFill>
                          <a:effectLst/>
                          <a:latin typeface="Arial" pitchFamily="34" charset="0"/>
                          <a:ea typeface="Times New Roman"/>
                          <a:cs typeface="Arial" pitchFamily="34" charset="0"/>
                        </a:rPr>
                        <a:t>: Editor Panel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2000" dirty="0" smtClean="0">
                          <a:solidFill>
                            <a:schemeClr val="tx1"/>
                          </a:solidFill>
                          <a:effectLst/>
                          <a:latin typeface="Arial" pitchFamily="34" charset="0"/>
                          <a:ea typeface="Times New Roman"/>
                          <a:cs typeface="Arial" pitchFamily="34" charset="0"/>
                        </a:rPr>
                        <a:t>Yuichi Morioka</a:t>
                      </a:r>
                      <a:r>
                        <a:rPr lang="en-US" sz="2000" baseline="0" dirty="0" smtClean="0">
                          <a:solidFill>
                            <a:schemeClr val="tx1"/>
                          </a:solidFill>
                          <a:effectLst/>
                          <a:latin typeface="Arial" pitchFamily="34" charset="0"/>
                          <a:ea typeface="Times New Roman"/>
                          <a:cs typeface="Arial" pitchFamily="34" charset="0"/>
                        </a:rPr>
                        <a:t>       </a:t>
                      </a:r>
                      <a:r>
                        <a:rPr lang="en-US" sz="2000" dirty="0" smtClean="0">
                          <a:solidFill>
                            <a:schemeClr val="tx1"/>
                          </a:solidFill>
                          <a:effectLst/>
                          <a:latin typeface="Arial" pitchFamily="34" charset="0"/>
                          <a:ea typeface="Times New Roman"/>
                          <a:cs typeface="Arial" pitchFamily="34" charset="0"/>
                        </a:rPr>
                        <a:t>Reason</a:t>
                      </a:r>
                      <a:r>
                        <a:rPr lang="en-US" sz="2000" dirty="0">
                          <a:solidFill>
                            <a:schemeClr val="tx1"/>
                          </a:solidFill>
                          <a:effectLst/>
                          <a:latin typeface="Arial" pitchFamily="34" charset="0"/>
                          <a:ea typeface="Times New Roman"/>
                          <a:cs typeface="Arial" pitchFamily="34" charset="0"/>
                        </a:rPr>
                        <a:t>: Editor Panel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2000" b="1" kern="1200" dirty="0" smtClean="0">
                          <a:solidFill>
                            <a:schemeClr val="tx1"/>
                          </a:solidFill>
                          <a:effectLst/>
                          <a:latin typeface="Arial" pitchFamily="34" charset="0"/>
                          <a:ea typeface="+mn-ea"/>
                          <a:cs typeface="Arial" pitchFamily="34" charset="0"/>
                        </a:rPr>
                        <a:t>Ashish Shukla</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Review commenter</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Michael Bahr</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Major reviewer – 11s roll-in</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Menzo Wentink</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Technical contributions, including 11z roll-in</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Mark Rison</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Major technical contributions – State Machine</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54">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1294794" y="640079"/>
            <a:ext cx="615065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 in Absentia </a:t>
            </a:r>
            <a:endParaRPr lang="en-US" sz="3200" dirty="0"/>
          </a:p>
        </p:txBody>
      </p:sp>
    </p:spTree>
    <p:extLst>
      <p:ext uri="{BB962C8B-B14F-4D97-AF65-F5344CB8AC3E}">
        <p14:creationId xmlns:p14="http://schemas.microsoft.com/office/powerpoint/2010/main" val="2594072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39</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802.1   Thursday 8:00 am1 – Manchester A – 2</a:t>
            </a:r>
            <a:r>
              <a:rPr lang="en-US" baseline="30000" dirty="0" smtClean="0"/>
              <a:t>nd</a:t>
            </a:r>
            <a:r>
              <a:rPr lang="en-US" dirty="0" smtClean="0"/>
              <a:t> level</a:t>
            </a:r>
          </a:p>
          <a:p>
            <a:pPr marL="342900" indent="-342900" eaLnBrk="0" hangingPunct="0">
              <a:spcBef>
                <a:spcPct val="20000"/>
              </a:spcBef>
            </a:pPr>
            <a:r>
              <a:rPr lang="en-US" dirty="0" smtClean="0"/>
              <a:t>Subject:  Bridging</a:t>
            </a:r>
          </a:p>
          <a:p>
            <a:pPr marL="342900" indent="-342900" eaLnBrk="0" hangingPunct="0">
              <a:spcBef>
                <a:spcPct val="20000"/>
              </a:spcBef>
            </a:pPr>
            <a:r>
              <a:rPr lang="en-US" dirty="0" smtClean="0"/>
              <a:t>With 802.1   </a:t>
            </a:r>
            <a:r>
              <a:rPr lang="en-US" dirty="0"/>
              <a:t>Thursday </a:t>
            </a:r>
            <a:r>
              <a:rPr lang="en-US" dirty="0" smtClean="0"/>
              <a:t>10:30 am2 </a:t>
            </a:r>
            <a:r>
              <a:rPr lang="en-US" dirty="0"/>
              <a:t>– Manchester A – 2</a:t>
            </a:r>
            <a:r>
              <a:rPr lang="en-US" baseline="30000" dirty="0"/>
              <a:t>nd</a:t>
            </a:r>
            <a:r>
              <a:rPr lang="en-US" dirty="0"/>
              <a:t> </a:t>
            </a:r>
            <a:r>
              <a:rPr lang="en-US" dirty="0" smtClean="0"/>
              <a:t>level</a:t>
            </a:r>
          </a:p>
          <a:p>
            <a:pPr marL="342900" indent="-342900" eaLnBrk="0" hangingPunct="0">
              <a:spcBef>
                <a:spcPct val="20000"/>
              </a:spcBef>
            </a:pPr>
            <a:r>
              <a:rPr lang="en-US" dirty="0" smtClean="0"/>
              <a:t>Subject: 1905.1 report by Philippe Klein</a:t>
            </a:r>
            <a:endParaRPr lang="en-US" dirty="0"/>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40</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7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
        <p:nvSpPr>
          <p:cNvPr id="8" name="Isosceles Triangle 7"/>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41</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May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402297324"/>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
        <p:nvSpPr>
          <p:cNvPr id="9" name="Isosceles Triangle 8"/>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42</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265393579"/>
              </p:ext>
            </p:extLst>
          </p:nvPr>
        </p:nvGraphicFramePr>
        <p:xfrm>
          <a:off x="228600" y="1600200"/>
          <a:ext cx="7553528" cy="3627435"/>
        </p:xfrm>
        <a:graphic>
          <a:graphicData uri="http://schemas.openxmlformats.org/drawingml/2006/table">
            <a:tbl>
              <a:tblPr/>
              <a:tblGrid>
                <a:gridCol w="1502923"/>
                <a:gridCol w="1147864"/>
                <a:gridCol w="1031132"/>
                <a:gridCol w="1503935"/>
                <a:gridCol w="1112806"/>
                <a:gridCol w="1254868"/>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September 2012</a:t>
            </a:r>
          </a:p>
          <a:p>
            <a:pPr marL="0" indent="0">
              <a:buNone/>
            </a:pPr>
            <a:endParaRPr lang="en-US" sz="1200" dirty="0" smtClean="0">
              <a:solidFill>
                <a:srgbClr val="C00000"/>
              </a:solidFill>
            </a:endParaRPr>
          </a:p>
          <a:p>
            <a:r>
              <a:rPr lang="en-US" sz="4000" dirty="0" smtClean="0">
                <a:solidFill>
                  <a:srgbClr val="C00000"/>
                </a:solidFill>
              </a:rPr>
              <a:t>Call for November 2012 suggestions</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43</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IETF</a:t>
            </a:r>
            <a:endParaRPr lang="en-US" dirty="0"/>
          </a:p>
        </p:txBody>
      </p:sp>
      <p:sp>
        <p:nvSpPr>
          <p:cNvPr id="3" name="Content Placeholder 2"/>
          <p:cNvSpPr>
            <a:spLocks noGrp="1"/>
          </p:cNvSpPr>
          <p:nvPr>
            <p:ph idx="1"/>
          </p:nvPr>
        </p:nvSpPr>
        <p:spPr/>
        <p:txBody>
          <a:bodyPr/>
          <a:lstStyle/>
          <a:p>
            <a:r>
              <a:rPr lang="en-US" dirty="0" smtClean="0"/>
              <a:t>Plans for coordination meeting with IETF July 25</a:t>
            </a:r>
          </a:p>
          <a:p>
            <a:endParaRPr lang="en-US" dirty="0"/>
          </a:p>
          <a:p>
            <a:r>
              <a:rPr lang="en-US" dirty="0" smtClean="0"/>
              <a:t>EC meeting 8-9 pm Tuesday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44</a:t>
            </a:fld>
            <a:endParaRPr lang="en-US"/>
          </a:p>
        </p:txBody>
      </p:sp>
      <p:sp>
        <p:nvSpPr>
          <p:cNvPr id="7" name="Text Box 5"/>
          <p:cNvSpPr txBox="1">
            <a:spLocks noChangeArrowheads="1"/>
          </p:cNvSpPr>
          <p:nvPr/>
        </p:nvSpPr>
        <p:spPr bwMode="auto">
          <a:xfrm>
            <a:off x="190057"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3.1.6 </a:t>
            </a:r>
            <a:endParaRPr lang="en-US" dirty="0">
              <a:solidFill>
                <a:schemeClr val="tx2"/>
              </a:solidFill>
            </a:endParaRPr>
          </a:p>
        </p:txBody>
      </p:sp>
    </p:spTree>
    <p:extLst>
      <p:ext uri="{BB962C8B-B14F-4D97-AF65-F5344CB8AC3E}">
        <p14:creationId xmlns:p14="http://schemas.microsoft.com/office/powerpoint/2010/main" val="32862371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45</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Tree>
    <p:extLst>
      <p:ext uri="{BB962C8B-B14F-4D97-AF65-F5344CB8AC3E}">
        <p14:creationId xmlns:p14="http://schemas.microsoft.com/office/powerpoint/2010/main" val="29342129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6915903" cy="2280224"/>
          </a:xfrm>
        </p:spPr>
        <p:txBody>
          <a:bodyPr/>
          <a:lstStyle/>
          <a:p>
            <a:r>
              <a:rPr lang="en-US" sz="2800" dirty="0" smtClean="0"/>
              <a:t>6 students registered for this session</a:t>
            </a:r>
          </a:p>
          <a:p>
            <a:r>
              <a:rPr lang="en-US" sz="2800" dirty="0" smtClean="0"/>
              <a:t>802.11 Topics suggested</a:t>
            </a:r>
          </a:p>
          <a:p>
            <a:r>
              <a:rPr lang="en-US" sz="2800" dirty="0" smtClean="0"/>
              <a:t>Jon is designated contact person</a:t>
            </a:r>
            <a:endParaRPr lang="en-US" sz="28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46</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0441" y="2574991"/>
            <a:ext cx="30099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98481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43989"/>
          </a:xfrm>
        </p:spPr>
        <p:txBody>
          <a:bodyPr/>
          <a:lstStyle/>
          <a:p>
            <a:r>
              <a:rPr lang="en-US" dirty="0"/>
              <a:t>IEEE 802 ® university outreach program</a:t>
            </a:r>
          </a:p>
        </p:txBody>
      </p:sp>
      <p:sp>
        <p:nvSpPr>
          <p:cNvPr id="3" name="Content Placeholder 2"/>
          <p:cNvSpPr>
            <a:spLocks noGrp="1"/>
          </p:cNvSpPr>
          <p:nvPr>
            <p:ph idx="1"/>
          </p:nvPr>
        </p:nvSpPr>
        <p:spPr>
          <a:xfrm>
            <a:off x="299257" y="1354975"/>
            <a:ext cx="8578735" cy="4741025"/>
          </a:xfrm>
        </p:spPr>
        <p:txBody>
          <a:bodyPr/>
          <a:lstStyle/>
          <a:p>
            <a:r>
              <a:rPr lang="en-US" sz="1600" dirty="0"/>
              <a:t>The objective of the IEEE 802 ® university outreach program is to expose both students and faculty members, of universities local to IEEE 802 plenary meetings, to the IEEE 802 standards process so that they may:</a:t>
            </a:r>
          </a:p>
          <a:p>
            <a:r>
              <a:rPr lang="en-US" sz="1600" dirty="0"/>
              <a:t>[1]  Increase their understanding of the importance that standards play within engineering technology.</a:t>
            </a:r>
          </a:p>
          <a:p>
            <a:r>
              <a:rPr lang="en-US" sz="1600" dirty="0"/>
              <a:t>[2]  Feel more comfortable participating in the standards process in future academic careers, or  as practicing engineers.</a:t>
            </a:r>
          </a:p>
          <a:p>
            <a:r>
              <a:rPr lang="en-US" sz="1600" dirty="0"/>
              <a:t>[3]  Participate in the IEEE Standards Education Committee programs such as applying for grants for Student Application Papers Applying Industry Standards.</a:t>
            </a:r>
          </a:p>
          <a:p>
            <a:r>
              <a:rPr lang="en-US" sz="1600" b="0" dirty="0"/>
              <a:t>[4] Cultivate an interest in including the role of standards in engineering in the academic curriculum.</a:t>
            </a:r>
          </a:p>
          <a:p>
            <a:r>
              <a:rPr lang="en-US" sz="1600" dirty="0"/>
              <a:t>The day will start with an orientation session of about one hour long. IEEE 802 University Outreach students and faculty attendees are then free to observe sessions in progress so long as there is adequate space in the room. A list of meetings recommended for observation by the Working Groups (a self guided tour) will be supplied. The day will end with a closing session to provide the opportunity for IEEE 802 University Outreach participants to ask questions about what they have observed.</a:t>
            </a:r>
          </a:p>
          <a:p>
            <a:endParaRPr lang="en-US" sz="16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47</a:t>
            </a:fld>
            <a:endParaRPr lang="en-US"/>
          </a:p>
        </p:txBody>
      </p:sp>
    </p:spTree>
    <p:extLst>
      <p:ext uri="{BB962C8B-B14F-4D97-AF65-F5344CB8AC3E}">
        <p14:creationId xmlns:p14="http://schemas.microsoft.com/office/powerpoint/2010/main" val="40337561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2110193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49</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3862596"/>
          </a:xfrm>
          <a:prstGeom prst="rect">
            <a:avLst/>
          </a:prstGeom>
          <a:noFill/>
        </p:spPr>
        <p:txBody>
          <a:bodyPr wrap="square" rtlCol="0">
            <a:spAutoFit/>
          </a:bodyPr>
          <a:lstStyle/>
          <a:p>
            <a:pPr marL="342900" lvl="0" indent="-342900">
              <a:spcAft>
                <a:spcPts val="600"/>
              </a:spcAft>
              <a:buFont typeface="Arial" pitchFamily="34" charset="0"/>
              <a:buChar char="•"/>
            </a:pPr>
            <a:r>
              <a:rPr lang="en-US" sz="2000" dirty="0" smtClean="0"/>
              <a:t>802.16q</a:t>
            </a:r>
            <a:r>
              <a:rPr lang="en-US" sz="2000" dirty="0"/>
              <a:t>, amendment for multi-tier networks, </a:t>
            </a:r>
            <a:r>
              <a:rPr lang="en-US" sz="2000" u="sng" dirty="0">
                <a:hlinkClick r:id="rId4"/>
              </a:rPr>
              <a:t>PAR and 5C</a:t>
            </a:r>
            <a:r>
              <a:rPr lang="en-US" sz="2000" dirty="0"/>
              <a:t> </a:t>
            </a:r>
          </a:p>
          <a:p>
            <a:pPr marL="342900" lvl="0" indent="-342900">
              <a:spcAft>
                <a:spcPts val="600"/>
              </a:spcAft>
              <a:buFont typeface="Arial" pitchFamily="34" charset="0"/>
              <a:buChar char="•"/>
            </a:pPr>
            <a:r>
              <a:rPr lang="en-US" sz="2000" dirty="0"/>
              <a:t>802.16.3, new standards for mobile broadband network performance measurements, </a:t>
            </a:r>
            <a:r>
              <a:rPr lang="en-US" sz="2000" u="sng" dirty="0">
                <a:hlinkClick r:id="rId5"/>
              </a:rPr>
              <a:t>PAR and 5C</a:t>
            </a:r>
            <a:r>
              <a:rPr lang="en-US" sz="2000" dirty="0"/>
              <a:t> </a:t>
            </a:r>
          </a:p>
          <a:p>
            <a:pPr marL="342900" lvl="0" indent="-342900">
              <a:spcAft>
                <a:spcPts val="600"/>
              </a:spcAft>
              <a:buFont typeface="Arial" pitchFamily="34" charset="0"/>
              <a:buChar char="•"/>
            </a:pPr>
            <a:r>
              <a:rPr lang="en-US" sz="2000" dirty="0"/>
              <a:t>802.3bm, amendment for 40 Gb/s and 100 Gb/s Operation Over Fiber Optic Cables, </a:t>
            </a:r>
            <a:r>
              <a:rPr lang="en-US" sz="2000" u="sng" dirty="0">
                <a:hlinkClick r:id="rId6"/>
              </a:rPr>
              <a:t>PAR</a:t>
            </a:r>
            <a:r>
              <a:rPr lang="en-US" sz="2000" dirty="0"/>
              <a:t> and </a:t>
            </a:r>
            <a:r>
              <a:rPr lang="en-US" sz="2000" u="sng" dirty="0">
                <a:hlinkClick r:id="rId7"/>
              </a:rPr>
              <a:t>5C</a:t>
            </a:r>
            <a:r>
              <a:rPr lang="en-US" sz="2000" dirty="0"/>
              <a:t> </a:t>
            </a:r>
          </a:p>
          <a:p>
            <a:pPr marL="342900" lvl="0" indent="-342900">
              <a:spcAft>
                <a:spcPts val="600"/>
              </a:spcAft>
              <a:buFont typeface="Arial" pitchFamily="34" charset="0"/>
              <a:buChar char="•"/>
            </a:pPr>
            <a:r>
              <a:rPr lang="en-US" sz="2000" dirty="0"/>
              <a:t>802.3bn,  amendment for Ethernet Passive Optical Networks Protocol over Coax Networks, </a:t>
            </a:r>
            <a:r>
              <a:rPr lang="en-US" sz="2000" u="sng" dirty="0">
                <a:hlinkClick r:id="rId8"/>
              </a:rPr>
              <a:t>PAR</a:t>
            </a:r>
            <a:r>
              <a:rPr lang="en-US" sz="2000" dirty="0"/>
              <a:t> and </a:t>
            </a:r>
            <a:r>
              <a:rPr lang="en-US" sz="2000" u="sng" dirty="0">
                <a:hlinkClick r:id="rId9"/>
              </a:rPr>
              <a:t>5C</a:t>
            </a:r>
            <a:r>
              <a:rPr lang="en-US" sz="2000" dirty="0"/>
              <a:t> </a:t>
            </a:r>
          </a:p>
          <a:p>
            <a:pPr marL="342900" lvl="0" indent="-342900">
              <a:spcAft>
                <a:spcPts val="600"/>
              </a:spcAft>
              <a:buFont typeface="Arial" pitchFamily="34" charset="0"/>
              <a:buChar char="•"/>
            </a:pPr>
            <a:r>
              <a:rPr lang="en-US" sz="2000" dirty="0"/>
              <a:t>802.11aj, amendment for Enhancements for Very High Throughput to support one or more of the Chinese 40-50 GHz and 59-64 GHz frequency bands, </a:t>
            </a:r>
            <a:r>
              <a:rPr lang="en-US" sz="2000" u="sng" dirty="0">
                <a:hlinkClick r:id="rId10"/>
              </a:rPr>
              <a:t>PAR</a:t>
            </a:r>
            <a:r>
              <a:rPr lang="en-US" sz="2000" dirty="0"/>
              <a:t> and </a:t>
            </a:r>
            <a:r>
              <a:rPr lang="en-US" sz="2000" u="sng" dirty="0">
                <a:hlinkClick r:id="rId11"/>
              </a:rPr>
              <a:t>5C</a:t>
            </a:r>
            <a:r>
              <a:rPr lang="en-US" sz="2000" dirty="0"/>
              <a:t> </a:t>
            </a:r>
          </a:p>
          <a:p>
            <a:pPr marL="342900" indent="-342900">
              <a:spcAft>
                <a:spcPts val="600"/>
              </a:spcAft>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50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52</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July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53</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err="1" smtClean="0">
                <a:solidFill>
                  <a:srgbClr val="FF0000"/>
                </a:solidFill>
              </a:rPr>
              <a:t>Electees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3421791782"/>
              </p:ext>
            </p:extLst>
          </p:nvPr>
        </p:nvGraphicFramePr>
        <p:xfrm>
          <a:off x="114300" y="1219200"/>
          <a:ext cx="8991600" cy="4389067"/>
        </p:xfrm>
        <a:graphic>
          <a:graphicData uri="http://schemas.openxmlformats.org/drawingml/2006/table">
            <a:tbl>
              <a:tblPr/>
              <a:tblGrid>
                <a:gridCol w="666750"/>
                <a:gridCol w="914400"/>
                <a:gridCol w="1905000"/>
                <a:gridCol w="2027993"/>
                <a:gridCol w="1535837"/>
                <a:gridCol w="194162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Gabor </a:t>
                      </a:r>
                      <a:r>
                        <a:rPr kumimoji="0" lang="en-US" sz="1400" b="1" i="0" u="none" strike="noStrike" cap="none" normalizeH="0" baseline="0" dirty="0" err="1" smtClean="0">
                          <a:ln>
                            <a:noFill/>
                          </a:ln>
                          <a:solidFill>
                            <a:schemeClr val="tx1"/>
                          </a:solidFill>
                          <a:effectLst/>
                          <a:latin typeface="Times New Roman" pitchFamily="18" charset="0"/>
                        </a:rPr>
                        <a:t>Bajko</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2489723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July 17. </a:t>
            </a:r>
          </a:p>
          <a:p>
            <a:pPr marL="0" indent="0">
              <a:buNone/>
            </a:pPr>
            <a:r>
              <a:rPr lang="en-US" dirty="0"/>
              <a:t> </a:t>
            </a:r>
          </a:p>
          <a:p>
            <a:r>
              <a:rPr lang="en-US" dirty="0" smtClean="0"/>
              <a:t>If you have comments please supply them Monday</a:t>
            </a:r>
            <a:r>
              <a:rPr lang="en-US" dirty="0"/>
              <a:t>, July </a:t>
            </a:r>
            <a:r>
              <a:rPr lang="en-US" dirty="0" smtClean="0"/>
              <a:t>16.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676006" cy="1077218"/>
          </a:xfrm>
          <a:prstGeom prst="rect">
            <a:avLst/>
          </a:prstGeom>
          <a:noFill/>
        </p:spPr>
        <p:txBody>
          <a:bodyPr wrap="none" rtlCol="0">
            <a:spAutoFit/>
          </a:bodyPr>
          <a:lstStyle/>
          <a:p>
            <a:r>
              <a:rPr lang="en-US" sz="3200" dirty="0" smtClean="0"/>
              <a:t>Revision PAR   - mc</a:t>
            </a:r>
          </a:p>
          <a:p>
            <a:r>
              <a:rPr lang="en-US" sz="3200" dirty="0" smtClean="0"/>
              <a:t>PAR extension - ac</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Manchester 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54037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a:off x="6174556" y="1772592"/>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966931" cy="923330"/>
          </a:xfrm>
          <a:prstGeom prst="rect">
            <a:avLst/>
          </a:prstGeom>
          <a:noFill/>
        </p:spPr>
        <p:txBody>
          <a:bodyPr wrap="none" rtlCol="0">
            <a:spAutoFit/>
          </a:bodyPr>
          <a:lstStyle/>
          <a:p>
            <a:r>
              <a:rPr lang="en-US" sz="1800" dirty="0" smtClean="0"/>
              <a:t>Mohsen</a:t>
            </a:r>
          </a:p>
          <a:p>
            <a:r>
              <a:rPr lang="en-US" sz="1800" dirty="0" smtClean="0"/>
              <a:t>Bush</a:t>
            </a:r>
          </a:p>
          <a:p>
            <a:r>
              <a:rPr lang="en-US" sz="1800" dirty="0" smtClean="0"/>
              <a:t>Ford</a:t>
            </a:r>
            <a:endParaRPr lang="en-US" sz="1800" dirty="0"/>
          </a:p>
        </p:txBody>
      </p:sp>
      <p:sp>
        <p:nvSpPr>
          <p:cNvPr id="17" name="TextBox 16"/>
          <p:cNvSpPr txBox="1"/>
          <p:nvPr/>
        </p:nvSpPr>
        <p:spPr>
          <a:xfrm>
            <a:off x="7144693" y="2877099"/>
            <a:ext cx="1210588" cy="923330"/>
          </a:xfrm>
          <a:prstGeom prst="rect">
            <a:avLst/>
          </a:prstGeom>
          <a:noFill/>
        </p:spPr>
        <p:txBody>
          <a:bodyPr wrap="none" rtlCol="0">
            <a:spAutoFit/>
          </a:bodyPr>
          <a:lstStyle/>
          <a:p>
            <a:r>
              <a:rPr lang="en-US" sz="1800" dirty="0" smtClean="0"/>
              <a:t>Windsor</a:t>
            </a:r>
          </a:p>
          <a:p>
            <a:r>
              <a:rPr lang="en-US" sz="1800" dirty="0" smtClean="0"/>
              <a:t>Madeleine</a:t>
            </a:r>
          </a:p>
          <a:p>
            <a:r>
              <a:rPr lang="en-US" sz="1800" dirty="0" smtClean="0"/>
              <a:t>Del Mar</a:t>
            </a:r>
          </a:p>
        </p:txBody>
      </p:sp>
      <p:sp>
        <p:nvSpPr>
          <p:cNvPr id="18" name="TextBox 17"/>
          <p:cNvSpPr txBox="1"/>
          <p:nvPr/>
        </p:nvSpPr>
        <p:spPr>
          <a:xfrm>
            <a:off x="6091285" y="4179569"/>
            <a:ext cx="1351652" cy="923330"/>
          </a:xfrm>
          <a:prstGeom prst="rect">
            <a:avLst/>
          </a:prstGeom>
          <a:noFill/>
        </p:spPr>
        <p:txBody>
          <a:bodyPr wrap="none" rtlCol="0">
            <a:spAutoFit/>
          </a:bodyPr>
          <a:lstStyle/>
          <a:p>
            <a:r>
              <a:rPr lang="en-US" sz="1800" u="sng" dirty="0" smtClean="0"/>
              <a:t>Ball rooms</a:t>
            </a:r>
          </a:p>
          <a:p>
            <a:r>
              <a:rPr lang="en-US" sz="1800" dirty="0" smtClean="0"/>
              <a:t>Elizabeth</a:t>
            </a:r>
          </a:p>
          <a:p>
            <a:r>
              <a:rPr lang="en-US" sz="1800" dirty="0" smtClean="0"/>
              <a:t>Manchester</a:t>
            </a:r>
          </a:p>
        </p:txBody>
      </p:sp>
      <p:sp>
        <p:nvSpPr>
          <p:cNvPr id="19" name="TextBox 18"/>
          <p:cNvSpPr txBox="1"/>
          <p:nvPr/>
        </p:nvSpPr>
        <p:spPr>
          <a:xfrm>
            <a:off x="7444872" y="4456568"/>
            <a:ext cx="979755" cy="646331"/>
          </a:xfrm>
          <a:prstGeom prst="rect">
            <a:avLst/>
          </a:prstGeom>
          <a:noFill/>
        </p:spPr>
        <p:txBody>
          <a:bodyPr wrap="none" rtlCol="0">
            <a:spAutoFit/>
          </a:bodyPr>
          <a:lstStyle/>
          <a:p>
            <a:r>
              <a:rPr lang="en-US" sz="1800" dirty="0" smtClean="0"/>
              <a:t>Betsy</a:t>
            </a:r>
          </a:p>
          <a:p>
            <a:r>
              <a:rPr lang="en-US" sz="1800" dirty="0" smtClean="0"/>
              <a:t>Edward</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62108517"/>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Ford AB,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271373</TotalTime>
  <Words>2763</Words>
  <Application>Microsoft Office PowerPoint</Application>
  <PresentationFormat>On-screen Show (4:3)</PresentationFormat>
  <Paragraphs>785</Paragraphs>
  <Slides>53</Slides>
  <Notes>16</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Default Design</vt:lpstr>
      <vt:lpstr>Supplementary Plenary Information - July 2012</vt:lpstr>
      <vt:lpstr>PowerPoint Presentation</vt:lpstr>
      <vt:lpstr>IEEE LOA Database</vt:lpstr>
      <vt:lpstr> Joint Meetings</vt:lpstr>
      <vt:lpstr>New Project PARS ? </vt:lpstr>
      <vt:lpstr>PAR Review</vt:lpstr>
      <vt:lpstr>Other PARS</vt:lpstr>
      <vt:lpstr>Manchester Hyatt meeting Levels</vt:lpstr>
      <vt:lpstr>Group Room assignments</vt:lpstr>
      <vt:lpstr>WG Agendas</vt:lpstr>
      <vt:lpstr>September Meeting – Indian Wells, California September  16 – 21, 2012</vt:lpstr>
      <vt:lpstr>Other Special Events</vt:lpstr>
      <vt:lpstr>IETF &amp; IEEE Leadership meeting</vt:lpstr>
      <vt:lpstr>IETF &amp; IEEE Leadership meeting</vt:lpstr>
      <vt:lpstr>IETF &amp; IEEE Leadership meeting</vt:lpstr>
      <vt:lpstr>Dr. Konstantinos Karachalios   IEEE-SA  new Managing Director</vt:lpstr>
      <vt:lpstr>802.11 Topics for July 2012 EC</vt:lpstr>
      <vt:lpstr>802.1 Architecture Document</vt:lpstr>
      <vt:lpstr>Architecture</vt:lpstr>
      <vt:lpstr>Smart Grid Meetings</vt:lpstr>
      <vt:lpstr>Wednesday Plenary Topics</vt:lpstr>
      <vt:lpstr>Tutorials</vt:lpstr>
      <vt:lpstr>PowerPoint Presentation</vt:lpstr>
      <vt:lpstr>Social</vt:lpstr>
      <vt:lpstr>PowerPoint Presentation</vt:lpstr>
      <vt:lpstr>PowerPoint Presentation</vt:lpstr>
      <vt:lpstr>PowerPoint Presentation</vt:lpstr>
      <vt:lpstr>University Outreach</vt:lpstr>
      <vt:lpstr>University Outreach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LOA Database</vt:lpstr>
      <vt:lpstr>IEEE Store Contents  - May  2012</vt:lpstr>
      <vt:lpstr>802.11 drafts to ISO/IEC JTC1/SC6</vt:lpstr>
      <vt:lpstr>Tutorials</vt:lpstr>
      <vt:lpstr>IETF</vt:lpstr>
      <vt:lpstr>University Outreach</vt:lpstr>
      <vt:lpstr>University Outreach</vt:lpstr>
      <vt:lpstr>IEEE 802 ® university outreach program</vt:lpstr>
      <vt:lpstr>September Meeting – Indian Wells, California September  16 – 21, 2012</vt:lpstr>
      <vt:lpstr>Future Venues - 2012</vt:lpstr>
      <vt:lpstr>Future Venues -2013</vt:lpstr>
      <vt:lpstr>Future Venues - 2014</vt:lpstr>
      <vt:lpstr>PowerPoint Presentation</vt:lpstr>
      <vt:lpstr>WG11 Task &amp; Study Group Electees – May 2012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2823</cp:revision>
  <cp:lastPrinted>2012-07-16T14:22:56Z</cp:lastPrinted>
  <dcterms:created xsi:type="dcterms:W3CDTF">1998-02-10T13:07:52Z</dcterms:created>
  <dcterms:modified xsi:type="dcterms:W3CDTF">2012-07-18T17:07:11Z</dcterms:modified>
</cp:coreProperties>
</file>