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1105" r:id="rId2"/>
    <p:sldId id="1295" r:id="rId3"/>
    <p:sldId id="1468" r:id="rId4"/>
    <p:sldId id="1357" r:id="rId5"/>
    <p:sldId id="1445" r:id="rId6"/>
    <p:sldId id="1575" r:id="rId7"/>
    <p:sldId id="1481" r:id="rId8"/>
    <p:sldId id="1562" r:id="rId9"/>
    <p:sldId id="1563" r:id="rId10"/>
    <p:sldId id="1456" r:id="rId11"/>
    <p:sldId id="1573" r:id="rId12"/>
    <p:sldId id="1483" r:id="rId13"/>
    <p:sldId id="1580" r:id="rId14"/>
    <p:sldId id="1583" r:id="rId15"/>
    <p:sldId id="1582" r:id="rId16"/>
    <p:sldId id="1576" r:id="rId17"/>
    <p:sldId id="1386" r:id="rId18"/>
    <p:sldId id="1450" r:id="rId19"/>
    <p:sldId id="1515" r:id="rId20"/>
    <p:sldId id="1368" r:id="rId21"/>
    <p:sldId id="1512" r:id="rId22"/>
    <p:sldId id="1547" r:id="rId23"/>
    <p:sldId id="1296" r:id="rId24"/>
    <p:sldId id="1570" r:id="rId25"/>
    <p:sldId id="1549" r:id="rId26"/>
    <p:sldId id="1550" r:id="rId27"/>
    <p:sldId id="1551" r:id="rId28"/>
    <p:sldId id="1297" r:id="rId29"/>
    <p:sldId id="1398" r:id="rId30"/>
    <p:sldId id="1388" r:id="rId31"/>
    <p:sldId id="1478" r:id="rId32"/>
    <p:sldId id="1567" r:id="rId33"/>
    <p:sldId id="1579" r:id="rId34"/>
    <p:sldId id="1571" r:id="rId35"/>
    <p:sldId id="1584" r:id="rId36"/>
    <p:sldId id="1572" r:id="rId37"/>
    <p:sldId id="1577" r:id="rId38"/>
    <p:sldId id="1347" r:id="rId39"/>
    <p:sldId id="1447" r:id="rId40"/>
    <p:sldId id="1536" r:id="rId41"/>
    <p:sldId id="1435" r:id="rId42"/>
    <p:sldId id="1578" r:id="rId43"/>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99"/>
    <a:srgbClr val="FF9966"/>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varScale="1">
        <p:scale>
          <a:sx n="101" d="100"/>
          <a:sy n="101" d="100"/>
        </p:scale>
        <p:origin x="-636"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288"/>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9891" y="186194"/>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802.11-12/0722r0</a:t>
            </a:r>
            <a:endParaRPr lang="en-US"/>
          </a:p>
        </p:txBody>
      </p:sp>
      <p:sp>
        <p:nvSpPr>
          <p:cNvPr id="3075" name="Rectangle 3"/>
          <p:cNvSpPr>
            <a:spLocks noGrp="1" noChangeArrowheads="1"/>
          </p:cNvSpPr>
          <p:nvPr>
            <p:ph type="dt" sz="quarter" idx="1"/>
          </p:nvPr>
        </p:nvSpPr>
        <p:spPr bwMode="auto">
          <a:xfrm>
            <a:off x="706439" y="176669"/>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smtClean="0"/>
            </a:lvl1pPr>
          </a:lstStyle>
          <a:p>
            <a:pPr>
              <a:defRPr/>
            </a:pPr>
            <a:r>
              <a:rPr lang="en-US" smtClean="0"/>
              <a:t>July 2012</a:t>
            </a:r>
            <a:endParaRPr lang="en-US"/>
          </a:p>
        </p:txBody>
      </p:sp>
      <p:sp>
        <p:nvSpPr>
          <p:cNvPr id="3076" name="Rectangle 4"/>
          <p:cNvSpPr>
            <a:spLocks noGrp="1" noChangeArrowheads="1"/>
          </p:cNvSpPr>
          <p:nvPr>
            <p:ph type="ftr" sz="quarter" idx="2"/>
          </p:nvPr>
        </p:nvSpPr>
        <p:spPr bwMode="auto">
          <a:xfrm>
            <a:off x="4838700" y="9010650"/>
            <a:ext cx="15875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7700" y="9010650"/>
            <a:ext cx="522288"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4850"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1"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2754" y="95706"/>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802.11-12/0722r0</a:t>
            </a:r>
            <a:endParaRPr lang="en-US"/>
          </a:p>
        </p:txBody>
      </p:sp>
      <p:sp>
        <p:nvSpPr>
          <p:cNvPr id="2051" name="Rectangle 3"/>
          <p:cNvSpPr>
            <a:spLocks noGrp="1" noChangeArrowheads="1"/>
          </p:cNvSpPr>
          <p:nvPr>
            <p:ph type="dt" idx="1"/>
          </p:nvPr>
        </p:nvSpPr>
        <p:spPr bwMode="auto">
          <a:xfrm>
            <a:off x="665164" y="95706"/>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smtClean="0"/>
            </a:lvl1pPr>
          </a:lstStyle>
          <a:p>
            <a:pPr>
              <a:defRPr/>
            </a:pPr>
            <a:r>
              <a:rPr lang="en-US" smtClean="0"/>
              <a:t>July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9801" y="4422777"/>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5464" y="9015413"/>
            <a:ext cx="2054225"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8188" y="9015413"/>
            <a:ext cx="5207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0"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1741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802.11-12/0722r0</a:t>
            </a:r>
            <a:endParaRPr lang="en-US" sz="1400"/>
          </a:p>
        </p:txBody>
      </p:sp>
      <p:sp>
        <p:nvSpPr>
          <p:cNvPr id="1741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7413"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45BD789-D7E7-49CC-8921-D1DE3E24E29A}" type="slidenum">
              <a:rPr lang="en-US" sz="1200" b="0" smtClean="0"/>
              <a:pPr/>
              <a:t>1</a:t>
            </a:fld>
            <a:endParaRPr lang="en-US" sz="1200" b="0"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706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802.11-12/0722r0</a:t>
            </a:r>
            <a:endParaRPr lang="en-US" sz="1400"/>
          </a:p>
        </p:txBody>
      </p:sp>
      <p:sp>
        <p:nvSpPr>
          <p:cNvPr id="706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0661"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F42C4005-3F5F-4665-98E2-E69A7869924E}" type="slidenum">
              <a:rPr lang="en-US" sz="1200" b="0" smtClean="0"/>
              <a:pPr/>
              <a:t>30</a:t>
            </a:fld>
            <a:endParaRPr lang="en-US" sz="1200" b="0" smtClean="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72706" name="Slide Image Placeholder 1"/>
          <p:cNvSpPr>
            <a:spLocks noGrp="1" noRot="1" noChangeAspect="1" noTextEdit="1"/>
          </p:cNvSpPr>
          <p:nvPr>
            <p:ph type="sldImg"/>
          </p:nvPr>
        </p:nvSpPr>
        <p:spPr>
          <a:xfrm>
            <a:off x="1206500" y="703263"/>
            <a:ext cx="4640263" cy="3479800"/>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802.11-12/0722r0</a:t>
            </a:r>
            <a:endParaRPr lang="en-US" sz="1400"/>
          </a:p>
        </p:txBody>
      </p:sp>
      <p:sp>
        <p:nvSpPr>
          <p:cNvPr id="72709"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37076" y="9015413"/>
            <a:ext cx="18526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Andrew Myles, Cisco</a:t>
            </a:r>
          </a:p>
        </p:txBody>
      </p:sp>
      <p:sp>
        <p:nvSpPr>
          <p:cNvPr id="72711"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D6082DD4-69D3-49C5-BA88-19B4AF142FF5}" type="slidenum">
              <a:rPr lang="en-US" sz="1200" b="0" smtClean="0"/>
              <a:pPr/>
              <a:t>31</a:t>
            </a:fld>
            <a:endParaRPr lang="en-US" sz="1200" b="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79874"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802.11-12/0722r0</a:t>
            </a:r>
            <a:endParaRPr lang="en-US" sz="1400"/>
          </a:p>
        </p:txBody>
      </p:sp>
      <p:sp>
        <p:nvSpPr>
          <p:cNvPr id="79875"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9876"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9877"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B708D0A-CEB3-4823-9A4B-217E980CDE48}" type="slidenum">
              <a:rPr lang="en-US" sz="1200" b="0" smtClean="0"/>
              <a:pPr/>
              <a:t>38</a:t>
            </a:fld>
            <a:endParaRPr lang="en-US" sz="1200" b="0" smtClean="0"/>
          </a:p>
        </p:txBody>
      </p:sp>
      <p:sp>
        <p:nvSpPr>
          <p:cNvPr id="79878" name="Rectangle 2"/>
          <p:cNvSpPr>
            <a:spLocks noGrp="1" noRot="1" noChangeAspect="1" noChangeArrowheads="1" noTextEdit="1"/>
          </p:cNvSpPr>
          <p:nvPr>
            <p:ph type="sldImg"/>
          </p:nvPr>
        </p:nvSpPr>
        <p:spPr>
          <a:ln/>
        </p:spPr>
      </p:sp>
      <p:sp>
        <p:nvSpPr>
          <p:cNvPr id="798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81922"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802.11-12/0722r0</a:t>
            </a:r>
            <a:endParaRPr lang="en-US" sz="1400"/>
          </a:p>
        </p:txBody>
      </p:sp>
      <p:sp>
        <p:nvSpPr>
          <p:cNvPr id="81923"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1925"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A9EF70F8-095F-4220-8B24-3CCEAB82CF09}" type="slidenum">
              <a:rPr lang="en-US" sz="1200" b="0" smtClean="0"/>
              <a:pPr/>
              <a:t>39</a:t>
            </a:fld>
            <a:endParaRPr lang="en-US" sz="1200" b="0" smtClean="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8397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802.11-12/0722r0</a:t>
            </a:r>
            <a:endParaRPr lang="en-US" sz="1400"/>
          </a:p>
        </p:txBody>
      </p:sp>
      <p:sp>
        <p:nvSpPr>
          <p:cNvPr id="8397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3973"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96E07C6B-0B5C-4F8B-AF92-7FF4F800ABD9}" type="slidenum">
              <a:rPr lang="en-US" sz="1200" b="0" smtClean="0"/>
              <a:pPr/>
              <a:t>40</a:t>
            </a:fld>
            <a:endParaRPr lang="en-US" sz="1200" b="0" smtClean="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400" smtClean="0"/>
              <a:t>doc.: IEEE 802.11-12/0722r0</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400" smtClean="0"/>
              <a:t>July 2012</a:t>
            </a:r>
            <a:endParaRPr lang="en-US" sz="1400"/>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r>
              <a:rPr lang="en-US" sz="1200" smtClean="0"/>
              <a:t>Bruce Kraemer (Marvell)</a:t>
            </a:r>
          </a:p>
        </p:txBody>
      </p:sp>
      <p:sp>
        <p:nvSpPr>
          <p:cNvPr id="25604" name="Rectangle 7"/>
          <p:cNvSpPr>
            <a:spLocks noGrp="1" noChangeArrowheads="1"/>
          </p:cNvSpPr>
          <p:nvPr>
            <p:ph type="sldNum" sz="quarter" idx="5"/>
          </p:nvPr>
        </p:nvSpPr>
        <p:spPr>
          <a:xfrm>
            <a:off x="3308354" y="9017002"/>
            <a:ext cx="492122"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200" smtClean="0"/>
              <a:t>Page </a:t>
            </a:r>
            <a:fld id="{715DBE2F-93A1-4727-BDCC-A8F0FCA4B459}" type="slidenum">
              <a:rPr lang="en-US" sz="1200" smtClean="0"/>
              <a:pPr/>
              <a:t>42</a:t>
            </a:fld>
            <a:endParaRPr lang="en-US" sz="1200" smtClean="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194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802.11-12/0722r0</a:t>
            </a:r>
            <a:endParaRPr lang="en-US" sz="1400"/>
          </a:p>
        </p:txBody>
      </p:sp>
      <p:sp>
        <p:nvSpPr>
          <p:cNvPr id="194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9461"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52BEB48A-F2B2-4DC9-B48F-7362793BC5C1}" type="slidenum">
              <a:rPr lang="en-US" sz="1200" b="0" smtClean="0"/>
              <a:pPr/>
              <a:t>2</a:t>
            </a:fld>
            <a:endParaRPr lang="en-US" sz="1200" b="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802.11-12/0722r0</a:t>
            </a:r>
            <a:endParaRPr lang="en-US"/>
          </a:p>
        </p:txBody>
      </p:sp>
      <p:sp>
        <p:nvSpPr>
          <p:cNvPr id="5" name="Date Placeholder 4"/>
          <p:cNvSpPr>
            <a:spLocks noGrp="1"/>
          </p:cNvSpPr>
          <p:nvPr>
            <p:ph type="dt" idx="11"/>
          </p:nvPr>
        </p:nvSpPr>
        <p:spPr/>
        <p:txBody>
          <a:bodyPr/>
          <a:lstStyle/>
          <a:p>
            <a:pPr>
              <a:defRPr/>
            </a:pPr>
            <a:r>
              <a:rPr lang="en-US" smtClean="0"/>
              <a:t>July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1" y="9015413"/>
            <a:ext cx="415177" cy="184666"/>
          </a:xfrm>
        </p:spPr>
        <p:txBody>
          <a:bodyPr/>
          <a:lstStyle/>
          <a:p>
            <a:pPr>
              <a:defRPr/>
            </a:pPr>
            <a:r>
              <a:rPr lang="en-US" smtClean="0"/>
              <a:t>Page </a:t>
            </a:r>
            <a:fld id="{ABB55A41-2363-4FF7-B4E6-5952201265BE}" type="slidenum">
              <a:rPr lang="en-US" smtClean="0"/>
              <a:pPr>
                <a:defRPr/>
              </a:pPr>
              <a:t>3</a:t>
            </a:fld>
            <a:endParaRPr lang="en-US"/>
          </a:p>
        </p:txBody>
      </p:sp>
    </p:spTree>
    <p:extLst>
      <p:ext uri="{BB962C8B-B14F-4D97-AF65-F5344CB8AC3E}">
        <p14:creationId xmlns:p14="http://schemas.microsoft.com/office/powerpoint/2010/main" val="83822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3555" name="Header Placeholder 3"/>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802.11-12/0722r0</a:t>
            </a:r>
            <a:endParaRPr lang="en-US" sz="1400"/>
          </a:p>
        </p:txBody>
      </p:sp>
      <p:sp>
        <p:nvSpPr>
          <p:cNvPr id="23556" name="Date Placeholder 4"/>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23557" name="Footer Placeholder 5"/>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23558" name="Slide Number Placeholder 6"/>
          <p:cNvSpPr>
            <a:spLocks noGrp="1"/>
          </p:cNvSpPr>
          <p:nvPr>
            <p:ph type="sldNum" sz="quarter" idx="5"/>
          </p:nvPr>
        </p:nvSpPr>
        <p:spPr>
          <a:xfrm>
            <a:off x="3377835" y="9015413"/>
            <a:ext cx="421053"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a:defRPr sz="2400" b="1">
                <a:solidFill>
                  <a:schemeClr val="tx1"/>
                </a:solidFill>
                <a:latin typeface="Times New Roman" pitchFamily="18" charset="0"/>
              </a:defRPr>
            </a:lvl1pPr>
            <a:lvl2pPr marL="742950" indent="-285750" defTabSz="946150">
              <a:defRPr sz="2400" b="1">
                <a:solidFill>
                  <a:schemeClr val="tx1"/>
                </a:solidFill>
                <a:latin typeface="Times New Roman" pitchFamily="18" charset="0"/>
              </a:defRPr>
            </a:lvl2pPr>
            <a:lvl3pPr marL="1143000" indent="-228600" defTabSz="946150">
              <a:defRPr sz="2400" b="1">
                <a:solidFill>
                  <a:schemeClr val="tx1"/>
                </a:solidFill>
                <a:latin typeface="Times New Roman" pitchFamily="18" charset="0"/>
              </a:defRPr>
            </a:lvl3pPr>
            <a:lvl4pPr marL="1600200" indent="-228600" defTabSz="946150">
              <a:defRPr sz="2400" b="1">
                <a:solidFill>
                  <a:schemeClr val="tx1"/>
                </a:solidFill>
                <a:latin typeface="Times New Roman" pitchFamily="18" charset="0"/>
              </a:defRPr>
            </a:lvl4pPr>
            <a:lvl5pPr marL="2057400" indent="-228600" defTabSz="946150">
              <a:defRPr sz="2400" b="1">
                <a:solidFill>
                  <a:schemeClr val="tx1"/>
                </a:solidFill>
                <a:latin typeface="Times New Roman" pitchFamily="18" charset="0"/>
              </a:defRPr>
            </a:lvl5pPr>
            <a:lvl6pPr marL="2514600" indent="-228600" defTabSz="946150" fontAlgn="base">
              <a:spcBef>
                <a:spcPct val="0"/>
              </a:spcBef>
              <a:spcAft>
                <a:spcPct val="0"/>
              </a:spcAft>
              <a:defRPr sz="2400" b="1">
                <a:solidFill>
                  <a:schemeClr val="tx1"/>
                </a:solidFill>
                <a:latin typeface="Times New Roman" pitchFamily="18" charset="0"/>
              </a:defRPr>
            </a:lvl6pPr>
            <a:lvl7pPr marL="2971800" indent="-228600" defTabSz="946150" fontAlgn="base">
              <a:spcBef>
                <a:spcPct val="0"/>
              </a:spcBef>
              <a:spcAft>
                <a:spcPct val="0"/>
              </a:spcAft>
              <a:defRPr sz="2400" b="1">
                <a:solidFill>
                  <a:schemeClr val="tx1"/>
                </a:solidFill>
                <a:latin typeface="Times New Roman" pitchFamily="18" charset="0"/>
              </a:defRPr>
            </a:lvl7pPr>
            <a:lvl8pPr marL="3429000" indent="-228600" defTabSz="946150" fontAlgn="base">
              <a:spcBef>
                <a:spcPct val="0"/>
              </a:spcBef>
              <a:spcAft>
                <a:spcPct val="0"/>
              </a:spcAft>
              <a:defRPr sz="2400" b="1">
                <a:solidFill>
                  <a:schemeClr val="tx1"/>
                </a:solidFill>
                <a:latin typeface="Times New Roman" pitchFamily="18" charset="0"/>
              </a:defRPr>
            </a:lvl8pPr>
            <a:lvl9pPr marL="3886200" indent="-228600" defTabSz="946150" fontAlgn="base">
              <a:spcBef>
                <a:spcPct val="0"/>
              </a:spcBef>
              <a:spcAft>
                <a:spcPct val="0"/>
              </a:spcAft>
              <a:defRPr sz="2400" b="1">
                <a:solidFill>
                  <a:schemeClr val="tx1"/>
                </a:solidFill>
                <a:latin typeface="Times New Roman" pitchFamily="18" charset="0"/>
              </a:defRPr>
            </a:lvl9pPr>
          </a:lstStyle>
          <a:p>
            <a:r>
              <a:rPr lang="en-US" sz="1200" b="0" smtClean="0"/>
              <a:t>Page </a:t>
            </a:r>
            <a:fld id="{99E18E2D-644C-457C-AC39-6C1FC09895B3}" type="slidenum">
              <a:rPr lang="en-US" sz="1200" b="0" smtClean="0"/>
              <a:pPr/>
              <a:t>5</a:t>
            </a:fld>
            <a:endParaRPr lang="en-US" sz="1200" b="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dt" sz="quarter" idx="1"/>
          </p:nvPr>
        </p:nvSpPr>
        <p:spPr>
          <a:xfrm>
            <a:off x="665163" y="95706"/>
            <a:ext cx="732573" cy="215444"/>
          </a:xfrm>
          <a:noFill/>
          <a:ln>
            <a:miter lim="800000"/>
            <a:headEnd/>
            <a:tailEnd/>
          </a:ln>
        </p:spPr>
        <p:txBody>
          <a:bodyPr/>
          <a:lstStyle/>
          <a:p>
            <a:r>
              <a:rPr lang="en-US" smtClean="0"/>
              <a:t>July 2012</a:t>
            </a:r>
          </a:p>
        </p:txBody>
      </p:sp>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p:spPr>
        <p:txBody>
          <a:bodyPr/>
          <a:lstStyle/>
          <a:p>
            <a:endParaRPr lang="en-US" smtClean="0"/>
          </a:p>
        </p:txBody>
      </p:sp>
      <p:sp>
        <p:nvSpPr>
          <p:cNvPr id="25604" name="Header Placeholder 3"/>
          <p:cNvSpPr>
            <a:spLocks noGrp="1"/>
          </p:cNvSpPr>
          <p:nvPr>
            <p:ph type="hdr" sz="quarter"/>
          </p:nvPr>
        </p:nvSpPr>
        <p:spPr>
          <a:xfrm>
            <a:off x="4172770" y="95706"/>
            <a:ext cx="2216919" cy="215444"/>
          </a:xfrm>
          <a:noFill/>
          <a:ln>
            <a:miter lim="800000"/>
            <a:headEnd/>
            <a:tailEnd/>
          </a:ln>
        </p:spPr>
        <p:txBody>
          <a:bodyPr/>
          <a:lstStyle/>
          <a:p>
            <a:r>
              <a:rPr lang="en-US" smtClean="0"/>
              <a:t>doc.: IEEE 802.11-12/0722r0</a:t>
            </a:r>
          </a:p>
        </p:txBody>
      </p:sp>
      <p:sp>
        <p:nvSpPr>
          <p:cNvPr id="25605" name="Date Placeholder 4"/>
          <p:cNvSpPr txBox="1">
            <a:spLocks noGrp="1"/>
          </p:cNvSpPr>
          <p:nvPr/>
        </p:nvSpPr>
        <p:spPr bwMode="auto">
          <a:xfrm>
            <a:off x="665164"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5606" name="Footer Placeholder 5"/>
          <p:cNvSpPr>
            <a:spLocks noGrp="1"/>
          </p:cNvSpPr>
          <p:nvPr>
            <p:ph type="ftr" sz="quarter" idx="4"/>
          </p:nvPr>
        </p:nvSpPr>
        <p:spPr>
          <a:xfrm>
            <a:off x="4300539" y="9015413"/>
            <a:ext cx="2089150" cy="190500"/>
          </a:xfrm>
          <a:noFill/>
          <a:ln>
            <a:miter lim="800000"/>
            <a:headEnd/>
            <a:tailEnd/>
          </a:ln>
        </p:spPr>
        <p:txBody>
          <a:bodyPr/>
          <a:lstStyle/>
          <a:p>
            <a:pPr lvl="4"/>
            <a:r>
              <a:rPr lang="en-US" smtClean="0"/>
              <a:t>Bruce Kraemer (Marvell)</a:t>
            </a:r>
          </a:p>
        </p:txBody>
      </p:sp>
      <p:sp>
        <p:nvSpPr>
          <p:cNvPr id="25607" name="Slide Number Placeholder 6"/>
          <p:cNvSpPr>
            <a:spLocks noGrp="1"/>
          </p:cNvSpPr>
          <p:nvPr>
            <p:ph type="sldNum" sz="quarter" idx="5"/>
          </p:nvPr>
        </p:nvSpPr>
        <p:spPr>
          <a:xfrm>
            <a:off x="3377835" y="9015413"/>
            <a:ext cx="421053" cy="184666"/>
          </a:xfrm>
          <a:noFill/>
          <a:ln>
            <a:miter lim="800000"/>
            <a:headEnd/>
            <a:tailEnd/>
          </a:ln>
        </p:spPr>
        <p:txBody>
          <a:bodyPr/>
          <a:lstStyle/>
          <a:p>
            <a:pPr defTabSz="946150"/>
            <a:r>
              <a:rPr lang="en-US" smtClean="0"/>
              <a:t>Page </a:t>
            </a:r>
            <a:fld id="{41300B6B-B988-4E96-8F5F-FFB9E837AEEF}" type="slidenum">
              <a:rPr lang="en-US" smtClean="0"/>
              <a:pPr defTabSz="946150"/>
              <a:t>8</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5163" y="95706"/>
            <a:ext cx="732573" cy="215444"/>
          </a:xfrm>
          <a:noFill/>
          <a:ln>
            <a:miter lim="800000"/>
            <a:headEnd/>
            <a:tailEnd/>
          </a:ln>
        </p:spPr>
        <p:txBody>
          <a:bodyPr/>
          <a:lstStyle/>
          <a:p>
            <a:r>
              <a:rPr lang="en-US" smtClean="0"/>
              <a:t>July 2012</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72770" y="95706"/>
            <a:ext cx="2216919" cy="215444"/>
          </a:xfrm>
          <a:noFill/>
          <a:ln>
            <a:miter lim="800000"/>
            <a:headEnd/>
            <a:tailEnd/>
          </a:ln>
        </p:spPr>
        <p:txBody>
          <a:bodyPr/>
          <a:lstStyle/>
          <a:p>
            <a:r>
              <a:rPr lang="en-US" smtClean="0"/>
              <a:t>doc.: IEEE 802.11-12/0722r0</a:t>
            </a:r>
          </a:p>
        </p:txBody>
      </p:sp>
      <p:sp>
        <p:nvSpPr>
          <p:cNvPr id="27653" name="Date Placeholder 4"/>
          <p:cNvSpPr txBox="1">
            <a:spLocks noGrp="1"/>
          </p:cNvSpPr>
          <p:nvPr/>
        </p:nvSpPr>
        <p:spPr bwMode="auto">
          <a:xfrm>
            <a:off x="665164"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7654" name="Footer Placeholder 5"/>
          <p:cNvSpPr>
            <a:spLocks noGrp="1"/>
          </p:cNvSpPr>
          <p:nvPr>
            <p:ph type="ftr" sz="quarter" idx="4"/>
          </p:nvPr>
        </p:nvSpPr>
        <p:spPr>
          <a:xfrm>
            <a:off x="4300539" y="9015413"/>
            <a:ext cx="2089150" cy="19050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83711" y="9015413"/>
            <a:ext cx="415177" cy="184666"/>
          </a:xfrm>
          <a:noFill/>
          <a:ln>
            <a:miter lim="800000"/>
            <a:headEnd/>
            <a:tailEnd/>
          </a:ln>
        </p:spPr>
        <p:txBody>
          <a:bodyPr/>
          <a:lstStyle/>
          <a:p>
            <a:pPr defTabSz="946150"/>
            <a:r>
              <a:rPr lang="en-US" smtClean="0"/>
              <a:t>Page </a:t>
            </a:r>
            <a:fld id="{C203DFCC-51D3-4708-9D5D-0538E7E52D07}" type="slidenum">
              <a:rPr lang="en-US" smtClean="0"/>
              <a:pPr defTabSz="946150"/>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44034"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802.11-12/0722r0</a:t>
            </a:r>
            <a:endParaRPr lang="en-US" sz="1400"/>
          </a:p>
        </p:txBody>
      </p:sp>
      <p:sp>
        <p:nvSpPr>
          <p:cNvPr id="44035"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44036"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4037"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AA405B8-7A95-4D15-BD64-D4FB7D88F941}" type="slidenum">
              <a:rPr lang="en-US" sz="1200" b="0" smtClean="0"/>
              <a:pPr/>
              <a:t>20</a:t>
            </a:fld>
            <a:endParaRPr lang="en-US" sz="1200" b="0" smtClean="0"/>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52226"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802.11-12/0722r0</a:t>
            </a:r>
            <a:endParaRPr lang="en-US" sz="1400"/>
          </a:p>
        </p:txBody>
      </p:sp>
      <p:sp>
        <p:nvSpPr>
          <p:cNvPr id="52227"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52229"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7EC9F2F-741B-4DEE-8797-BA00E4F3D4F3}" type="slidenum">
              <a:rPr lang="en-US" sz="1200" b="0" smtClean="0"/>
              <a:pPr/>
              <a:t>23</a:t>
            </a:fld>
            <a:endParaRPr lang="en-US" sz="1200" b="0" smtClean="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802.11-12/0722r0</a:t>
            </a:r>
            <a:endParaRPr lang="en-US" sz="1400"/>
          </a:p>
        </p:txBody>
      </p:sp>
      <p:sp>
        <p:nvSpPr>
          <p:cNvPr id="64517"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4519"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4E44476F-A137-4586-B866-C75BB669FE3D}" type="slidenum">
              <a:rPr lang="en-US" sz="1200" b="0" smtClean="0"/>
              <a:pPr/>
              <a:t>25</a:t>
            </a:fld>
            <a:endParaRPr lang="en-US" sz="1200" b="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EAEAD36-1DF0-4BD8-97EF-26BDB0C08C35}" type="slidenum">
              <a:rPr lang="en-US"/>
              <a:pPr>
                <a:defRPr/>
              </a:pPr>
              <a:t>‹#›</a:t>
            </a:fld>
            <a:endParaRPr lang="en-US"/>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ACB99B2B-AF85-4893-959A-4850BB080594}" type="slidenum">
              <a:rPr lang="en-US"/>
              <a:pPr>
                <a:defRPr/>
              </a:pPr>
              <a:t>‹#›</a:t>
            </a:fld>
            <a:endParaRPr lang="en-US"/>
          </a:p>
        </p:txBody>
      </p:sp>
      <p:sp>
        <p:nvSpPr>
          <p:cNvPr id="1031" name="Rectangle 7"/>
          <p:cNvSpPr>
            <a:spLocks noChangeArrowheads="1"/>
          </p:cNvSpPr>
          <p:nvPr/>
        </p:nvSpPr>
        <p:spPr bwMode="auto">
          <a:xfrm>
            <a:off x="5064060" y="311964"/>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802.11-12/0722r0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ieee802.org/1/files/public/docs2012/802-rev-d1-4-pdis-v00.od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about/sasb/patcom/pat802_11.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hyperlink" Target="http://www.ieee802.org/3/epoc/P802_3bn_PAR_170512.pdf" TargetMode="External"/><Relationship Id="rId3" Type="http://schemas.openxmlformats.org/officeDocument/2006/relationships/hyperlink" Target="http://www.ieee802.org/PARs.shtml" TargetMode="External"/><Relationship Id="rId7" Type="http://schemas.openxmlformats.org/officeDocument/2006/relationships/hyperlink" Target="http://www.ieee802.org/3/100GNGOPTX/dove_02a_0512_optx.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ieee802.org/3/100GNGOPTX/P802_3bm_PAR_170512.pdf" TargetMode="External"/><Relationship Id="rId11" Type="http://schemas.openxmlformats.org/officeDocument/2006/relationships/hyperlink" Target="https://mentor.ieee.org/802.11/dcn/12/11-12-0141-04-cmmw-ieee-802-11-cmww-sg-5c.doc" TargetMode="External"/><Relationship Id="rId5" Type="http://schemas.openxmlformats.org/officeDocument/2006/relationships/hyperlink" Target="https://mentor.ieee.org/802.16/dcn/12/16-12-0395-00.docx" TargetMode="External"/><Relationship Id="rId10" Type="http://schemas.openxmlformats.org/officeDocument/2006/relationships/hyperlink" Target="https://mentor.ieee.org/802.11/dcn/12/11-12-0140-05-cmmw-ieee-802-11-cmmw-sg-par.doc" TargetMode="External"/><Relationship Id="rId4" Type="http://schemas.openxmlformats.org/officeDocument/2006/relationships/hyperlink" Target="https://mentor.ieee.org/802.16/dcn/12/16-12-0394-00.docx" TargetMode="External"/><Relationship Id="rId9" Type="http://schemas.openxmlformats.org/officeDocument/2006/relationships/hyperlink" Target="http://www.ieee802.org/3/epoc/EPoC_5Criteria_draft_0516.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Supplementary Plenary Information - July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2012-July-12</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1699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802 </a:t>
            </a:r>
            <a:r>
              <a:rPr lang="en-US" sz="1600" dirty="0" smtClean="0"/>
              <a:t>interim meeting </a:t>
            </a:r>
            <a:r>
              <a:rPr lang="en-US" sz="1600" dirty="0"/>
              <a:t>– </a:t>
            </a:r>
            <a:r>
              <a:rPr lang="en-US" sz="1600" dirty="0" smtClean="0"/>
              <a:t>July 2012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57225" y="1019175"/>
            <a:ext cx="7772400" cy="474663"/>
          </a:xfrm>
        </p:spPr>
        <p:txBody>
          <a:bodyPr/>
          <a:lstStyle/>
          <a:p>
            <a:r>
              <a:rPr lang="en-US" smtClean="0"/>
              <a:t>WG Agendas</a:t>
            </a:r>
          </a:p>
        </p:txBody>
      </p:sp>
      <p:sp>
        <p:nvSpPr>
          <p:cNvPr id="29698" name="Content Placeholder 2"/>
          <p:cNvSpPr>
            <a:spLocks noGrp="1"/>
          </p:cNvSpPr>
          <p:nvPr>
            <p:ph idx="1"/>
          </p:nvPr>
        </p:nvSpPr>
        <p:spPr>
          <a:xfrm>
            <a:off x="347663" y="1538288"/>
            <a:ext cx="8564562" cy="4905375"/>
          </a:xfrm>
        </p:spPr>
        <p:txBody>
          <a:bodyPr/>
          <a:lstStyle/>
          <a:p>
            <a:pPr marL="0" indent="0">
              <a:buFontTx/>
              <a:buNone/>
            </a:pPr>
            <a:r>
              <a:rPr lang="en-US" sz="2800" dirty="0" smtClean="0"/>
              <a:t>18: </a:t>
            </a:r>
            <a:r>
              <a:rPr lang="en-US" sz="2800" dirty="0" smtClean="0"/>
              <a:t>  Agenda</a:t>
            </a:r>
          </a:p>
          <a:p>
            <a:pPr marL="0" indent="0">
              <a:buFontTx/>
              <a:buNone/>
            </a:pPr>
            <a:r>
              <a:rPr lang="en-US" sz="2800" dirty="0" smtClean="0"/>
              <a:t>        Opening </a:t>
            </a:r>
            <a:r>
              <a:rPr lang="en-US" sz="2800" dirty="0"/>
              <a:t>Report </a:t>
            </a:r>
            <a:r>
              <a:rPr lang="en-US" sz="2800" dirty="0" smtClean="0"/>
              <a:t>		18-12-0058 r0</a:t>
            </a:r>
            <a:endParaRPr lang="en-US" sz="2800" dirty="0" smtClean="0"/>
          </a:p>
          <a:p>
            <a:pPr marL="0" indent="0">
              <a:buNone/>
            </a:pPr>
            <a:r>
              <a:rPr lang="en-US" sz="2800" dirty="0" smtClean="0"/>
              <a:t>19:   </a:t>
            </a:r>
            <a:r>
              <a:rPr lang="en-US" sz="2800" dirty="0" smtClean="0"/>
              <a:t>Agenda  			</a:t>
            </a:r>
            <a:r>
              <a:rPr lang="en-US" sz="2800" dirty="0" smtClean="0"/>
              <a:t>19-12-0119 r0 </a:t>
            </a:r>
            <a:r>
              <a:rPr lang="en-US" sz="2800" dirty="0" smtClean="0"/>
              <a:t>	</a:t>
            </a:r>
            <a:endParaRPr lang="en-US" sz="2800" dirty="0" smtClean="0"/>
          </a:p>
          <a:p>
            <a:pPr marL="0" indent="0">
              <a:buNone/>
            </a:pPr>
            <a:r>
              <a:rPr lang="en-US" sz="2800" dirty="0"/>
              <a:t> </a:t>
            </a:r>
            <a:r>
              <a:rPr lang="en-US" sz="2800" dirty="0" smtClean="0"/>
              <a:t>       Opening Report   		</a:t>
            </a:r>
            <a:r>
              <a:rPr lang="en-US" sz="2800" dirty="0" smtClean="0"/>
              <a:t>19-12-0120r0 </a:t>
            </a:r>
            <a:r>
              <a:rPr lang="en-US" sz="2800" dirty="0" smtClean="0"/>
              <a:t>	</a:t>
            </a:r>
          </a:p>
          <a:p>
            <a:pPr marL="0" indent="0">
              <a:buNone/>
            </a:pPr>
            <a:r>
              <a:rPr lang="en-US" sz="2800" dirty="0" smtClean="0"/>
              <a:t>21:  </a:t>
            </a:r>
            <a:r>
              <a:rPr lang="en-US" sz="2800" dirty="0" smtClean="0"/>
              <a:t>Agenda 			</a:t>
            </a:r>
            <a:r>
              <a:rPr lang="en-US" sz="2800" dirty="0" smtClean="0"/>
              <a:t>21-12-0073r1 </a:t>
            </a:r>
          </a:p>
          <a:p>
            <a:pPr marL="0" indent="0">
              <a:buNone/>
            </a:pPr>
            <a:r>
              <a:rPr lang="en-US" sz="2800" dirty="0" smtClean="0"/>
              <a:t>       Opening </a:t>
            </a:r>
            <a:r>
              <a:rPr lang="en-US" sz="2800" dirty="0"/>
              <a:t>Report   	</a:t>
            </a:r>
            <a:r>
              <a:rPr lang="en-US" sz="2800" dirty="0" smtClean="0"/>
              <a:t>	21-12-0080r0 </a:t>
            </a:r>
            <a:r>
              <a:rPr lang="en-US" sz="2800" dirty="0" smtClean="0"/>
              <a:t>	</a:t>
            </a:r>
          </a:p>
          <a:p>
            <a:pPr marL="0" indent="0">
              <a:buNone/>
            </a:pPr>
            <a:r>
              <a:rPr lang="en-US" sz="2800" dirty="0" smtClean="0"/>
              <a:t>22: </a:t>
            </a:r>
            <a:r>
              <a:rPr lang="en-US" sz="2800" dirty="0"/>
              <a:t>Agenda 			</a:t>
            </a:r>
            <a:r>
              <a:rPr lang="en-US" sz="2800" dirty="0" smtClean="0"/>
              <a:t>	22-12-0062r0 </a:t>
            </a:r>
            <a:endParaRPr lang="en-US" sz="2800" dirty="0"/>
          </a:p>
          <a:p>
            <a:pPr marL="0" indent="0">
              <a:buNone/>
            </a:pPr>
            <a:r>
              <a:rPr lang="en-US" sz="2800" dirty="0"/>
              <a:t>       Opening Report   		</a:t>
            </a:r>
            <a:r>
              <a:rPr lang="en-US" sz="2800" dirty="0" smtClean="0"/>
              <a:t>22-12-0064r1 </a:t>
            </a:r>
            <a:r>
              <a:rPr lang="en-US" sz="2800" dirty="0" smtClean="0"/>
              <a:t>	</a:t>
            </a:r>
          </a:p>
          <a:p>
            <a:pPr marL="0" indent="0">
              <a:buFontTx/>
              <a:buNone/>
            </a:pPr>
            <a:r>
              <a:rPr lang="en-US" sz="2800" dirty="0" smtClean="0"/>
              <a:t>		</a:t>
            </a:r>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10</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4.1.5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11</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September Meeting – Indian Wells, California</a:t>
            </a:r>
            <a:br>
              <a:rPr lang="en-US" sz="2800" dirty="0" smtClean="0"/>
            </a:br>
            <a:r>
              <a:rPr lang="en-US" sz="2800" dirty="0" smtClean="0"/>
              <a:t>September  16 – 21, 2012</a:t>
            </a:r>
          </a:p>
        </p:txBody>
      </p:sp>
      <p:sp>
        <p:nvSpPr>
          <p:cNvPr id="33797" name="Text Box 4"/>
          <p:cNvSpPr txBox="1">
            <a:spLocks noChangeArrowheads="1"/>
          </p:cNvSpPr>
          <p:nvPr/>
        </p:nvSpPr>
        <p:spPr bwMode="auto">
          <a:xfrm>
            <a:off x="12473" y="617538"/>
            <a:ext cx="38882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4.1.10</a:t>
            </a:r>
            <a:endParaRPr lang="en-US" dirty="0">
              <a:solidFill>
                <a:schemeClr val="tx2"/>
              </a:solidFill>
            </a:endParaRPr>
          </a:p>
        </p:txBody>
      </p:sp>
      <p:sp>
        <p:nvSpPr>
          <p:cNvPr id="33798" name="Text Box 5"/>
          <p:cNvSpPr txBox="1">
            <a:spLocks noChangeArrowheads="1"/>
          </p:cNvSpPr>
          <p:nvPr/>
        </p:nvSpPr>
        <p:spPr bwMode="auto">
          <a:xfrm>
            <a:off x="109538" y="3062288"/>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600" dirty="0"/>
              <a:t>Hotel Registration </a:t>
            </a:r>
            <a:r>
              <a:rPr lang="en-US" sz="3600" dirty="0" smtClean="0">
                <a:latin typeface="Ravie" pitchFamily="82" charset="0"/>
              </a:rPr>
              <a:t>OPEN</a:t>
            </a:r>
            <a:endParaRPr lang="en-US" sz="3600" dirty="0">
              <a:solidFill>
                <a:srgbClr val="FF0000"/>
              </a:solidFill>
            </a:endParaRPr>
          </a:p>
          <a:p>
            <a:pPr eaLnBrk="0" hangingPunct="0">
              <a:buFont typeface="Times New Roman" pitchFamily="18" charset="0"/>
              <a:buAutoNum type="arabicPeriod"/>
            </a:pPr>
            <a:r>
              <a:rPr lang="en-US" sz="3600" dirty="0"/>
              <a:t>Meeting Registration </a:t>
            </a:r>
            <a:r>
              <a:rPr lang="en-US" sz="3600" dirty="0" smtClean="0">
                <a:latin typeface="Ravie" pitchFamily="82" charset="0"/>
              </a:rPr>
              <a:t>OPEN</a:t>
            </a:r>
            <a:endParaRPr lang="en-US" sz="3600" dirty="0"/>
          </a:p>
          <a:p>
            <a:pPr eaLnBrk="0" hangingPunct="0">
              <a:buFont typeface="Times New Roman" pitchFamily="18" charset="0"/>
              <a:buAutoNum type="arabicPeriod"/>
            </a:pPr>
            <a:r>
              <a:rPr lang="en-US" sz="3200" dirty="0"/>
              <a:t>Early bird registration expires </a:t>
            </a:r>
            <a:r>
              <a:rPr lang="en-US" sz="3200" dirty="0" smtClean="0">
                <a:latin typeface="Ravie" pitchFamily="82" charset="0"/>
              </a:rPr>
              <a:t>Fri Aug 3 </a:t>
            </a:r>
            <a:endParaRPr lang="en-US" sz="2000" dirty="0">
              <a:latin typeface="Ravie" pitchFamily="82" charset="0"/>
            </a:endParaRPr>
          </a:p>
        </p:txBody>
      </p:sp>
    </p:spTree>
    <p:extLst>
      <p:ext uri="{BB962C8B-B14F-4D97-AF65-F5344CB8AC3E}">
        <p14:creationId xmlns:p14="http://schemas.microsoft.com/office/powerpoint/2010/main" val="642233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12</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Other Special Events</a:t>
            </a:r>
          </a:p>
        </p:txBody>
      </p:sp>
      <p:sp>
        <p:nvSpPr>
          <p:cNvPr id="36869"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4.1.11</a:t>
            </a:r>
            <a:endParaRPr lang="en-US" dirty="0">
              <a:solidFill>
                <a:schemeClr val="tx2"/>
              </a:solidFill>
            </a:endParaRPr>
          </a:p>
        </p:txBody>
      </p:sp>
      <p:sp>
        <p:nvSpPr>
          <p:cNvPr id="36870" name="TextBox 2"/>
          <p:cNvSpPr txBox="1">
            <a:spLocks noChangeArrowheads="1"/>
          </p:cNvSpPr>
          <p:nvPr/>
        </p:nvSpPr>
        <p:spPr bwMode="auto">
          <a:xfrm>
            <a:off x="366584" y="3962400"/>
            <a:ext cx="7313797" cy="156966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t>
            </a:r>
            <a:r>
              <a:rPr lang="en-US" sz="3200" dirty="0" smtClean="0"/>
              <a:t>admission – Guest also</a:t>
            </a:r>
            <a:endParaRPr lang="en-US" sz="3200" dirty="0"/>
          </a:p>
          <a:p>
            <a:r>
              <a:rPr lang="en-US" sz="3200" dirty="0" smtClean="0"/>
              <a:t>Location: Pool side,  4</a:t>
            </a:r>
            <a:r>
              <a:rPr lang="en-US" sz="3200" baseline="30000" dirty="0" smtClean="0"/>
              <a:t>th</a:t>
            </a:r>
            <a:r>
              <a:rPr lang="en-US" sz="3200" dirty="0" smtClean="0"/>
              <a:t> Floor</a:t>
            </a:r>
            <a:endParaRPr lang="en-US" sz="3200" dirty="0"/>
          </a:p>
        </p:txBody>
      </p:sp>
      <p:sp>
        <p:nvSpPr>
          <p:cNvPr id="36871" name="TextBox 9"/>
          <p:cNvSpPr txBox="1">
            <a:spLocks noChangeArrowheads="1"/>
          </p:cNvSpPr>
          <p:nvPr/>
        </p:nvSpPr>
        <p:spPr bwMode="auto">
          <a:xfrm>
            <a:off x="102865" y="1850118"/>
            <a:ext cx="7009804" cy="156966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Breakfast </a:t>
            </a:r>
            <a:r>
              <a:rPr lang="en-US" sz="3200" dirty="0" smtClean="0"/>
              <a:t>– </a:t>
            </a:r>
            <a:r>
              <a:rPr lang="en-US" sz="3200" dirty="0" smtClean="0"/>
              <a:t>Elizabeth Foyer        level 2</a:t>
            </a:r>
          </a:p>
          <a:p>
            <a:r>
              <a:rPr lang="en-US" sz="3200" dirty="0" smtClean="0"/>
              <a:t>Breaks </a:t>
            </a:r>
            <a:r>
              <a:rPr lang="en-US" sz="3200" dirty="0"/>
              <a:t>– </a:t>
            </a:r>
            <a:r>
              <a:rPr lang="en-US" sz="3200" dirty="0" smtClean="0"/>
              <a:t>     Elizabeth </a:t>
            </a:r>
            <a:r>
              <a:rPr lang="en-US" sz="3200" dirty="0"/>
              <a:t>Foyer        level 2</a:t>
            </a:r>
          </a:p>
          <a:p>
            <a:endParaRPr lang="en-U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24526"/>
          </a:xfrm>
        </p:spPr>
        <p:txBody>
          <a:bodyPr/>
          <a:lstStyle/>
          <a:p>
            <a:r>
              <a:rPr lang="en-US" dirty="0" smtClean="0"/>
              <a:t>IETF &amp; IEEE Leadership meeting</a:t>
            </a:r>
            <a:endParaRPr lang="en-US" dirty="0"/>
          </a:p>
        </p:txBody>
      </p:sp>
      <p:sp>
        <p:nvSpPr>
          <p:cNvPr id="3" name="Content Placeholder 2"/>
          <p:cNvSpPr>
            <a:spLocks noGrp="1"/>
          </p:cNvSpPr>
          <p:nvPr>
            <p:ph idx="1"/>
          </p:nvPr>
        </p:nvSpPr>
        <p:spPr>
          <a:xfrm>
            <a:off x="685800" y="1432874"/>
            <a:ext cx="7772400" cy="4663126"/>
          </a:xfrm>
        </p:spPr>
        <p:txBody>
          <a:bodyPr/>
          <a:lstStyle/>
          <a:p>
            <a:r>
              <a:rPr lang="en-US" sz="2000" dirty="0" smtClean="0"/>
              <a:t>July 25 in San Jose   </a:t>
            </a:r>
          </a:p>
          <a:p>
            <a:r>
              <a:rPr lang="en-US" sz="2000" dirty="0" smtClean="0"/>
              <a:t>Agenda     (preliminary</a:t>
            </a:r>
            <a:r>
              <a:rPr lang="en-US" sz="2000" dirty="0"/>
              <a:t>)</a:t>
            </a:r>
          </a:p>
          <a:p>
            <a:r>
              <a:rPr lang="en-US" sz="2000" dirty="0" smtClean="0"/>
              <a:t>9-9:30AM </a:t>
            </a:r>
            <a:r>
              <a:rPr lang="en-US" sz="2000" dirty="0"/>
              <a:t>Introductions, Goals of the meeting </a:t>
            </a:r>
          </a:p>
          <a:p>
            <a:r>
              <a:rPr lang="en-US" sz="2000" dirty="0"/>
              <a:t>9:30-10AM short introduction to IETF Areas, how IETF works, how decisions are made, how liaisons are managed </a:t>
            </a:r>
          </a:p>
          <a:p>
            <a:r>
              <a:rPr lang="en-US" sz="2000" dirty="0"/>
              <a:t>10-10:30AM short introduction to IEEE 802 WGs, how IEEE 802 works, how decisions are made, how liaisons are managed </a:t>
            </a:r>
          </a:p>
          <a:p>
            <a:r>
              <a:rPr lang="en-US" sz="2000" dirty="0" smtClean="0"/>
              <a:t>10:45-12PM </a:t>
            </a:r>
            <a:r>
              <a:rPr lang="en-US" sz="2000" dirty="0"/>
              <a:t>discussion about how to collaborate and manage relationship, exchange information about new work when charters are discussed, share information about IETF Last Calls and IEEE 802 Ballots, access to work-in-progress documents </a:t>
            </a:r>
          </a:p>
          <a:p>
            <a:r>
              <a:rPr lang="en-US" sz="2000" dirty="0" smtClean="0"/>
              <a:t>1-2:45PM </a:t>
            </a:r>
            <a:r>
              <a:rPr lang="en-US" sz="2000" dirty="0"/>
              <a:t>discuss specific areas where collaboration is needed </a:t>
            </a:r>
          </a:p>
          <a:p>
            <a:r>
              <a:rPr lang="en-US" sz="2000" dirty="0" smtClean="0"/>
              <a:t>3-4PM </a:t>
            </a:r>
            <a:r>
              <a:rPr lang="en-US" sz="2000" dirty="0"/>
              <a:t>action items, follow-up methods, plans for next meeting </a:t>
            </a:r>
          </a:p>
          <a:p>
            <a:endParaRPr lang="en-US" sz="20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13</a:t>
            </a:fld>
            <a:endParaRPr lang="en-US"/>
          </a:p>
        </p:txBody>
      </p:sp>
    </p:spTree>
    <p:extLst>
      <p:ext uri="{BB962C8B-B14F-4D97-AF65-F5344CB8AC3E}">
        <p14:creationId xmlns:p14="http://schemas.microsoft.com/office/powerpoint/2010/main" val="40615594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24526"/>
          </a:xfrm>
        </p:spPr>
        <p:txBody>
          <a:bodyPr/>
          <a:lstStyle/>
          <a:p>
            <a:r>
              <a:rPr lang="en-US" dirty="0" smtClean="0"/>
              <a:t>IETF &amp; IEEE Leadership meeting</a:t>
            </a:r>
            <a:endParaRPr lang="en-US" dirty="0"/>
          </a:p>
        </p:txBody>
      </p:sp>
      <p:sp>
        <p:nvSpPr>
          <p:cNvPr id="3" name="Content Placeholder 2"/>
          <p:cNvSpPr>
            <a:spLocks noGrp="1"/>
          </p:cNvSpPr>
          <p:nvPr>
            <p:ph idx="1"/>
          </p:nvPr>
        </p:nvSpPr>
        <p:spPr>
          <a:xfrm>
            <a:off x="358219" y="1432874"/>
            <a:ext cx="8540683" cy="4663126"/>
          </a:xfrm>
        </p:spPr>
        <p:txBody>
          <a:bodyPr/>
          <a:lstStyle/>
          <a:p>
            <a:pPr marL="0" indent="0">
              <a:buNone/>
            </a:pPr>
            <a:r>
              <a:rPr lang="en-US" sz="2000" dirty="0" smtClean="0"/>
              <a:t>Areas </a:t>
            </a:r>
            <a:r>
              <a:rPr lang="en-US" sz="2000" dirty="0"/>
              <a:t>of intersection </a:t>
            </a:r>
            <a:r>
              <a:rPr lang="en-US" sz="2000" dirty="0" smtClean="0"/>
              <a:t>identified.</a:t>
            </a:r>
            <a:endParaRPr lang="en-US" sz="2000" dirty="0"/>
          </a:p>
          <a:p>
            <a:r>
              <a:rPr lang="en-US" sz="2000" dirty="0"/>
              <a:t>- IETF work proposed and underway in that addresses the operation </a:t>
            </a:r>
            <a:r>
              <a:rPr lang="en-US" sz="2000" dirty="0" smtClean="0"/>
              <a:t>and control </a:t>
            </a:r>
            <a:r>
              <a:rPr lang="en-US" sz="2000" dirty="0"/>
              <a:t>of MAC bridged networks and IEEE 802.1 Interworking </a:t>
            </a:r>
            <a:r>
              <a:rPr lang="en-US" sz="2000" dirty="0" smtClean="0"/>
              <a:t>including TRILL, CCAMP </a:t>
            </a:r>
            <a:r>
              <a:rPr lang="en-US" sz="2000" dirty="0"/>
              <a:t>and SPB, </a:t>
            </a:r>
            <a:endParaRPr lang="en-US" sz="2000" dirty="0" smtClean="0"/>
          </a:p>
          <a:p>
            <a:r>
              <a:rPr lang="en-US" sz="2000" dirty="0" smtClean="0"/>
              <a:t>- </a:t>
            </a:r>
            <a:r>
              <a:rPr lang="en-US" sz="2000" dirty="0"/>
              <a:t>IETF BFD and 802.1AX</a:t>
            </a:r>
          </a:p>
          <a:p>
            <a:r>
              <a:rPr lang="en-US" sz="2000" dirty="0"/>
              <a:t>- IETF NVO3 and IEEE 802.1 DCB</a:t>
            </a:r>
          </a:p>
          <a:p>
            <a:r>
              <a:rPr lang="en-US" sz="2000" dirty="0"/>
              <a:t>- IETF EMU and IEEE 802.1X, 802.11 and 802.16 security based on EAP</a:t>
            </a:r>
          </a:p>
          <a:p>
            <a:r>
              <a:rPr lang="en-US" sz="2000" dirty="0"/>
              <a:t>- IETF ADSL MIB and IEEE 802.3</a:t>
            </a:r>
          </a:p>
          <a:p>
            <a:r>
              <a:rPr lang="en-US" sz="2000" dirty="0"/>
              <a:t>- IETF 6LOWPAN and IEEE 802.15</a:t>
            </a:r>
          </a:p>
          <a:p>
            <a:r>
              <a:rPr lang="en-US" sz="2000" dirty="0"/>
              <a:t>- IETF PAWS WG and IEEE 802.1, 802.11, 802.15, 802.16, 802.22</a:t>
            </a:r>
          </a:p>
          <a:p>
            <a:r>
              <a:rPr lang="en-US" sz="2000" dirty="0"/>
              <a:t>- IETF HOKEY and IEEE 802.21</a:t>
            </a:r>
          </a:p>
          <a:p>
            <a:r>
              <a:rPr lang="en-US" sz="2000" dirty="0"/>
              <a:t>- IETF IPFIX Information Elements for Data Link monitoring</a:t>
            </a:r>
          </a:p>
          <a:p>
            <a:r>
              <a:rPr lang="en-US" sz="2000" dirty="0"/>
              <a:t>- IETF RADIUS attributes for IEEE 802 networks</a:t>
            </a:r>
          </a:p>
          <a:p>
            <a:r>
              <a:rPr lang="en-US" sz="2000" dirty="0"/>
              <a:t> </a:t>
            </a:r>
          </a:p>
          <a:p>
            <a:endParaRPr lang="en-US" sz="20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14</a:t>
            </a:fld>
            <a:endParaRPr lang="en-US"/>
          </a:p>
        </p:txBody>
      </p:sp>
    </p:spTree>
    <p:extLst>
      <p:ext uri="{BB962C8B-B14F-4D97-AF65-F5344CB8AC3E}">
        <p14:creationId xmlns:p14="http://schemas.microsoft.com/office/powerpoint/2010/main" val="2068332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24526"/>
          </a:xfrm>
        </p:spPr>
        <p:txBody>
          <a:bodyPr/>
          <a:lstStyle/>
          <a:p>
            <a:r>
              <a:rPr lang="en-US" dirty="0" smtClean="0"/>
              <a:t>IETF &amp; IEEE Leadership meeting</a:t>
            </a:r>
            <a:endParaRPr lang="en-US" dirty="0"/>
          </a:p>
        </p:txBody>
      </p:sp>
      <p:sp>
        <p:nvSpPr>
          <p:cNvPr id="3" name="Content Placeholder 2"/>
          <p:cNvSpPr>
            <a:spLocks noGrp="1"/>
          </p:cNvSpPr>
          <p:nvPr>
            <p:ph idx="1"/>
          </p:nvPr>
        </p:nvSpPr>
        <p:spPr>
          <a:xfrm>
            <a:off x="263951" y="1432874"/>
            <a:ext cx="8634951" cy="4663126"/>
          </a:xfrm>
        </p:spPr>
        <p:txBody>
          <a:bodyPr/>
          <a:lstStyle/>
          <a:p>
            <a:pPr marL="0" indent="0">
              <a:buNone/>
            </a:pPr>
            <a:r>
              <a:rPr lang="en-US" u="sng" dirty="0" smtClean="0"/>
              <a:t>41 people registered</a:t>
            </a:r>
          </a:p>
          <a:p>
            <a:pPr marL="0" indent="0">
              <a:buNone/>
            </a:pPr>
            <a:r>
              <a:rPr lang="en-US" u="sng" dirty="0" smtClean="0"/>
              <a:t>Attendees representing </a:t>
            </a:r>
            <a:r>
              <a:rPr lang="en-US" u="sng" dirty="0"/>
              <a:t>802.11</a:t>
            </a:r>
            <a:endParaRPr lang="en-US" u="sng" dirty="0" smtClean="0"/>
          </a:p>
          <a:p>
            <a:r>
              <a:rPr lang="en-US" dirty="0" smtClean="0"/>
              <a:t>Mark Hamilton</a:t>
            </a:r>
          </a:p>
          <a:p>
            <a:r>
              <a:rPr lang="en-US" dirty="0" smtClean="0"/>
              <a:t>Dorothy Stanley</a:t>
            </a:r>
          </a:p>
          <a:p>
            <a:r>
              <a:rPr lang="en-US" dirty="0" smtClean="0"/>
              <a:t>Dave Halasz</a:t>
            </a:r>
          </a:p>
          <a:p>
            <a:r>
              <a:rPr lang="en-US" dirty="0" smtClean="0"/>
              <a:t>Donald Eastlake</a:t>
            </a:r>
          </a:p>
          <a:p>
            <a:r>
              <a:rPr lang="en-US" dirty="0" smtClean="0"/>
              <a:t>Gabor </a:t>
            </a:r>
            <a:r>
              <a:rPr lang="en-US" dirty="0" err="1" smtClean="0"/>
              <a:t>Bajko</a:t>
            </a:r>
            <a:endParaRPr lang="en-US" dirty="0" smtClean="0"/>
          </a:p>
          <a:p>
            <a:r>
              <a:rPr lang="en-US" dirty="0" smtClean="0"/>
              <a:t>Jon Rosdahl</a:t>
            </a:r>
          </a:p>
          <a:p>
            <a:endParaRPr lang="en-US" dirty="0"/>
          </a:p>
          <a:p>
            <a:pPr marL="0" indent="0">
              <a:buNone/>
            </a:pPr>
            <a:r>
              <a:rPr lang="en-US" b="0" dirty="0" smtClean="0">
                <a:latin typeface="Bauhaus 93" pitchFamily="82" charset="0"/>
              </a:rPr>
              <a:t>EC meeting 8-9pm Tuesday</a:t>
            </a:r>
          </a:p>
          <a:p>
            <a:pPr marL="0" indent="0">
              <a:buNone/>
            </a:pPr>
            <a:r>
              <a:rPr lang="en-US" b="0" dirty="0" smtClean="0">
                <a:latin typeface="Bauhaus 93" pitchFamily="82" charset="0"/>
              </a:rPr>
              <a:t>Additional 802.11 discussion/planning during Friday plenary</a:t>
            </a:r>
            <a:endParaRPr lang="en-US" b="0" dirty="0">
              <a:latin typeface="Bauhaus 93" pitchFamily="82" charset="0"/>
            </a:endParaRP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15</a:t>
            </a:fld>
            <a:endParaRPr lang="en-US"/>
          </a:p>
        </p:txBody>
      </p:sp>
    </p:spTree>
    <p:extLst>
      <p:ext uri="{BB962C8B-B14F-4D97-AF65-F5344CB8AC3E}">
        <p14:creationId xmlns:p14="http://schemas.microsoft.com/office/powerpoint/2010/main" val="140863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99816"/>
            <a:ext cx="7772400" cy="1066800"/>
          </a:xfrm>
        </p:spPr>
        <p:txBody>
          <a:bodyPr/>
          <a:lstStyle/>
          <a:p>
            <a:r>
              <a:rPr lang="en-US" dirty="0"/>
              <a:t>Dr. </a:t>
            </a:r>
            <a:r>
              <a:rPr lang="en-US" dirty="0" err="1"/>
              <a:t>Konstantinos</a:t>
            </a:r>
            <a:r>
              <a:rPr lang="en-US" dirty="0"/>
              <a:t> </a:t>
            </a:r>
            <a:r>
              <a:rPr lang="en-US" dirty="0" err="1"/>
              <a:t>Karachalios</a:t>
            </a:r>
            <a:r>
              <a:rPr lang="en-US" dirty="0"/>
              <a:t> </a:t>
            </a:r>
            <a:r>
              <a:rPr lang="en-US" dirty="0" smtClean="0"/>
              <a:t> </a:t>
            </a:r>
            <a:br>
              <a:rPr lang="en-US" dirty="0" smtClean="0"/>
            </a:br>
            <a:r>
              <a:rPr lang="en-US" dirty="0" smtClean="0"/>
              <a:t>IEEE-SA  new </a:t>
            </a:r>
            <a:r>
              <a:rPr lang="en-US" dirty="0"/>
              <a:t>Managing Director</a:t>
            </a:r>
          </a:p>
        </p:txBody>
      </p:sp>
      <p:sp>
        <p:nvSpPr>
          <p:cNvPr id="3" name="Content Placeholder 2"/>
          <p:cNvSpPr>
            <a:spLocks noGrp="1"/>
          </p:cNvSpPr>
          <p:nvPr>
            <p:ph idx="1"/>
          </p:nvPr>
        </p:nvSpPr>
        <p:spPr/>
        <p:txBody>
          <a:bodyPr/>
          <a:lstStyle/>
          <a:p>
            <a:pPr marL="0" indent="0">
              <a:buNone/>
            </a:pPr>
            <a:r>
              <a:rPr lang="en-US" sz="1100" dirty="0"/>
              <a:t/>
            </a:r>
            <a:br>
              <a:rPr lang="en-US" sz="1100" dirty="0"/>
            </a:br>
            <a:r>
              <a:rPr lang="en-US" sz="1100" dirty="0"/>
              <a:t>I am pleased to announce that Dr. </a:t>
            </a:r>
            <a:r>
              <a:rPr lang="en-US" sz="1100" dirty="0" err="1"/>
              <a:t>Konstantinos</a:t>
            </a:r>
            <a:r>
              <a:rPr lang="en-US" sz="1100" dirty="0"/>
              <a:t> </a:t>
            </a:r>
            <a:r>
              <a:rPr lang="en-US" sz="1100" dirty="0" err="1"/>
              <a:t>Karachalios</a:t>
            </a:r>
            <a:r>
              <a:rPr lang="en-US" sz="1100" dirty="0"/>
              <a:t> will join IEEE as our new Managing Director of the IEEE Standards Association (IEEE-SA) on 20 August. </a:t>
            </a:r>
            <a:br>
              <a:rPr lang="en-US" sz="1100" dirty="0"/>
            </a:br>
            <a:r>
              <a:rPr lang="en-US" sz="1100" dirty="0"/>
              <a:t/>
            </a:r>
            <a:br>
              <a:rPr lang="en-US" sz="1100" dirty="0"/>
            </a:br>
            <a:r>
              <a:rPr lang="en-US" sz="1100" dirty="0"/>
              <a:t>Dr. </a:t>
            </a:r>
            <a:r>
              <a:rPr lang="en-US" sz="1100" dirty="0" err="1"/>
              <a:t>Karachalios</a:t>
            </a:r>
            <a:r>
              <a:rPr lang="en-US" sz="1100" dirty="0"/>
              <a:t> is internationally recognized and widely respected for his work within the standards development and intellectual property communities. He comes to us after completing 25 years of service with the European Patent Office (EPO).  During his tenure at EPO, he held positions as Head of the International Academy, Manager of International Technical Cooperation for Africa and the Middle East and, most recently, in the field of External Relations with a focus on public policy issues in areas that include ICT standards and emerging technologies. He was responsible for EPO relationships with international and intergovernmental organizations, including serving as a liaison to standards setting bodies and in the capacity of envoy to a number of United Nations organizations. </a:t>
            </a:r>
            <a:br>
              <a:rPr lang="en-US" sz="1100" dirty="0"/>
            </a:br>
            <a:r>
              <a:rPr lang="en-US" sz="1100" dirty="0"/>
              <a:t/>
            </a:r>
            <a:br>
              <a:rPr lang="en-US" sz="1100" dirty="0"/>
            </a:br>
            <a:r>
              <a:rPr lang="en-US" sz="1100" dirty="0"/>
              <a:t>Among the highlights of his EPO career is Dr. </a:t>
            </a:r>
            <a:r>
              <a:rPr lang="en-US" sz="1100" dirty="0" err="1"/>
              <a:t>Karachalios's</a:t>
            </a:r>
            <a:r>
              <a:rPr lang="en-US" sz="1100" dirty="0"/>
              <a:t> work as scenarios analyst and co-editor of the EPO’s book "</a:t>
            </a:r>
            <a:r>
              <a:rPr lang="en-US" sz="1100" i="1" dirty="0"/>
              <a:t>Scenarios for the Future: How might IP regimes evolve by 2025? What global legitimacy might such regimes have</a:t>
            </a:r>
            <a:r>
              <a:rPr lang="en-US" sz="1100" dirty="0"/>
              <a:t>?" He contributed to repositioning the many important issues surrounding intellectual property, reframing the way in which intellectual property issues are debated in the global arena and initiating and coordinating strategic responses to the challenges raised by those discussions. </a:t>
            </a:r>
            <a:br>
              <a:rPr lang="en-US" sz="1100" dirty="0"/>
            </a:br>
            <a:r>
              <a:rPr lang="en-US" sz="1100" dirty="0"/>
              <a:t/>
            </a:r>
            <a:br>
              <a:rPr lang="en-US" sz="1100" dirty="0"/>
            </a:br>
            <a:r>
              <a:rPr lang="en-US" sz="1100" dirty="0"/>
              <a:t>Dr. </a:t>
            </a:r>
            <a:r>
              <a:rPr lang="en-US" sz="1100" dirty="0" err="1"/>
              <a:t>Karachalios</a:t>
            </a:r>
            <a:r>
              <a:rPr lang="en-US" sz="1100" dirty="0"/>
              <a:t> earned a Master’s degree in Mechanical Engineering and a </a:t>
            </a:r>
            <a:r>
              <a:rPr lang="en-US" sz="1100" dirty="0" err="1"/>
              <a:t>Ph.D</a:t>
            </a:r>
            <a:r>
              <a:rPr lang="en-US" sz="1100" dirty="0"/>
              <a:t> in Energy Engineering (nuclear reactor safety), both from the University of Stuttgart. </a:t>
            </a:r>
            <a:br>
              <a:rPr lang="en-US" sz="1100" dirty="0"/>
            </a:br>
            <a:r>
              <a:rPr lang="en-US" sz="1100" dirty="0"/>
              <a:t/>
            </a:r>
            <a:br>
              <a:rPr lang="en-US" sz="1100" dirty="0"/>
            </a:br>
            <a:r>
              <a:rPr lang="en-US" sz="1100" dirty="0"/>
              <a:t>In his role as Managing Director of the IEEE-SA, Dr. </a:t>
            </a:r>
            <a:r>
              <a:rPr lang="en-US" sz="1100" dirty="0" err="1"/>
              <a:t>Karachalios</a:t>
            </a:r>
            <a:r>
              <a:rPr lang="en-US" sz="1100" dirty="0"/>
              <a:t> will report directly to me and will also serve as a member of the IEEE Management Council. He is now in the process of relocating his family to New Jersey from Europe. </a:t>
            </a:r>
            <a:br>
              <a:rPr lang="en-US" sz="1100" dirty="0"/>
            </a:br>
            <a:endParaRPr lang="en-US" sz="11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16</a:t>
            </a:fld>
            <a:endParaRPr lang="en-US"/>
          </a:p>
        </p:txBody>
      </p:sp>
      <p:sp>
        <p:nvSpPr>
          <p:cNvPr id="7" name="Text Box 4"/>
          <p:cNvSpPr txBox="1">
            <a:spLocks noChangeArrowheads="1"/>
          </p:cNvSpPr>
          <p:nvPr/>
        </p:nvSpPr>
        <p:spPr bwMode="auto">
          <a:xfrm>
            <a:off x="-33938" y="561975"/>
            <a:ext cx="39651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4.1.12 </a:t>
            </a:r>
            <a:endParaRPr lang="en-US" dirty="0">
              <a:solidFill>
                <a:schemeClr val="tx2"/>
              </a:solidFill>
            </a:endParaRPr>
          </a:p>
        </p:txBody>
      </p:sp>
    </p:spTree>
    <p:extLst>
      <p:ext uri="{BB962C8B-B14F-4D97-AF65-F5344CB8AC3E}">
        <p14:creationId xmlns:p14="http://schemas.microsoft.com/office/powerpoint/2010/main" val="2128928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17</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July 2012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defRPr/>
            </a:pPr>
            <a:r>
              <a:rPr lang="en-US" dirty="0" smtClean="0"/>
              <a:t>Begin Sponsor Ballot</a:t>
            </a:r>
          </a:p>
          <a:p>
            <a:pPr lvl="1">
              <a:spcBef>
                <a:spcPts val="0"/>
              </a:spcBef>
              <a:defRPr/>
            </a:pPr>
            <a:r>
              <a:rPr lang="en-US" dirty="0" smtClean="0"/>
              <a:t>Nothing anticipated</a:t>
            </a:r>
          </a:p>
          <a:p>
            <a:pPr>
              <a:spcBef>
                <a:spcPts val="0"/>
              </a:spcBef>
              <a:defRPr/>
            </a:pPr>
            <a:r>
              <a:rPr lang="en-US" dirty="0" smtClean="0"/>
              <a:t>Requests to submit to RevCom?</a:t>
            </a:r>
          </a:p>
          <a:p>
            <a:pPr lvl="1">
              <a:spcBef>
                <a:spcPts val="0"/>
              </a:spcBef>
              <a:defRPr/>
            </a:pPr>
            <a:r>
              <a:rPr lang="en-US" dirty="0" smtClean="0"/>
              <a:t>11ad Conditional</a:t>
            </a:r>
            <a:endParaRPr lang="en-US" dirty="0"/>
          </a:p>
          <a:p>
            <a:pPr>
              <a:spcBef>
                <a:spcPts val="0"/>
              </a:spcBef>
              <a:defRPr/>
            </a:pPr>
            <a:r>
              <a:rPr lang="en-US" dirty="0" smtClean="0"/>
              <a:t>New project PAR to NesCom?</a:t>
            </a:r>
          </a:p>
          <a:p>
            <a:pPr lvl="1">
              <a:spcBef>
                <a:spcPts val="0"/>
              </a:spcBef>
              <a:defRPr/>
            </a:pPr>
            <a:r>
              <a:rPr lang="en-US" dirty="0" smtClean="0"/>
              <a:t>CMMW</a:t>
            </a:r>
            <a:endParaRPr lang="en-US" dirty="0"/>
          </a:p>
          <a:p>
            <a:pPr>
              <a:spcBef>
                <a:spcPts val="0"/>
              </a:spcBef>
              <a:defRPr/>
            </a:pPr>
            <a:r>
              <a:rPr lang="en-US" dirty="0" smtClean="0"/>
              <a:t>PAR Extension ?</a:t>
            </a:r>
          </a:p>
          <a:p>
            <a:pPr lvl="1">
              <a:spcBef>
                <a:spcPts val="0"/>
              </a:spcBef>
              <a:defRPr/>
            </a:pPr>
            <a:r>
              <a:rPr lang="en-US" dirty="0" smtClean="0"/>
              <a:t>11ac </a:t>
            </a:r>
            <a:endParaRPr lang="en-US" dirty="0"/>
          </a:p>
          <a:p>
            <a:pPr>
              <a:spcBef>
                <a:spcPts val="0"/>
              </a:spcBef>
              <a:defRPr/>
            </a:pPr>
            <a:r>
              <a:rPr lang="en-US" dirty="0" smtClean="0"/>
              <a:t>Revision </a:t>
            </a:r>
            <a:r>
              <a:rPr lang="en-US" dirty="0" smtClean="0"/>
              <a:t>PAR?</a:t>
            </a:r>
            <a:endParaRPr lang="en-US" dirty="0"/>
          </a:p>
          <a:p>
            <a:pPr lvl="1">
              <a:spcBef>
                <a:spcPts val="0"/>
              </a:spcBef>
              <a:defRPr/>
            </a:pPr>
            <a:r>
              <a:rPr lang="en-US" dirty="0" smtClean="0"/>
              <a:t>11REVmc</a:t>
            </a:r>
          </a:p>
          <a:p>
            <a:pPr>
              <a:spcBef>
                <a:spcPts val="0"/>
              </a:spcBef>
              <a:defRPr/>
            </a:pPr>
            <a:r>
              <a:rPr lang="en-US" dirty="0" smtClean="0"/>
              <a:t>Study Group start up?</a:t>
            </a:r>
          </a:p>
          <a:p>
            <a:pPr lvl="1">
              <a:spcBef>
                <a:spcPts val="0"/>
              </a:spcBef>
              <a:defRPr/>
            </a:pPr>
            <a:r>
              <a:rPr lang="en-US" dirty="0" smtClean="0"/>
              <a:t>Depends upon results of WNG meeting</a:t>
            </a:r>
            <a:endParaRPr lang="en-US" dirty="0"/>
          </a:p>
          <a:p>
            <a:pPr>
              <a:spcBef>
                <a:spcPts val="0"/>
              </a:spcBef>
              <a:defRPr/>
            </a:pPr>
            <a:r>
              <a:rPr lang="en-US" dirty="0"/>
              <a:t>Study Group </a:t>
            </a:r>
            <a:r>
              <a:rPr lang="en-US" dirty="0" smtClean="0"/>
              <a:t>extension?</a:t>
            </a:r>
            <a:endParaRPr lang="en-US" dirty="0"/>
          </a:p>
          <a:p>
            <a:pPr lvl="1">
              <a:spcBef>
                <a:spcPts val="0"/>
              </a:spcBef>
              <a:defRPr/>
            </a:pPr>
            <a:r>
              <a:rPr lang="en-US" dirty="0" smtClean="0"/>
              <a:t>Two planned, ISD &amp; CMMW</a:t>
            </a:r>
            <a:endParaRPr lang="en-US" dirty="0"/>
          </a:p>
          <a:p>
            <a:pPr marL="0" indent="0">
              <a:buFontTx/>
              <a:buNone/>
              <a:defRPr/>
            </a:pPr>
            <a:endParaRPr lang="en-US" dirty="0" smtClean="0"/>
          </a:p>
          <a:p>
            <a:pPr lvl="1">
              <a:defRPr/>
            </a:pPr>
            <a:endParaRPr lang="en-US"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Monday Agenda Item 4.1.13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18</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pic>
        <p:nvPicPr>
          <p:cNvPr id="409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438" y="1617663"/>
            <a:ext cx="7164387" cy="474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4.1.14</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685800"/>
            <a:ext cx="7772400" cy="768350"/>
          </a:xfrm>
        </p:spPr>
        <p:txBody>
          <a:bodyPr/>
          <a:lstStyle/>
          <a:p>
            <a:r>
              <a:rPr lang="en-US" smtClean="0"/>
              <a:t>Architecture</a:t>
            </a:r>
          </a:p>
        </p:txBody>
      </p:sp>
      <p:sp>
        <p:nvSpPr>
          <p:cNvPr id="3" name="Content Placeholder 2"/>
          <p:cNvSpPr>
            <a:spLocks noGrp="1"/>
          </p:cNvSpPr>
          <p:nvPr>
            <p:ph idx="1"/>
          </p:nvPr>
        </p:nvSpPr>
        <p:spPr>
          <a:xfrm>
            <a:off x="241300" y="1338606"/>
            <a:ext cx="8712200" cy="4757395"/>
          </a:xfrm>
        </p:spPr>
        <p:txBody>
          <a:bodyPr/>
          <a:lstStyle/>
          <a:p>
            <a:pPr>
              <a:defRPr/>
            </a:pPr>
            <a:r>
              <a:rPr lang="en-US" dirty="0" smtClean="0"/>
              <a:t>802.1 owns a project to Update the Overview and Architecture standard for 802</a:t>
            </a:r>
          </a:p>
          <a:p>
            <a:r>
              <a:rPr lang="en-US" dirty="0" smtClean="0"/>
              <a:t>Ballot on D1.4 closed July 6</a:t>
            </a:r>
          </a:p>
          <a:p>
            <a:r>
              <a:rPr lang="en-US" dirty="0" smtClean="0"/>
              <a:t>Approve</a:t>
            </a:r>
            <a:r>
              <a:rPr lang="en-US" dirty="0"/>
              <a:t>: </a:t>
            </a:r>
            <a:r>
              <a:rPr lang="en-US" dirty="0" smtClean="0"/>
              <a:t>27     Disapprove</a:t>
            </a:r>
            <a:r>
              <a:rPr lang="en-US" dirty="0"/>
              <a:t>: </a:t>
            </a:r>
            <a:r>
              <a:rPr lang="en-US" dirty="0" smtClean="0"/>
              <a:t>7    Abstain</a:t>
            </a:r>
            <a:r>
              <a:rPr lang="en-US" dirty="0"/>
              <a:t>: 8</a:t>
            </a:r>
          </a:p>
          <a:p>
            <a:r>
              <a:rPr lang="en-US" dirty="0"/>
              <a:t>Returned: </a:t>
            </a:r>
            <a:r>
              <a:rPr lang="en-US" dirty="0" smtClean="0"/>
              <a:t>42</a:t>
            </a:r>
            <a:endParaRPr lang="en-US" dirty="0"/>
          </a:p>
          <a:p>
            <a:r>
              <a:rPr lang="en-US" dirty="0"/>
              <a:t>Approve ratio: 79</a:t>
            </a:r>
            <a:r>
              <a:rPr lang="en-US" dirty="0" smtClean="0"/>
              <a:t>%</a:t>
            </a:r>
            <a:endParaRPr lang="en-US" dirty="0"/>
          </a:p>
          <a:p>
            <a:r>
              <a:rPr lang="en-US" dirty="0"/>
              <a:t>5 </a:t>
            </a:r>
            <a:r>
              <a:rPr lang="en-US" dirty="0" smtClean="0"/>
              <a:t>commenters,   41 comments</a:t>
            </a:r>
          </a:p>
          <a:p>
            <a:r>
              <a:rPr lang="en-US" dirty="0" smtClean="0"/>
              <a:t> </a:t>
            </a:r>
            <a:r>
              <a:rPr lang="en-US" u="sng" dirty="0">
                <a:hlinkClick r:id="rId2"/>
              </a:rPr>
              <a:t>http://</a:t>
            </a:r>
            <a:r>
              <a:rPr lang="en-US" u="sng" dirty="0" smtClean="0">
                <a:hlinkClick r:id="rId2"/>
              </a:rPr>
              <a:t>ieee802.org/1/files/public/docs2012/802-rev-d1-4-pdis-v00.ods</a:t>
            </a:r>
            <a:endParaRPr lang="en-US" dirty="0"/>
          </a:p>
          <a:p>
            <a:pPr lvl="1"/>
            <a:r>
              <a:rPr lang="en-US" b="1" dirty="0"/>
              <a:t>13 Technical/General</a:t>
            </a:r>
          </a:p>
          <a:p>
            <a:pPr lvl="1"/>
            <a:r>
              <a:rPr lang="en-US" b="1" dirty="0"/>
              <a:t>28 Editorial</a:t>
            </a:r>
          </a:p>
          <a:p>
            <a:pPr>
              <a:defRPr/>
            </a:pPr>
            <a:endParaRPr lang="en-US" dirty="0"/>
          </a:p>
        </p:txBody>
      </p:sp>
      <p:sp>
        <p:nvSpPr>
          <p:cNvPr id="4198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4198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198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E8B4DBC9-38D5-43EE-8730-91F7219E948E}" type="slidenum">
              <a:rPr lang="en-US" sz="1200" b="0" smtClean="0"/>
              <a:pPr/>
              <a:t>19</a:t>
            </a:fld>
            <a:endParaRPr lang="en-US" sz="1200" b="0" smtClean="0"/>
          </a:p>
        </p:txBody>
      </p:sp>
      <p:sp>
        <p:nvSpPr>
          <p:cNvPr id="41990" name="Text Box 4"/>
          <p:cNvSpPr txBox="1">
            <a:spLocks noChangeArrowheads="1"/>
          </p:cNvSpPr>
          <p:nvPr/>
        </p:nvSpPr>
        <p:spPr bwMode="auto">
          <a:xfrm>
            <a:off x="22225" y="578626"/>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4.1.14</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430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30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0FE4B479-4C89-4555-A2C4-3DCCAE79E52F}" type="slidenum">
              <a:rPr lang="en-US" sz="1200" b="0" smtClean="0"/>
              <a:pPr/>
              <a:t>20</a:t>
            </a:fld>
            <a:endParaRPr lang="en-US" sz="1200" b="0" smtClean="0"/>
          </a:p>
        </p:txBody>
      </p:sp>
      <p:sp>
        <p:nvSpPr>
          <p:cNvPr id="43012" name="Rectangle 2"/>
          <p:cNvSpPr>
            <a:spLocks noGrp="1" noChangeArrowheads="1"/>
          </p:cNvSpPr>
          <p:nvPr>
            <p:ph type="title"/>
          </p:nvPr>
        </p:nvSpPr>
        <p:spPr/>
        <p:txBody>
          <a:bodyPr/>
          <a:lstStyle/>
          <a:p>
            <a:r>
              <a:rPr lang="en-US" smtClean="0"/>
              <a:t>Smart Grid Meetings</a:t>
            </a:r>
          </a:p>
        </p:txBody>
      </p:sp>
      <p:sp>
        <p:nvSpPr>
          <p:cNvPr id="43013"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4.1.15</a:t>
            </a:r>
          </a:p>
        </p:txBody>
      </p:sp>
      <p:sp>
        <p:nvSpPr>
          <p:cNvPr id="9" name="Text Box 13"/>
          <p:cNvSpPr txBox="1">
            <a:spLocks noChangeArrowheads="1"/>
          </p:cNvSpPr>
          <p:nvPr/>
        </p:nvSpPr>
        <p:spPr bwMode="auto">
          <a:xfrm>
            <a:off x="322240" y="1595774"/>
            <a:ext cx="7864653" cy="206210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3200" dirty="0" smtClean="0"/>
              <a:t>EC Study Group </a:t>
            </a:r>
            <a:r>
              <a:rPr lang="en-US" sz="3200" dirty="0" smtClean="0"/>
              <a:t>:</a:t>
            </a:r>
            <a:endParaRPr lang="en-US" sz="3200" dirty="0" smtClean="0"/>
          </a:p>
          <a:p>
            <a:pPr eaLnBrk="0" hangingPunct="0"/>
            <a:r>
              <a:rPr lang="en-US" sz="3200" dirty="0" smtClean="0"/>
              <a:t>Monday </a:t>
            </a:r>
            <a:r>
              <a:rPr lang="en-US" sz="3200" dirty="0"/>
              <a:t>pm2 </a:t>
            </a:r>
            <a:r>
              <a:rPr lang="en-US" sz="3200" dirty="0" smtClean="0"/>
              <a:t> 		Elizabeth D </a:t>
            </a:r>
            <a:r>
              <a:rPr lang="en-US" sz="3200" dirty="0"/>
              <a:t>– 2</a:t>
            </a:r>
            <a:r>
              <a:rPr lang="en-US" sz="3200" baseline="30000" dirty="0"/>
              <a:t>nd</a:t>
            </a:r>
            <a:r>
              <a:rPr lang="en-US" sz="3200" dirty="0"/>
              <a:t> level </a:t>
            </a:r>
            <a:endParaRPr lang="en-US" sz="3200" dirty="0" smtClean="0"/>
          </a:p>
          <a:p>
            <a:pPr eaLnBrk="0" hangingPunct="0"/>
            <a:r>
              <a:rPr lang="en-US" sz="3200" dirty="0" smtClean="0"/>
              <a:t>Tuesday </a:t>
            </a:r>
            <a:r>
              <a:rPr lang="en-US" sz="3200" dirty="0"/>
              <a:t>pm2 </a:t>
            </a:r>
            <a:r>
              <a:rPr lang="en-US" sz="3200" dirty="0" smtClean="0"/>
              <a:t> 		Elizabeth E </a:t>
            </a:r>
            <a:r>
              <a:rPr lang="en-US" sz="3200" dirty="0"/>
              <a:t>– 2</a:t>
            </a:r>
            <a:r>
              <a:rPr lang="en-US" sz="3200" baseline="30000" dirty="0"/>
              <a:t>nd</a:t>
            </a:r>
            <a:r>
              <a:rPr lang="en-US" sz="3200" dirty="0"/>
              <a:t> level </a:t>
            </a:r>
            <a:endParaRPr lang="en-US" sz="3200" dirty="0" smtClean="0"/>
          </a:p>
          <a:p>
            <a:pPr eaLnBrk="0" hangingPunct="0"/>
            <a:r>
              <a:rPr lang="en-US" sz="3200" dirty="0" smtClean="0"/>
              <a:t>Wednesday </a:t>
            </a:r>
            <a:r>
              <a:rPr lang="en-US" sz="3200" dirty="0" smtClean="0"/>
              <a:t>pm2 </a:t>
            </a:r>
            <a:r>
              <a:rPr lang="en-US" sz="3200" dirty="0" smtClean="0"/>
              <a:t> 	Elizabeth D </a:t>
            </a:r>
            <a:r>
              <a:rPr lang="en-US" sz="3200" dirty="0" smtClean="0"/>
              <a:t>– 2</a:t>
            </a:r>
            <a:r>
              <a:rPr lang="en-US" sz="3200" baseline="30000" dirty="0" smtClean="0"/>
              <a:t>nd</a:t>
            </a:r>
            <a:r>
              <a:rPr lang="en-US" sz="3200" dirty="0" smtClean="0"/>
              <a:t> level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Plenary Topics</a:t>
            </a:r>
          </a:p>
        </p:txBody>
      </p:sp>
      <p:sp>
        <p:nvSpPr>
          <p:cNvPr id="47106" name="Content Placeholder 2"/>
          <p:cNvSpPr>
            <a:spLocks noGrp="1"/>
          </p:cNvSpPr>
          <p:nvPr>
            <p:ph idx="1"/>
          </p:nvPr>
        </p:nvSpPr>
        <p:spPr>
          <a:xfrm>
            <a:off x="363538" y="1566863"/>
            <a:ext cx="8518525" cy="4500562"/>
          </a:xfrm>
        </p:spPr>
        <p:txBody>
          <a:bodyPr/>
          <a:lstStyle/>
          <a:p>
            <a:r>
              <a:rPr lang="en-US" sz="2800" dirty="0" smtClean="0"/>
              <a:t>PAR changes </a:t>
            </a:r>
            <a:r>
              <a:rPr lang="en-US" sz="2800" dirty="0" smtClean="0"/>
              <a:t>review</a:t>
            </a:r>
            <a:endParaRPr lang="en-US" sz="2800" dirty="0" smtClean="0"/>
          </a:p>
          <a:p>
            <a:r>
              <a:rPr lang="en-US" sz="2800" dirty="0" smtClean="0"/>
              <a:t>Overview of new project PAR &amp; 5C</a:t>
            </a:r>
          </a:p>
          <a:p>
            <a:pPr lvl="1"/>
            <a:r>
              <a:rPr lang="en-US" dirty="0" smtClean="0"/>
              <a:t>CMMW</a:t>
            </a:r>
          </a:p>
          <a:p>
            <a:r>
              <a:rPr lang="en-US" sz="2800" dirty="0" smtClean="0"/>
              <a:t>802 </a:t>
            </a:r>
            <a:r>
              <a:rPr lang="en-US" sz="2800" dirty="0" smtClean="0"/>
              <a:t>University Outreach feedback</a:t>
            </a:r>
          </a:p>
          <a:p>
            <a:r>
              <a:rPr lang="en-US" sz="2800" dirty="0" smtClean="0"/>
              <a:t>Overview of O  </a:t>
            </a:r>
            <a:r>
              <a:rPr lang="en-US" sz="2800" dirty="0" smtClean="0"/>
              <a:t>M Change </a:t>
            </a:r>
            <a:r>
              <a:rPr lang="en-US" sz="2800" dirty="0" smtClean="0"/>
              <a:t>proposal</a:t>
            </a:r>
          </a:p>
          <a:p>
            <a:r>
              <a:rPr lang="en-US" sz="2800" dirty="0" smtClean="0"/>
              <a:t>Central Desktop – new IEEE Service - overview</a:t>
            </a:r>
            <a:endParaRPr lang="en-US" sz="2800" dirty="0" smtClean="0"/>
          </a:p>
          <a:p>
            <a:r>
              <a:rPr lang="en-US" sz="2800" dirty="0" smtClean="0"/>
              <a:t>Awards</a:t>
            </a:r>
            <a:endParaRPr lang="en-US" sz="2800" dirty="0" smtClean="0"/>
          </a:p>
          <a:p>
            <a:endParaRPr lang="en-US" sz="28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21</a:t>
            </a:fld>
            <a:endParaRPr lang="en-US" sz="1200" b="0" smtClean="0"/>
          </a:p>
        </p:txBody>
      </p:sp>
      <p:sp>
        <p:nvSpPr>
          <p:cNvPr id="47110"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22</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sp>
        <p:nvSpPr>
          <p:cNvPr id="5" name="Rectangle 1"/>
          <p:cNvSpPr>
            <a:spLocks noChangeArrowheads="1"/>
          </p:cNvSpPr>
          <p:nvPr/>
        </p:nvSpPr>
        <p:spPr bwMode="auto">
          <a:xfrm>
            <a:off x="298027" y="989268"/>
            <a:ext cx="8275636"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2617"/>
                </a:solidFill>
                <a:effectLst/>
                <a:latin typeface="Times New Roman" pitchFamily="18" charset="0"/>
                <a:ea typeface="Times New Roman" pitchFamily="18" charset="0"/>
                <a:cs typeface="Times New Roman" pitchFamily="18" charset="0"/>
              </a:rPr>
              <a:t>TUTORIAL #1 (6:00 -7:30 PM)</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TITLE OF TUTORIAL:  </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What’s next? Wireless Communication beyond 60 GHz</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TUTORIAL SPONSOR (WG Chair): Bob Heile (Chair WG)</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2617"/>
                </a:solidFill>
                <a:effectLst/>
                <a:latin typeface="Times New Roman" pitchFamily="18" charset="0"/>
                <a:ea typeface="Times New Roman" pitchFamily="18" charset="0"/>
                <a:cs typeface="Times New Roman" pitchFamily="18" charset="0"/>
              </a:rPr>
              <a:t>TUTORIAL #2 (7:30 - 9:00 PM)</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TITLE OF TUTORIAL:</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IEEE Industry Connections Ethernet Bandwidth Assessment </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TUTORIAL SPONSOR (WG Chair): David Law (Chair WG 3)</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1800" b="1" i="0" u="none" strike="noStrike" cap="none" normalizeH="0" baseline="0" dirty="0" smtClean="0">
                <a:ln>
                  <a:noFill/>
                </a:ln>
                <a:solidFill>
                  <a:srgbClr val="FF2617"/>
                </a:solidFill>
                <a:effectLst/>
                <a:latin typeface="Times New Roman" pitchFamily="18" charset="0"/>
                <a:ea typeface="Times New Roman" pitchFamily="18" charset="0"/>
                <a:cs typeface="Times New Roman" pitchFamily="18" charset="0"/>
              </a:rPr>
              <a:t>TUTORIAL #3 (9:00 - 10:30 PM)</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b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1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TITLE OF TUTORIAL: </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Heterogeneous Networking among the IEEE 802 Family proposal for an Open Mobile Network Interface (OMNI) Standard</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TUTORIAL SPONSOR (WG Chair): Roger Marks (Chair WG 16)</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p:txBody>
      </p:sp>
      <p:sp>
        <p:nvSpPr>
          <p:cNvPr id="2" name="TextBox 1"/>
          <p:cNvSpPr txBox="1"/>
          <p:nvPr/>
        </p:nvSpPr>
        <p:spPr>
          <a:xfrm>
            <a:off x="1118682" y="5644262"/>
            <a:ext cx="7048468" cy="584775"/>
          </a:xfrm>
          <a:prstGeom prst="rect">
            <a:avLst/>
          </a:prstGeom>
          <a:noFill/>
          <a:ln>
            <a:solidFill>
              <a:srgbClr val="FF9933"/>
            </a:solidFill>
          </a:ln>
        </p:spPr>
        <p:txBody>
          <a:bodyPr wrap="none" rtlCol="0">
            <a:spAutoFit/>
          </a:bodyPr>
          <a:lstStyle/>
          <a:p>
            <a:r>
              <a:rPr lang="en-US" sz="3200" dirty="0" smtClean="0"/>
              <a:t>Tutorial Location        Manchester GHI</a:t>
            </a:r>
            <a:endParaRPr lang="en-US"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23</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24</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Social</a:t>
            </a:r>
          </a:p>
        </p:txBody>
      </p:sp>
      <p:sp>
        <p:nvSpPr>
          <p:cNvPr id="36869" name="Text Box 4"/>
          <p:cNvSpPr txBox="1">
            <a:spLocks noChangeArrowheads="1"/>
          </p:cNvSpPr>
          <p:nvPr/>
        </p:nvSpPr>
        <p:spPr bwMode="auto">
          <a:xfrm>
            <a:off x="-671"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2.7</a:t>
            </a:r>
            <a:endParaRPr lang="en-US" dirty="0">
              <a:solidFill>
                <a:schemeClr val="tx2"/>
              </a:solidFill>
            </a:endParaRPr>
          </a:p>
        </p:txBody>
      </p:sp>
      <p:sp>
        <p:nvSpPr>
          <p:cNvPr id="36870" name="TextBox 2"/>
          <p:cNvSpPr txBox="1">
            <a:spLocks noChangeArrowheads="1"/>
          </p:cNvSpPr>
          <p:nvPr/>
        </p:nvSpPr>
        <p:spPr bwMode="auto">
          <a:xfrm>
            <a:off x="277807" y="2158355"/>
            <a:ext cx="8567429" cy="2308324"/>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admission</a:t>
            </a:r>
          </a:p>
          <a:p>
            <a:endParaRPr lang="en-US" dirty="0" smtClean="0"/>
          </a:p>
          <a:p>
            <a:r>
              <a:rPr lang="en-US" sz="2800" dirty="0" smtClean="0"/>
              <a:t>Location:  </a:t>
            </a:r>
            <a:r>
              <a:rPr lang="en-US" sz="2800" dirty="0" smtClean="0"/>
              <a:t>Pool Deck</a:t>
            </a:r>
            <a:endParaRPr lang="en-US" sz="2800" dirty="0" smtClean="0"/>
          </a:p>
          <a:p>
            <a:endParaRPr lang="en-US" sz="2800" dirty="0" smtClean="0"/>
          </a:p>
        </p:txBody>
      </p:sp>
    </p:spTree>
    <p:extLst>
      <p:ext uri="{BB962C8B-B14F-4D97-AF65-F5344CB8AC3E}">
        <p14:creationId xmlns:p14="http://schemas.microsoft.com/office/powerpoint/2010/main" val="21588922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25</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3494" name="TextBox 1"/>
          <p:cNvSpPr txBox="1">
            <a:spLocks noChangeArrowheads="1"/>
          </p:cNvSpPr>
          <p:nvPr/>
        </p:nvSpPr>
        <p:spPr bwMode="auto">
          <a:xfrm>
            <a:off x="889000" y="2344738"/>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smtClean="0"/>
              <a: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26</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27</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5.3</a:t>
            </a:r>
          </a:p>
        </p:txBody>
      </p:sp>
      <p:sp>
        <p:nvSpPr>
          <p:cNvPr id="66566" name="TextBox 2"/>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28</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29</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7  </a:t>
            </a:r>
            <a:r>
              <a:rPr lang="en-US" sz="2800" dirty="0"/>
              <a:t>entries with </a:t>
            </a:r>
            <a:r>
              <a:rPr lang="en-US" sz="2800" dirty="0" smtClean="0"/>
              <a:t>2012 </a:t>
            </a:r>
            <a:r>
              <a:rPr lang="en-US" sz="2800" dirty="0"/>
              <a:t>submission dates</a:t>
            </a:r>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
        <p:nvSpPr>
          <p:cNvPr id="8" name="Isosceles Triangle 7"/>
          <p:cNvSpPr/>
          <p:nvPr/>
        </p:nvSpPr>
        <p:spPr bwMode="auto">
          <a:xfrm>
            <a:off x="8550613" y="617538"/>
            <a:ext cx="448925" cy="345500"/>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0482"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A264D9F-02D8-4E0E-96B2-7146C58F44A2}" type="slidenum">
              <a:rPr lang="en-US" sz="1200" b="0" smtClean="0"/>
              <a:pPr/>
              <a:t>3</a:t>
            </a:fld>
            <a:endParaRPr lang="en-US" sz="1200" b="0"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3"/>
              </a:rPr>
              <a:t>http://standards.ieee.org/about/sasb/patcom/pat802_11.html</a:t>
            </a:r>
            <a:endParaRPr lang="en-US" dirty="0" smtClean="0"/>
          </a:p>
          <a:p>
            <a:endParaRPr lang="en-US" sz="2800" dirty="0" smtClean="0"/>
          </a:p>
          <a:p>
            <a:endParaRPr lang="en-US" sz="2800" dirty="0" smtClean="0"/>
          </a:p>
          <a:p>
            <a:r>
              <a:rPr lang="en-US" sz="2800" dirty="0" smtClean="0"/>
              <a:t>8 </a:t>
            </a:r>
            <a:r>
              <a:rPr lang="en-US" sz="2800" dirty="0" smtClean="0"/>
              <a:t>entries with 2012 submission dates</a:t>
            </a:r>
          </a:p>
          <a:p>
            <a:endParaRPr lang="en-US" sz="2800" dirty="0" smtClean="0"/>
          </a:p>
        </p:txBody>
      </p:sp>
      <p:sp>
        <p:nvSpPr>
          <p:cNvPr id="20485"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30</a:t>
            </a:fld>
            <a:endParaRPr lang="en-US" sz="1200" b="0" smtClean="0"/>
          </a:p>
        </p:txBody>
      </p:sp>
      <p:sp>
        <p:nvSpPr>
          <p:cNvPr id="69636" name="Rectangle 2"/>
          <p:cNvSpPr>
            <a:spLocks noGrp="1" noChangeArrowheads="1"/>
          </p:cNvSpPr>
          <p:nvPr>
            <p:ph type="title"/>
          </p:nvPr>
        </p:nvSpPr>
        <p:spPr/>
        <p:txBody>
          <a:bodyPr/>
          <a:lstStyle/>
          <a:p>
            <a:r>
              <a:rPr lang="en-US" dirty="0" smtClean="0"/>
              <a:t>IEEE Store Contents  - May  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1402297324"/>
              </p:ext>
            </p:extLst>
          </p:nvPr>
        </p:nvGraphicFramePr>
        <p:xfrm>
          <a:off x="239713" y="1598613"/>
          <a:ext cx="8632825" cy="4516500"/>
        </p:xfrm>
        <a:graphic>
          <a:graphicData uri="http://schemas.openxmlformats.org/drawingml/2006/table">
            <a:tbl>
              <a:tblPr/>
              <a:tblGrid>
                <a:gridCol w="2391520"/>
                <a:gridCol w="1399591"/>
                <a:gridCol w="1358739"/>
                <a:gridCol w="1741487"/>
                <a:gridCol w="1741488"/>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AA</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FF0000"/>
                          </a:solidFill>
                          <a:effectLst/>
                          <a:latin typeface="Times New Roman" pitchFamily="18" charset="0"/>
                        </a:rPr>
                        <a:t>yes</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published</a:t>
                      </a: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AE</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published</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3.0</a:t>
                      </a: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9.0</a:t>
                      </a: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1192213" y="6145213"/>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a:hlinkClick r:id="rId3"/>
              </a:rPr>
              <a:t>http://www.techstreet.com/ieeegate.html</a:t>
            </a:r>
            <a:endParaRPr lang="en-US" sz="1400"/>
          </a:p>
        </p:txBody>
      </p:sp>
      <p:sp>
        <p:nvSpPr>
          <p:cNvPr id="9" name="Isosceles Triangle 8"/>
          <p:cNvSpPr/>
          <p:nvPr/>
        </p:nvSpPr>
        <p:spPr bwMode="auto">
          <a:xfrm>
            <a:off x="8550613" y="617538"/>
            <a:ext cx="448925" cy="345500"/>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661025"/>
            <a:ext cx="8839200" cy="739775"/>
          </a:xfrm>
        </p:spPr>
        <p:txBody>
          <a:bodyPr/>
          <a:lstStyle/>
          <a:p>
            <a:pPr marL="0" indent="0">
              <a:buFontTx/>
              <a:buNone/>
            </a:pPr>
            <a:r>
              <a:rPr lang="en-AU" sz="2000" dirty="0" smtClean="0"/>
              <a:t>The WG told SC6 it would liaise 802.11ac as soon as it passes a LB</a:t>
            </a:r>
          </a:p>
          <a:p>
            <a:pPr marL="0" indent="0">
              <a:buFontTx/>
              <a:buNone/>
            </a:pPr>
            <a:r>
              <a:rPr lang="en-AU" sz="2000" dirty="0" smtClean="0"/>
              <a:t>802.11-2012  was submitted to SC6 when approved by the SASB – April 2012</a:t>
            </a:r>
          </a:p>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31</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1265393579"/>
              </p:ext>
            </p:extLst>
          </p:nvPr>
        </p:nvGraphicFramePr>
        <p:xfrm>
          <a:off x="228600" y="1600200"/>
          <a:ext cx="7553528" cy="3627435"/>
        </p:xfrm>
        <a:graphic>
          <a:graphicData uri="http://schemas.openxmlformats.org/drawingml/2006/table">
            <a:tbl>
              <a:tblPr/>
              <a:tblGrid>
                <a:gridCol w="1502923"/>
                <a:gridCol w="1147864"/>
                <a:gridCol w="1031132"/>
                <a:gridCol w="1503935"/>
                <a:gridCol w="1112806"/>
                <a:gridCol w="1254868"/>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Waikoloa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701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TGREVmb</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D10.0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D12.0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sz="180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D8.0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D3.0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566863"/>
            <a:ext cx="8518525" cy="2370655"/>
          </a:xfrm>
        </p:spPr>
        <p:txBody>
          <a:bodyPr/>
          <a:lstStyle/>
          <a:p>
            <a:r>
              <a:rPr lang="en-US" sz="4000" dirty="0" smtClean="0"/>
              <a:t>None during September 2012</a:t>
            </a:r>
          </a:p>
          <a:p>
            <a:pPr marL="0" indent="0">
              <a:buNone/>
            </a:pPr>
            <a:endParaRPr lang="en-US" sz="1200" dirty="0" smtClean="0">
              <a:solidFill>
                <a:srgbClr val="C00000"/>
              </a:solidFill>
            </a:endParaRPr>
          </a:p>
          <a:p>
            <a:r>
              <a:rPr lang="en-US" sz="4000" dirty="0" smtClean="0">
                <a:solidFill>
                  <a:srgbClr val="C00000"/>
                </a:solidFill>
              </a:rPr>
              <a:t>Call for November 2012 suggestions</a:t>
            </a:r>
          </a:p>
          <a:p>
            <a:pPr marL="0" indent="0">
              <a:buNone/>
            </a:pPr>
            <a:endParaRPr lang="en-US" sz="1600" dirty="0" smtClean="0">
              <a:solidFill>
                <a:srgbClr val="C00000"/>
              </a:solidFill>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32</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Agenda Item 2.11</a:t>
            </a:r>
            <a:endParaRPr lang="en-US" dirty="0">
              <a:solidFill>
                <a:schemeClr val="tx2"/>
              </a:solidFill>
            </a:endParaRPr>
          </a:p>
        </p:txBody>
      </p:sp>
    </p:spTree>
    <p:extLst>
      <p:ext uri="{BB962C8B-B14F-4D97-AF65-F5344CB8AC3E}">
        <p14:creationId xmlns:p14="http://schemas.microsoft.com/office/powerpoint/2010/main" val="29191842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IETF</a:t>
            </a:r>
            <a:endParaRPr lang="en-US" dirty="0"/>
          </a:p>
        </p:txBody>
      </p:sp>
      <p:sp>
        <p:nvSpPr>
          <p:cNvPr id="3" name="Content Placeholder 2"/>
          <p:cNvSpPr>
            <a:spLocks noGrp="1"/>
          </p:cNvSpPr>
          <p:nvPr>
            <p:ph idx="1"/>
          </p:nvPr>
        </p:nvSpPr>
        <p:spPr/>
        <p:txBody>
          <a:bodyPr/>
          <a:lstStyle/>
          <a:p>
            <a:r>
              <a:rPr lang="en-US" dirty="0" smtClean="0"/>
              <a:t>Plans for coordination meeting with IETF July 25</a:t>
            </a:r>
          </a:p>
          <a:p>
            <a:endParaRPr lang="en-US" dirty="0"/>
          </a:p>
          <a:p>
            <a:r>
              <a:rPr lang="en-US" dirty="0" smtClean="0"/>
              <a:t>EC meeting 8-9 pm Tuesday</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33</a:t>
            </a:fld>
            <a:endParaRPr lang="en-US"/>
          </a:p>
        </p:txBody>
      </p:sp>
      <p:sp>
        <p:nvSpPr>
          <p:cNvPr id="7" name="Text Box 5"/>
          <p:cNvSpPr txBox="1">
            <a:spLocks noChangeArrowheads="1"/>
          </p:cNvSpPr>
          <p:nvPr/>
        </p:nvSpPr>
        <p:spPr bwMode="auto">
          <a:xfrm>
            <a:off x="190057" y="601663"/>
            <a:ext cx="36045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3.1.6 </a:t>
            </a:r>
            <a:endParaRPr lang="en-US" dirty="0">
              <a:solidFill>
                <a:schemeClr val="tx2"/>
              </a:solidFill>
            </a:endParaRPr>
          </a:p>
        </p:txBody>
      </p:sp>
    </p:spTree>
    <p:extLst>
      <p:ext uri="{BB962C8B-B14F-4D97-AF65-F5344CB8AC3E}">
        <p14:creationId xmlns:p14="http://schemas.microsoft.com/office/powerpoint/2010/main" val="32862371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7620"/>
            <a:ext cx="7772400" cy="473299"/>
          </a:xfrm>
        </p:spPr>
        <p:txBody>
          <a:bodyPr/>
          <a:lstStyle/>
          <a:p>
            <a:r>
              <a:rPr lang="en-US" dirty="0" smtClean="0"/>
              <a:t>University Outreach</a:t>
            </a:r>
            <a:endParaRPr lang="en-US" dirty="0"/>
          </a:p>
        </p:txBody>
      </p:sp>
      <p:sp>
        <p:nvSpPr>
          <p:cNvPr id="3" name="Content Placeholder 2"/>
          <p:cNvSpPr>
            <a:spLocks noGrp="1"/>
          </p:cNvSpPr>
          <p:nvPr>
            <p:ph idx="1"/>
          </p:nvPr>
        </p:nvSpPr>
        <p:spPr>
          <a:xfrm>
            <a:off x="22225" y="1481071"/>
            <a:ext cx="8783391" cy="4627808"/>
          </a:xfrm>
        </p:spPr>
        <p:txBody>
          <a:bodyPr/>
          <a:lstStyle/>
          <a:p>
            <a:r>
              <a:rPr lang="en-US" sz="2000" dirty="0" smtClean="0"/>
              <a:t>The IEEE 802® LAN/MAN Standards Committee (LMSC) University Outreach Program is intended to engage university and college students and faculty in standards development. </a:t>
            </a:r>
          </a:p>
          <a:p>
            <a:r>
              <a:rPr lang="en-US" sz="2000" dirty="0" smtClean="0"/>
              <a:t>The first University Outreach day will be at the San Diego IEEE 802 Plenary on July 17. </a:t>
            </a:r>
          </a:p>
          <a:p>
            <a:pPr lvl="1"/>
            <a:r>
              <a:rPr lang="en-US" b="1" dirty="0" smtClean="0"/>
              <a:t>orientation session, followed by opportunities to observe the groups actually developing standards. </a:t>
            </a:r>
          </a:p>
          <a:p>
            <a:pPr lvl="1"/>
            <a:r>
              <a:rPr lang="en-US" b="1" dirty="0" smtClean="0"/>
              <a:t>The program will conclude with a session soliciting questions and feedback from participants. </a:t>
            </a:r>
          </a:p>
          <a:p>
            <a:pPr lvl="1"/>
            <a:r>
              <a:rPr lang="en-US" b="1" dirty="0" smtClean="0"/>
              <a:t>Interested students and faculty can find additional information on and register for the July IEEE 802 University Outreach day via: https://802world.org/plenary/university-outreach/.</a:t>
            </a:r>
          </a:p>
          <a:p>
            <a:r>
              <a:rPr lang="en-US" sz="2000" dirty="0" smtClean="0"/>
              <a:t>University Outreach day will have a registration fee of only $25.00.</a:t>
            </a:r>
            <a:endParaRPr lang="en-US" sz="20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34</a:t>
            </a:fld>
            <a:endParaRPr lang="en-US"/>
          </a:p>
        </p:txBody>
      </p:sp>
      <p:sp>
        <p:nvSpPr>
          <p:cNvPr id="7" name="Text Box 4"/>
          <p:cNvSpPr txBox="1">
            <a:spLocks noChangeArrowheads="1"/>
          </p:cNvSpPr>
          <p:nvPr/>
        </p:nvSpPr>
        <p:spPr bwMode="auto">
          <a:xfrm>
            <a:off x="22225" y="558800"/>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6.2</a:t>
            </a:r>
            <a:endParaRPr lang="en-US" dirty="0">
              <a:solidFill>
                <a:schemeClr val="tx2"/>
              </a:solidFill>
            </a:endParaRPr>
          </a:p>
        </p:txBody>
      </p:sp>
    </p:spTree>
    <p:extLst>
      <p:ext uri="{BB962C8B-B14F-4D97-AF65-F5344CB8AC3E}">
        <p14:creationId xmlns:p14="http://schemas.microsoft.com/office/powerpoint/2010/main" val="29342129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7620"/>
            <a:ext cx="7772400" cy="473299"/>
          </a:xfrm>
        </p:spPr>
        <p:txBody>
          <a:bodyPr/>
          <a:lstStyle/>
          <a:p>
            <a:r>
              <a:rPr lang="en-US" dirty="0" smtClean="0"/>
              <a:t>University Outreach</a:t>
            </a:r>
            <a:endParaRPr lang="en-US" dirty="0"/>
          </a:p>
        </p:txBody>
      </p:sp>
      <p:sp>
        <p:nvSpPr>
          <p:cNvPr id="3" name="Content Placeholder 2"/>
          <p:cNvSpPr>
            <a:spLocks noGrp="1"/>
          </p:cNvSpPr>
          <p:nvPr>
            <p:ph idx="1"/>
          </p:nvPr>
        </p:nvSpPr>
        <p:spPr>
          <a:xfrm>
            <a:off x="22225" y="1481071"/>
            <a:ext cx="6915903" cy="2280224"/>
          </a:xfrm>
        </p:spPr>
        <p:txBody>
          <a:bodyPr/>
          <a:lstStyle/>
          <a:p>
            <a:r>
              <a:rPr lang="en-US" sz="2800" dirty="0" smtClean="0"/>
              <a:t>6 students registered for this session</a:t>
            </a:r>
          </a:p>
          <a:p>
            <a:r>
              <a:rPr lang="en-US" sz="2800" dirty="0" smtClean="0"/>
              <a:t>802.11 Topics suggested</a:t>
            </a:r>
          </a:p>
          <a:p>
            <a:r>
              <a:rPr lang="en-US" sz="2800" dirty="0" smtClean="0"/>
              <a:t>Jon is designated contact person</a:t>
            </a:r>
            <a:endParaRPr lang="en-US" sz="28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35</a:t>
            </a:fld>
            <a:endParaRPr lang="en-US"/>
          </a:p>
        </p:txBody>
      </p:sp>
      <p:sp>
        <p:nvSpPr>
          <p:cNvPr id="7" name="Text Box 4"/>
          <p:cNvSpPr txBox="1">
            <a:spLocks noChangeArrowheads="1"/>
          </p:cNvSpPr>
          <p:nvPr/>
        </p:nvSpPr>
        <p:spPr bwMode="auto">
          <a:xfrm>
            <a:off x="22225" y="558800"/>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6.2</a:t>
            </a:r>
            <a:endParaRPr lang="en-US" dirty="0">
              <a:solidFill>
                <a:schemeClr val="tx2"/>
              </a:solidFill>
            </a:endParaRPr>
          </a:p>
        </p:txBody>
      </p:sp>
      <p:pic>
        <p:nvPicPr>
          <p:cNvPr id="1026"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0441" y="2574991"/>
            <a:ext cx="30099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98481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43989"/>
          </a:xfrm>
        </p:spPr>
        <p:txBody>
          <a:bodyPr/>
          <a:lstStyle/>
          <a:p>
            <a:r>
              <a:rPr lang="en-US" dirty="0"/>
              <a:t>IEEE 802 ® university outreach program</a:t>
            </a:r>
          </a:p>
        </p:txBody>
      </p:sp>
      <p:sp>
        <p:nvSpPr>
          <p:cNvPr id="3" name="Content Placeholder 2"/>
          <p:cNvSpPr>
            <a:spLocks noGrp="1"/>
          </p:cNvSpPr>
          <p:nvPr>
            <p:ph idx="1"/>
          </p:nvPr>
        </p:nvSpPr>
        <p:spPr>
          <a:xfrm>
            <a:off x="299257" y="1354975"/>
            <a:ext cx="8578735" cy="4741025"/>
          </a:xfrm>
        </p:spPr>
        <p:txBody>
          <a:bodyPr/>
          <a:lstStyle/>
          <a:p>
            <a:r>
              <a:rPr lang="en-US" sz="1600" dirty="0"/>
              <a:t>The objective of the IEEE 802 ® university outreach program is to expose both students and faculty members, of universities local to IEEE 802 plenary meetings, to the IEEE 802 standards process so that they may:</a:t>
            </a:r>
          </a:p>
          <a:p>
            <a:r>
              <a:rPr lang="en-US" sz="1600" dirty="0"/>
              <a:t>[1]  Increase their understanding of the importance that standards play within engineering technology.</a:t>
            </a:r>
          </a:p>
          <a:p>
            <a:r>
              <a:rPr lang="en-US" sz="1600" dirty="0"/>
              <a:t>[2]  Feel more comfortable participating in the standards process in future academic careers, or  as practicing engineers.</a:t>
            </a:r>
          </a:p>
          <a:p>
            <a:r>
              <a:rPr lang="en-US" sz="1600" dirty="0"/>
              <a:t>[3]  Participate in the IEEE Standards Education Committee programs such as applying for grants for Student Application Papers Applying Industry Standards.</a:t>
            </a:r>
          </a:p>
          <a:p>
            <a:r>
              <a:rPr lang="en-US" sz="1600" b="0" dirty="0"/>
              <a:t>[4] Cultivate an interest in including the role of standards in engineering in the academic curriculum.</a:t>
            </a:r>
          </a:p>
          <a:p>
            <a:r>
              <a:rPr lang="en-US" sz="1600" dirty="0"/>
              <a:t>The day will start with an orientation session of about one hour long. IEEE 802 University Outreach students and faculty attendees are then free to observe sessions in progress so long as there is adequate space in the room. A list of meetings recommended for observation by the Working Groups (a self guided tour) will be supplied. The day will end with a closing session to provide the opportunity for IEEE 802 University Outreach participants to ask questions about what they have observed.</a:t>
            </a:r>
          </a:p>
          <a:p>
            <a:endParaRPr lang="en-US" sz="16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36</a:t>
            </a:fld>
            <a:endParaRPr lang="en-US"/>
          </a:p>
        </p:txBody>
      </p:sp>
    </p:spTree>
    <p:extLst>
      <p:ext uri="{BB962C8B-B14F-4D97-AF65-F5344CB8AC3E}">
        <p14:creationId xmlns:p14="http://schemas.microsoft.com/office/powerpoint/2010/main" val="40337561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37</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September Meeting – Indian Wells, California</a:t>
            </a:r>
            <a:br>
              <a:rPr lang="en-US" sz="2800" dirty="0" smtClean="0"/>
            </a:br>
            <a:r>
              <a:rPr lang="en-US" sz="2800" dirty="0" smtClean="0"/>
              <a:t>September  16 – 21, 2012</a:t>
            </a:r>
          </a:p>
        </p:txBody>
      </p:sp>
      <p:sp>
        <p:nvSpPr>
          <p:cNvPr id="33797" name="Text Box 4"/>
          <p:cNvSpPr txBox="1">
            <a:spLocks noChangeArrowheads="1"/>
          </p:cNvSpPr>
          <p:nvPr/>
        </p:nvSpPr>
        <p:spPr bwMode="auto">
          <a:xfrm>
            <a:off x="423642" y="617538"/>
            <a:ext cx="30659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7</a:t>
            </a:r>
            <a:endParaRPr lang="en-US" dirty="0">
              <a:solidFill>
                <a:schemeClr val="tx2"/>
              </a:solidFill>
            </a:endParaRPr>
          </a:p>
        </p:txBody>
      </p:sp>
      <p:sp>
        <p:nvSpPr>
          <p:cNvPr id="33798" name="Text Box 5"/>
          <p:cNvSpPr txBox="1">
            <a:spLocks noChangeArrowheads="1"/>
          </p:cNvSpPr>
          <p:nvPr/>
        </p:nvSpPr>
        <p:spPr bwMode="auto">
          <a:xfrm>
            <a:off x="109538" y="3062288"/>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600" dirty="0"/>
              <a:t>Hotel Registration </a:t>
            </a:r>
            <a:r>
              <a:rPr lang="en-US" sz="3600" dirty="0" smtClean="0">
                <a:latin typeface="Ravie" pitchFamily="82" charset="0"/>
              </a:rPr>
              <a:t>OPEN</a:t>
            </a:r>
            <a:endParaRPr lang="en-US" sz="3600" dirty="0">
              <a:solidFill>
                <a:srgbClr val="FF0000"/>
              </a:solidFill>
            </a:endParaRPr>
          </a:p>
          <a:p>
            <a:pPr eaLnBrk="0" hangingPunct="0">
              <a:buFont typeface="Times New Roman" pitchFamily="18" charset="0"/>
              <a:buAutoNum type="arabicPeriod"/>
            </a:pPr>
            <a:r>
              <a:rPr lang="en-US" sz="3600" dirty="0"/>
              <a:t>Meeting Registration </a:t>
            </a:r>
            <a:r>
              <a:rPr lang="en-US" sz="3600" dirty="0" smtClean="0">
                <a:latin typeface="Ravie" pitchFamily="82" charset="0"/>
              </a:rPr>
              <a:t>OPEN</a:t>
            </a:r>
            <a:endParaRPr lang="en-US" sz="3600" dirty="0"/>
          </a:p>
          <a:p>
            <a:pPr eaLnBrk="0" hangingPunct="0">
              <a:buFont typeface="Times New Roman" pitchFamily="18" charset="0"/>
              <a:buAutoNum type="arabicPeriod"/>
            </a:pPr>
            <a:r>
              <a:rPr lang="en-US" sz="3200" dirty="0"/>
              <a:t>Early bird registration expires </a:t>
            </a:r>
            <a:r>
              <a:rPr lang="en-US" sz="3200" dirty="0" smtClean="0">
                <a:latin typeface="Ravie" pitchFamily="82" charset="0"/>
              </a:rPr>
              <a:t>Fri Aug 3 </a:t>
            </a:r>
            <a:endParaRPr lang="en-US" sz="2000" dirty="0">
              <a:latin typeface="Ravie" pitchFamily="82" charset="0"/>
            </a:endParaRPr>
          </a:p>
        </p:txBody>
      </p:sp>
    </p:spTree>
    <p:extLst>
      <p:ext uri="{BB962C8B-B14F-4D97-AF65-F5344CB8AC3E}">
        <p14:creationId xmlns:p14="http://schemas.microsoft.com/office/powerpoint/2010/main" val="21101933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7885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885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C59D654-436E-4FB0-AD86-AECD21EE4460}" type="slidenum">
              <a:rPr lang="en-US" sz="1200" b="0" smtClean="0"/>
              <a:pPr/>
              <a:t>38</a:t>
            </a:fld>
            <a:endParaRPr lang="en-US" sz="1200" b="0" smtClean="0"/>
          </a:p>
        </p:txBody>
      </p:sp>
      <p:sp>
        <p:nvSpPr>
          <p:cNvPr id="78852" name="Rectangle 2"/>
          <p:cNvSpPr>
            <a:spLocks noGrp="1" noChangeArrowheads="1"/>
          </p:cNvSpPr>
          <p:nvPr>
            <p:ph type="title"/>
          </p:nvPr>
        </p:nvSpPr>
        <p:spPr>
          <a:xfrm>
            <a:off x="685800" y="685800"/>
            <a:ext cx="7772400" cy="663575"/>
          </a:xfrm>
        </p:spPr>
        <p:txBody>
          <a:bodyPr/>
          <a:lstStyle/>
          <a:p>
            <a:r>
              <a:rPr lang="en-US" smtClean="0"/>
              <a:t>Future Venues - 2012</a:t>
            </a:r>
          </a:p>
        </p:txBody>
      </p:sp>
      <p:sp>
        <p:nvSpPr>
          <p:cNvPr id="78853"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131 </a:t>
            </a:r>
            <a:r>
              <a:rPr lang="en-US" sz="2200" u="sng" dirty="0" smtClean="0">
                <a:solidFill>
                  <a:schemeClr val="bg1">
                    <a:lumMod val="75000"/>
                  </a:schemeClr>
                </a:solidFill>
              </a:rPr>
              <a:t>January 15-20, 2012</a:t>
            </a:r>
            <a:r>
              <a:rPr lang="en-US" sz="2200" dirty="0" smtClean="0">
                <a:solidFill>
                  <a:schemeClr val="bg1">
                    <a:lumMod val="75000"/>
                  </a:schemeClr>
                </a:solidFill>
              </a:rPr>
              <a:t> ----Hyatt Regency, Jacksonville, FL</a:t>
            </a:r>
          </a:p>
          <a:p>
            <a:pPr>
              <a:lnSpc>
                <a:spcPct val="80000"/>
              </a:lnSpc>
              <a:buFontTx/>
              <a:buNone/>
            </a:pPr>
            <a:r>
              <a:rPr lang="en-US" sz="2200" dirty="0" smtClean="0">
                <a:solidFill>
                  <a:schemeClr val="bg1">
                    <a:lumMod val="75000"/>
                  </a:schemeClr>
                </a:solidFill>
              </a:rPr>
              <a:t>Including 802.16 and 802.21</a:t>
            </a:r>
          </a:p>
          <a:p>
            <a:pPr>
              <a:lnSpc>
                <a:spcPct val="80000"/>
              </a:lnSpc>
              <a:buFontTx/>
              <a:buNone/>
            </a:pPr>
            <a:r>
              <a:rPr lang="en-US" sz="2200" dirty="0" smtClean="0">
                <a:solidFill>
                  <a:schemeClr val="bg1">
                    <a:lumMod val="75000"/>
                  </a:schemeClr>
                </a:solidFill>
              </a:rPr>
              <a:t> </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132 March 11-16, 2012 –Hilton Waikoloa, Big Island, HI</a:t>
            </a:r>
          </a:p>
          <a:p>
            <a:pPr>
              <a:lnSpc>
                <a:spcPct val="80000"/>
              </a:lnSpc>
              <a:buFontTx/>
              <a:buNone/>
            </a:pPr>
            <a:endParaRPr lang="en-US" sz="2200" u="sng" dirty="0" smtClean="0">
              <a:solidFill>
                <a:schemeClr val="bg1">
                  <a:lumMod val="75000"/>
                </a:schemeClr>
              </a:solidFill>
            </a:endParaRP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133 </a:t>
            </a:r>
            <a:r>
              <a:rPr lang="en-US" sz="2200" u="sng" dirty="0" smtClean="0">
                <a:solidFill>
                  <a:schemeClr val="bg1">
                    <a:lumMod val="75000"/>
                  </a:schemeClr>
                </a:solidFill>
              </a:rPr>
              <a:t>May 13-18, 2012, </a:t>
            </a:r>
            <a:r>
              <a:rPr lang="en-US" sz="2200" dirty="0" smtClean="0">
                <a:solidFill>
                  <a:schemeClr val="bg1">
                    <a:lumMod val="75000"/>
                  </a:schemeClr>
                </a:solidFill>
              </a:rPr>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135 </a:t>
            </a:r>
            <a:r>
              <a:rPr lang="en-US" sz="2200" u="sng" dirty="0" smtClean="0"/>
              <a:t>September 16-21, 2012, </a:t>
            </a:r>
            <a:r>
              <a:rPr lang="en-US" sz="2200" dirty="0" smtClean="0"/>
              <a:t> Hyatt Grand Champion, Indian Wells, CA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136 Nov 11-16, 2012    Grand Hyatt San Antonio, San Antonio, TX, USA</a:t>
            </a:r>
          </a:p>
        </p:txBody>
      </p:sp>
      <p:sp>
        <p:nvSpPr>
          <p:cNvPr id="78854"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39</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4791075"/>
          </a:xfrm>
        </p:spPr>
        <p:txBody>
          <a:bodyPr/>
          <a:lstStyle/>
          <a:p>
            <a:pPr>
              <a:lnSpc>
                <a:spcPct val="80000"/>
              </a:lnSpc>
              <a:buFontTx/>
              <a:buNone/>
            </a:pPr>
            <a:r>
              <a:rPr lang="en-US" u="sng" smtClean="0"/>
              <a:t>2013</a:t>
            </a:r>
          </a:p>
          <a:p>
            <a:pPr>
              <a:lnSpc>
                <a:spcPct val="80000"/>
              </a:lnSpc>
              <a:buFontTx/>
              <a:buNone/>
            </a:pPr>
            <a:r>
              <a:rPr lang="en-US" baseline="30000" smtClean="0"/>
              <a:t># </a:t>
            </a:r>
            <a:r>
              <a:rPr lang="en-US" smtClean="0"/>
              <a:t>137 </a:t>
            </a:r>
            <a:r>
              <a:rPr lang="en-US" u="sng" smtClean="0"/>
              <a:t>January 13-18, 2013</a:t>
            </a:r>
            <a:r>
              <a:rPr lang="en-US" smtClean="0"/>
              <a:t> - --Hyatt Regency Vancouver, BC, CA</a:t>
            </a:r>
          </a:p>
          <a:p>
            <a:pPr>
              <a:lnSpc>
                <a:spcPct val="80000"/>
              </a:lnSpc>
              <a:buFontTx/>
              <a:buNone/>
            </a:pPr>
            <a:r>
              <a:rPr lang="en-US" smtClean="0"/>
              <a:t> </a:t>
            </a:r>
            <a:endParaRPr lang="en-US" smtClean="0">
              <a:solidFill>
                <a:srgbClr val="FF0000"/>
              </a:solidFill>
            </a:endParaRPr>
          </a:p>
          <a:p>
            <a:pPr>
              <a:lnSpc>
                <a:spcPct val="80000"/>
              </a:lnSpc>
              <a:buFontTx/>
              <a:buNone/>
            </a:pPr>
            <a:r>
              <a:rPr lang="en-US" baseline="30000" smtClean="0"/>
              <a:t># </a:t>
            </a:r>
            <a:r>
              <a:rPr lang="en-US" smtClean="0"/>
              <a:t>138 March 17-22, 2013 –Caribe Royale, Orlando, FL, USA</a:t>
            </a:r>
          </a:p>
          <a:p>
            <a:pPr>
              <a:lnSpc>
                <a:spcPct val="80000"/>
              </a:lnSpc>
              <a:buFontTx/>
              <a:buNone/>
            </a:pPr>
            <a:endParaRPr lang="en-US" u="sng" smtClean="0"/>
          </a:p>
          <a:p>
            <a:pPr>
              <a:lnSpc>
                <a:spcPct val="80000"/>
              </a:lnSpc>
              <a:buFontTx/>
              <a:buNone/>
            </a:pPr>
            <a:r>
              <a:rPr lang="en-US" baseline="30000" smtClean="0"/>
              <a:t># </a:t>
            </a:r>
            <a:r>
              <a:rPr lang="en-US" smtClean="0"/>
              <a:t>139 </a:t>
            </a:r>
            <a:r>
              <a:rPr lang="en-US" u="sng" smtClean="0"/>
              <a:t>May 12-17, 2013 </a:t>
            </a:r>
            <a:r>
              <a:rPr lang="en-US" smtClean="0"/>
              <a:t>----Hilton Waikoloa, Big Island, HI</a:t>
            </a:r>
          </a:p>
          <a:p>
            <a:pPr>
              <a:lnSpc>
                <a:spcPct val="80000"/>
              </a:lnSpc>
              <a:buFontTx/>
              <a:buNone/>
            </a:pPr>
            <a:r>
              <a:rPr lang="en-US" smtClean="0"/>
              <a:t> </a:t>
            </a:r>
          </a:p>
          <a:p>
            <a:pPr>
              <a:lnSpc>
                <a:spcPct val="80000"/>
              </a:lnSpc>
              <a:buFontTx/>
              <a:buNone/>
            </a:pPr>
            <a:r>
              <a:rPr lang="en-US" baseline="30000" smtClean="0"/>
              <a:t># </a:t>
            </a:r>
            <a:r>
              <a:rPr lang="en-US" smtClean="0"/>
              <a:t>140 July 14-19, 2013    --- Geneva , CH  ITU headquarters</a:t>
            </a:r>
            <a:endParaRPr lang="en-US" smtClean="0">
              <a:solidFill>
                <a:srgbClr val="FF3300"/>
              </a:solidFill>
            </a:endParaRPr>
          </a:p>
          <a:p>
            <a:pPr>
              <a:lnSpc>
                <a:spcPct val="80000"/>
              </a:lnSpc>
              <a:buFontTx/>
              <a:buNone/>
            </a:pPr>
            <a:endParaRPr lang="en-US" u="sng" smtClean="0">
              <a:solidFill>
                <a:srgbClr val="FF0000"/>
              </a:solidFill>
            </a:endParaRPr>
          </a:p>
          <a:p>
            <a:pPr>
              <a:lnSpc>
                <a:spcPct val="80000"/>
              </a:lnSpc>
              <a:buFontTx/>
              <a:buNone/>
            </a:pPr>
            <a:r>
              <a:rPr lang="en-US" baseline="30000" smtClean="0"/>
              <a:t># </a:t>
            </a:r>
            <a:r>
              <a:rPr lang="en-US" smtClean="0"/>
              <a:t>141 </a:t>
            </a:r>
            <a:r>
              <a:rPr lang="en-US" u="sng" smtClean="0"/>
              <a:t>September 15-20, 2013</a:t>
            </a:r>
            <a:r>
              <a:rPr lang="en-US" smtClean="0"/>
              <a:t>----</a:t>
            </a:r>
            <a:r>
              <a:rPr lang="en-US" smtClean="0">
                <a:solidFill>
                  <a:srgbClr val="FF0000"/>
                </a:solidFill>
              </a:rPr>
              <a:t>Confirmed– Nanjing, </a:t>
            </a:r>
            <a:r>
              <a:rPr lang="en-US" smtClean="0">
                <a:solidFill>
                  <a:srgbClr val="FF3300"/>
                </a:solidFill>
              </a:rPr>
              <a:t>China </a:t>
            </a:r>
          </a:p>
          <a:p>
            <a:pPr>
              <a:lnSpc>
                <a:spcPct val="80000"/>
              </a:lnSpc>
              <a:buFontTx/>
              <a:buNone/>
            </a:pPr>
            <a:r>
              <a:rPr lang="en-US" smtClean="0"/>
              <a:t> </a:t>
            </a:r>
          </a:p>
          <a:p>
            <a:pPr>
              <a:lnSpc>
                <a:spcPct val="80000"/>
              </a:lnSpc>
              <a:buFontTx/>
              <a:buNone/>
            </a:pPr>
            <a:r>
              <a:rPr lang="en-US" baseline="30000" smtClean="0"/>
              <a:t># </a:t>
            </a:r>
            <a:r>
              <a:rPr lang="en-US"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4</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smtClean="0"/>
              <a:t/>
            </a:r>
            <a:br>
              <a:rPr lang="en-US" smtClean="0"/>
            </a:br>
            <a:r>
              <a:rPr lang="en-US"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a:t>External</a:t>
            </a:r>
            <a:r>
              <a:rPr lang="en-US" dirty="0"/>
              <a:t>:  </a:t>
            </a:r>
            <a:endParaRPr lang="en-US" dirty="0" smtClean="0"/>
          </a:p>
          <a:p>
            <a:pPr marL="342900" indent="-342900" eaLnBrk="0" hangingPunct="0">
              <a:spcBef>
                <a:spcPct val="20000"/>
              </a:spcBef>
            </a:pPr>
            <a:r>
              <a:rPr lang="en-US" dirty="0" smtClean="0"/>
              <a:t>With </a:t>
            </a:r>
            <a:r>
              <a:rPr lang="en-US" dirty="0" smtClean="0"/>
              <a:t>802.1   </a:t>
            </a:r>
            <a:r>
              <a:rPr lang="en-US" dirty="0" smtClean="0"/>
              <a:t>Thursday </a:t>
            </a:r>
            <a:r>
              <a:rPr lang="en-US" dirty="0" smtClean="0"/>
              <a:t>8:00 am1 </a:t>
            </a:r>
            <a:r>
              <a:rPr lang="en-US" dirty="0" smtClean="0"/>
              <a:t>– Manchester A – 2</a:t>
            </a:r>
            <a:r>
              <a:rPr lang="en-US" baseline="30000" dirty="0" smtClean="0"/>
              <a:t>nd</a:t>
            </a:r>
            <a:r>
              <a:rPr lang="en-US" dirty="0" smtClean="0"/>
              <a:t> </a:t>
            </a:r>
            <a:r>
              <a:rPr lang="en-US" dirty="0" smtClean="0"/>
              <a:t>level</a:t>
            </a:r>
          </a:p>
          <a:p>
            <a:pPr marL="342900" indent="-342900" eaLnBrk="0" hangingPunct="0">
              <a:spcBef>
                <a:spcPct val="20000"/>
              </a:spcBef>
            </a:pPr>
            <a:r>
              <a:rPr lang="en-US" dirty="0" smtClean="0"/>
              <a:t>Subject:  Bridging</a:t>
            </a:r>
            <a:endParaRPr lang="en-US" dirty="0" smtClean="0"/>
          </a:p>
          <a:p>
            <a:pPr marL="342900" indent="-342900" eaLnBrk="0" hangingPunct="0">
              <a:spcBef>
                <a:spcPct val="20000"/>
              </a:spcBef>
            </a:pPr>
            <a:r>
              <a:rPr lang="en-US" dirty="0" smtClean="0"/>
              <a:t>With 802.1   </a:t>
            </a:r>
            <a:r>
              <a:rPr lang="en-US" dirty="0"/>
              <a:t>Thursday </a:t>
            </a:r>
            <a:r>
              <a:rPr lang="en-US" dirty="0" smtClean="0"/>
              <a:t>10:30 am2 </a:t>
            </a:r>
            <a:r>
              <a:rPr lang="en-US" dirty="0"/>
              <a:t>– Manchester A – 2</a:t>
            </a:r>
            <a:r>
              <a:rPr lang="en-US" baseline="30000" dirty="0"/>
              <a:t>nd</a:t>
            </a:r>
            <a:r>
              <a:rPr lang="en-US" dirty="0"/>
              <a:t> </a:t>
            </a:r>
            <a:r>
              <a:rPr lang="en-US" dirty="0" smtClean="0"/>
              <a:t>level</a:t>
            </a:r>
          </a:p>
          <a:p>
            <a:pPr marL="342900" indent="-342900" eaLnBrk="0" hangingPunct="0">
              <a:spcBef>
                <a:spcPct val="20000"/>
              </a:spcBef>
            </a:pPr>
            <a:r>
              <a:rPr lang="en-US" dirty="0" smtClean="0"/>
              <a:t>Subject: 1905.1 report by Philippe Klein</a:t>
            </a:r>
            <a:endParaRPr lang="en-US" dirty="0"/>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a:t>Internal</a:t>
            </a:r>
            <a:r>
              <a:rPr lang="en-US" u="sng" dirty="0" smtClean="0"/>
              <a:t>:</a:t>
            </a:r>
            <a:r>
              <a:rPr lang="en-US" dirty="0" smtClean="0"/>
              <a:t>    None planned</a:t>
            </a:r>
          </a:p>
          <a:p>
            <a:pPr marL="342900" indent="-342900" eaLnBrk="0" hangingPunct="0">
              <a:spcBef>
                <a:spcPct val="20000"/>
              </a:spcBef>
            </a:pP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4.1.3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40</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282575" y="1117600"/>
            <a:ext cx="8577263" cy="5153025"/>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t>---</a:t>
            </a:r>
            <a:r>
              <a:rPr lang="en-US" sz="2300" dirty="0" smtClean="0">
                <a:solidFill>
                  <a:srgbClr val="FF0000"/>
                </a:solidFill>
              </a:rPr>
              <a:t>1</a:t>
            </a:r>
            <a:r>
              <a:rPr lang="en-US" sz="2300" baseline="30000" dirty="0" smtClean="0">
                <a:solidFill>
                  <a:srgbClr val="FF0000"/>
                </a:solidFill>
              </a:rPr>
              <a:t>st</a:t>
            </a:r>
            <a:r>
              <a:rPr lang="en-US" sz="2300" dirty="0" smtClean="0">
                <a:solidFill>
                  <a:srgbClr val="FF0000"/>
                </a:solidFill>
              </a:rPr>
              <a:t> priority– </a:t>
            </a:r>
            <a:r>
              <a:rPr lang="en-US" sz="2300" dirty="0" smtClean="0">
                <a:solidFill>
                  <a:srgbClr val="FF0000"/>
                </a:solidFill>
              </a:rPr>
              <a:t>Kobe, Japan</a:t>
            </a:r>
          </a:p>
          <a:p>
            <a:pPr>
              <a:lnSpc>
                <a:spcPct val="80000"/>
              </a:lnSpc>
              <a:buFontTx/>
              <a:buNone/>
            </a:pPr>
            <a:r>
              <a:rPr lang="en-US" sz="2300" dirty="0" smtClean="0">
                <a:solidFill>
                  <a:srgbClr val="FF0000"/>
                </a:solidFill>
              </a:rPr>
              <a:t>							      </a:t>
            </a: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41</a:t>
            </a:fld>
            <a:endParaRPr lang="en-US" sz="1200" b="0" smtClean="0"/>
          </a:p>
        </p:txBody>
      </p:sp>
      <p:pic>
        <p:nvPicPr>
          <p:cNvPr id="870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609600"/>
            <a:ext cx="8485188"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July 2012</a:t>
            </a:r>
            <a:endParaRPr lang="en-US" sz="1800"/>
          </a:p>
        </p:txBody>
      </p:sp>
      <p:sp>
        <p:nvSpPr>
          <p:cNvPr id="2457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a:t>Bruce Kraemer, Marvell</a:t>
            </a:r>
          </a:p>
        </p:txBody>
      </p:sp>
      <p:sp>
        <p:nvSpPr>
          <p:cNvPr id="2457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smtClean="0"/>
              <a:t>Slide </a:t>
            </a:r>
            <a:fld id="{BC379AE8-9562-4285-AF44-45DA80188356}" type="slidenum">
              <a:rPr lang="en-US" sz="1200" smtClean="0"/>
              <a:pPr/>
              <a:t>42</a:t>
            </a:fld>
            <a:endParaRPr lang="en-US" sz="1200" smtClean="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a:t>
            </a:r>
            <a:r>
              <a:rPr lang="en-US" sz="2800" dirty="0" err="1" smtClean="0">
                <a:solidFill>
                  <a:srgbClr val="FF0000"/>
                </a:solidFill>
              </a:rPr>
              <a:t>Electees</a:t>
            </a:r>
            <a:r>
              <a:rPr lang="en-US" sz="2800" dirty="0" smtClean="0"/>
              <a:t> – May 2012 </a:t>
            </a:r>
          </a:p>
        </p:txBody>
      </p:sp>
      <p:graphicFrame>
        <p:nvGraphicFramePr>
          <p:cNvPr id="3245204" name="Group 148"/>
          <p:cNvGraphicFramePr>
            <a:graphicFrameLocks noGrp="1"/>
          </p:cNvGraphicFramePr>
          <p:nvPr>
            <p:ph idx="1"/>
            <p:extLst>
              <p:ext uri="{D42A27DB-BD31-4B8C-83A1-F6EECF244321}">
                <p14:modId xmlns:p14="http://schemas.microsoft.com/office/powerpoint/2010/main" val="3421791782"/>
              </p:ext>
            </p:extLst>
          </p:nvPr>
        </p:nvGraphicFramePr>
        <p:xfrm>
          <a:off x="114300" y="1219200"/>
          <a:ext cx="8991600" cy="4389067"/>
        </p:xfrm>
        <a:graphic>
          <a:graphicData uri="http://schemas.openxmlformats.org/drawingml/2006/table">
            <a:tbl>
              <a:tblPr/>
              <a:tblGrid>
                <a:gridCol w="666750"/>
                <a:gridCol w="914400"/>
                <a:gridCol w="1905000"/>
                <a:gridCol w="2027993"/>
                <a:gridCol w="1535837"/>
                <a:gridCol w="194162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3656">
                <a:tc>
                  <a:txBody>
                    <a:bodyPr/>
                    <a:lstStyle/>
                    <a:p>
                      <a:endParaRPr lang="en-US" sz="900" dirty="0"/>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900" dirty="0"/>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5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Osama Aboul-Magd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Menzo Wentink,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Joonsuk</a:t>
                      </a:r>
                      <a:r>
                        <a:rPr kumimoji="0" lang="en-US" sz="14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Eldad Perahia</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James Yee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Carlos Cordeiro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-OPEN-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Peter Ecclesine, </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Dave Halasz </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Minyoung</a:t>
                      </a:r>
                      <a:r>
                        <a:rPr kumimoji="0" lang="en-US" sz="1400" b="1" i="0" u="none" strike="noStrike" cap="none" normalizeH="0" baseline="0" dirty="0" smtClean="0">
                          <a:ln>
                            <a:noFill/>
                          </a:ln>
                          <a:solidFill>
                            <a:schemeClr val="tx1"/>
                          </a:solidFill>
                          <a:effectLst/>
                          <a:latin typeface="Times New Roman" pitchFamily="18" charset="0"/>
                        </a:rPr>
                        <a:t> Park</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b="1" kern="1200" dirty="0" smtClean="0">
                          <a:solidFill>
                            <a:schemeClr val="tx1"/>
                          </a:solidFill>
                          <a:effectLst/>
                          <a:latin typeface="+mn-lt"/>
                          <a:ea typeface="+mn-ea"/>
                          <a:cs typeface="+mn-cs"/>
                        </a:rPr>
                        <a:t>Joseph </a:t>
                      </a:r>
                      <a:r>
                        <a:rPr lang="en-US" sz="1400" b="1" kern="1200" dirty="0" err="1" smtClean="0">
                          <a:solidFill>
                            <a:schemeClr val="tx1"/>
                          </a:solidFill>
                          <a:effectLst/>
                          <a:latin typeface="+mn-lt"/>
                          <a:ea typeface="+mn-ea"/>
                          <a:cs typeface="+mn-cs"/>
                        </a:rPr>
                        <a:t>Teo</a:t>
                      </a:r>
                      <a:r>
                        <a:rPr lang="en-US" sz="1400" b="1" kern="1200" dirty="0" smtClean="0">
                          <a:solidFill>
                            <a:schemeClr val="tx1"/>
                          </a:solidFill>
                          <a:effectLst/>
                          <a:latin typeface="+mn-lt"/>
                          <a:ea typeface="+mn-ea"/>
                          <a:cs typeface="+mn-cs"/>
                        </a:rPr>
                        <a:t> </a:t>
                      </a:r>
                      <a:r>
                        <a:rPr lang="en-US" sz="1400" b="1" kern="1200" dirty="0" err="1" smtClean="0">
                          <a:solidFill>
                            <a:schemeClr val="tx1"/>
                          </a:solidFill>
                          <a:effectLst/>
                          <a:latin typeface="+mn-lt"/>
                          <a:ea typeface="+mn-ea"/>
                          <a:cs typeface="+mn-cs"/>
                        </a:rPr>
                        <a:t>Chee</a:t>
                      </a:r>
                      <a:r>
                        <a:rPr lang="en-US" sz="1400" b="1" kern="1200" dirty="0" smtClean="0">
                          <a:solidFill>
                            <a:schemeClr val="tx1"/>
                          </a:solidFill>
                          <a:effectLst/>
                          <a:latin typeface="+mn-lt"/>
                          <a:ea typeface="+mn-ea"/>
                          <a:cs typeface="+mn-cs"/>
                        </a:rPr>
                        <a:t> Ming</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Emmelmann,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Gabor </a:t>
                      </a:r>
                      <a:r>
                        <a:rPr kumimoji="0" lang="en-US" sz="1400" b="1" i="0" u="none" strike="noStrike" cap="none" normalizeH="0" baseline="0" dirty="0" err="1" smtClean="0">
                          <a:ln>
                            <a:noFill/>
                          </a:ln>
                          <a:solidFill>
                            <a:schemeClr val="tx1"/>
                          </a:solidFill>
                          <a:effectLst/>
                          <a:latin typeface="Times New Roman" pitchFamily="18" charset="0"/>
                        </a:rPr>
                        <a:t>Bajko</a:t>
                      </a:r>
                      <a:endParaRPr kumimoji="0" lang="en-US" sz="1400" b="1" i="0" u="none" strike="noStrike" cap="none" normalizeH="0" baseline="0" dirty="0" smtClean="0">
                        <a:ln>
                          <a:noFill/>
                        </a:ln>
                        <a:solidFill>
                          <a:schemeClr val="bg2"/>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Tom Siep</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a:t>
                      </a:r>
                      <a:r>
                        <a:rPr kumimoji="0" lang="en-US" sz="1400" b="1" i="0" u="none" strike="noStrike" cap="none" normalizeH="0" baseline="0" dirty="0" err="1" smtClean="0">
                          <a:ln>
                            <a:noFill/>
                          </a:ln>
                          <a:solidFill>
                            <a:schemeClr val="tx1"/>
                          </a:solidFill>
                          <a:effectLst/>
                          <a:latin typeface="Times New Roman" pitchFamily="18" charset="0"/>
                        </a:rPr>
                        <a:t>Bagby</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4709" name="Text Box 138"/>
          <p:cNvSpPr txBox="1">
            <a:spLocks noChangeArrowheads="1"/>
          </p:cNvSpPr>
          <p:nvPr/>
        </p:nvSpPr>
        <p:spPr bwMode="auto">
          <a:xfrm>
            <a:off x="0" y="6553200"/>
            <a:ext cx="71929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a:t>NYRQ = Not yet required, nominations are not open      OPEN = Candidate Nominations are open</a:t>
            </a:r>
          </a:p>
        </p:txBody>
      </p:sp>
    </p:spTree>
    <p:extLst>
      <p:ext uri="{BB962C8B-B14F-4D97-AF65-F5344CB8AC3E}">
        <p14:creationId xmlns:p14="http://schemas.microsoft.com/office/powerpoint/2010/main" val="2489723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2530"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F88487AB-8B3A-431E-B074-A6D6DEA5374E}" type="slidenum">
              <a:rPr lang="en-US" sz="1200" b="0" smtClean="0"/>
              <a:pPr/>
              <a:t>5</a:t>
            </a:fld>
            <a:endParaRPr lang="en-US" sz="1200" b="0" smtClean="0"/>
          </a:p>
        </p:txBody>
      </p:sp>
      <p:sp>
        <p:nvSpPr>
          <p:cNvPr id="22531" name="Rectangle 2"/>
          <p:cNvSpPr>
            <a:spLocks noGrp="1" noChangeArrowheads="1"/>
          </p:cNvSpPr>
          <p:nvPr>
            <p:ph type="title"/>
          </p:nvPr>
        </p:nvSpPr>
        <p:spPr>
          <a:xfrm>
            <a:off x="1120776" y="917812"/>
            <a:ext cx="7123112" cy="547688"/>
          </a:xfrm>
        </p:spPr>
        <p:txBody>
          <a:bodyPr/>
          <a:lstStyle/>
          <a:p>
            <a:r>
              <a:rPr lang="en-US" dirty="0" smtClean="0"/>
              <a:t>New Project PARS ? </a:t>
            </a:r>
          </a:p>
        </p:txBody>
      </p:sp>
      <p:sp>
        <p:nvSpPr>
          <p:cNvPr id="225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22534"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2535" name="TextBox 1"/>
          <p:cNvSpPr txBox="1">
            <a:spLocks noChangeArrowheads="1"/>
          </p:cNvSpPr>
          <p:nvPr/>
        </p:nvSpPr>
        <p:spPr bwMode="auto">
          <a:xfrm>
            <a:off x="584200" y="6018213"/>
            <a:ext cx="76596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800"/>
              <a:t>Please go to </a:t>
            </a:r>
            <a:r>
              <a:rPr lang="en-US" sz="1800" u="sng">
                <a:hlinkClick r:id="rId3"/>
              </a:rPr>
              <a:t>http://www.ieee802.org/PARs.shtml</a:t>
            </a:r>
            <a:r>
              <a:rPr lang="en-US" sz="1800"/>
              <a:t> for a additional details</a:t>
            </a:r>
          </a:p>
        </p:txBody>
      </p:sp>
      <p:sp>
        <p:nvSpPr>
          <p:cNvPr id="2" name="TextBox 1"/>
          <p:cNvSpPr txBox="1"/>
          <p:nvPr/>
        </p:nvSpPr>
        <p:spPr>
          <a:xfrm>
            <a:off x="223736" y="1509970"/>
            <a:ext cx="8524391" cy="3862596"/>
          </a:xfrm>
          <a:prstGeom prst="rect">
            <a:avLst/>
          </a:prstGeom>
          <a:noFill/>
        </p:spPr>
        <p:txBody>
          <a:bodyPr wrap="square" rtlCol="0">
            <a:spAutoFit/>
          </a:bodyPr>
          <a:lstStyle/>
          <a:p>
            <a:pPr marL="342900" lvl="0" indent="-342900">
              <a:spcAft>
                <a:spcPts val="600"/>
              </a:spcAft>
              <a:buFont typeface="Arial" pitchFamily="34" charset="0"/>
              <a:buChar char="•"/>
            </a:pPr>
            <a:r>
              <a:rPr lang="en-US" sz="2000" dirty="0" smtClean="0"/>
              <a:t>802.16q</a:t>
            </a:r>
            <a:r>
              <a:rPr lang="en-US" sz="2000" dirty="0"/>
              <a:t>, amendment for multi-tier networks, </a:t>
            </a:r>
            <a:r>
              <a:rPr lang="en-US" sz="2000" u="sng" dirty="0">
                <a:hlinkClick r:id="rId4"/>
              </a:rPr>
              <a:t>PAR and 5C</a:t>
            </a:r>
            <a:r>
              <a:rPr lang="en-US" sz="2000" dirty="0"/>
              <a:t> </a:t>
            </a:r>
          </a:p>
          <a:p>
            <a:pPr marL="342900" lvl="0" indent="-342900">
              <a:spcAft>
                <a:spcPts val="600"/>
              </a:spcAft>
              <a:buFont typeface="Arial" pitchFamily="34" charset="0"/>
              <a:buChar char="•"/>
            </a:pPr>
            <a:r>
              <a:rPr lang="en-US" sz="2000" dirty="0"/>
              <a:t>802.16.3, new standards for mobile broadband network performance measurements, </a:t>
            </a:r>
            <a:r>
              <a:rPr lang="en-US" sz="2000" u="sng" dirty="0">
                <a:hlinkClick r:id="rId5"/>
              </a:rPr>
              <a:t>PAR and 5C</a:t>
            </a:r>
            <a:r>
              <a:rPr lang="en-US" sz="2000" dirty="0"/>
              <a:t> </a:t>
            </a:r>
          </a:p>
          <a:p>
            <a:pPr marL="342900" lvl="0" indent="-342900">
              <a:spcAft>
                <a:spcPts val="600"/>
              </a:spcAft>
              <a:buFont typeface="Arial" pitchFamily="34" charset="0"/>
              <a:buChar char="•"/>
            </a:pPr>
            <a:r>
              <a:rPr lang="en-US" sz="2000" dirty="0"/>
              <a:t>802.3bm, amendment for 40 Gb/s and 100 Gb/s Operation Over Fiber Optic Cables, </a:t>
            </a:r>
            <a:r>
              <a:rPr lang="en-US" sz="2000" u="sng" dirty="0">
                <a:hlinkClick r:id="rId6"/>
              </a:rPr>
              <a:t>PAR</a:t>
            </a:r>
            <a:r>
              <a:rPr lang="en-US" sz="2000" dirty="0"/>
              <a:t> and </a:t>
            </a:r>
            <a:r>
              <a:rPr lang="en-US" sz="2000" u="sng" dirty="0">
                <a:hlinkClick r:id="rId7"/>
              </a:rPr>
              <a:t>5C</a:t>
            </a:r>
            <a:r>
              <a:rPr lang="en-US" sz="2000" dirty="0"/>
              <a:t> </a:t>
            </a:r>
          </a:p>
          <a:p>
            <a:pPr marL="342900" lvl="0" indent="-342900">
              <a:spcAft>
                <a:spcPts val="600"/>
              </a:spcAft>
              <a:buFont typeface="Arial" pitchFamily="34" charset="0"/>
              <a:buChar char="•"/>
            </a:pPr>
            <a:r>
              <a:rPr lang="en-US" sz="2000" dirty="0"/>
              <a:t>802.3bn,  amendment for Ethernet Passive Optical Networks Protocol over Coax Networks, </a:t>
            </a:r>
            <a:r>
              <a:rPr lang="en-US" sz="2000" u="sng" dirty="0">
                <a:hlinkClick r:id="rId8"/>
              </a:rPr>
              <a:t>PAR</a:t>
            </a:r>
            <a:r>
              <a:rPr lang="en-US" sz="2000" dirty="0"/>
              <a:t> and </a:t>
            </a:r>
            <a:r>
              <a:rPr lang="en-US" sz="2000" u="sng" dirty="0">
                <a:hlinkClick r:id="rId9"/>
              </a:rPr>
              <a:t>5C</a:t>
            </a:r>
            <a:r>
              <a:rPr lang="en-US" sz="2000" dirty="0"/>
              <a:t> </a:t>
            </a:r>
          </a:p>
          <a:p>
            <a:pPr marL="342900" lvl="0" indent="-342900">
              <a:spcAft>
                <a:spcPts val="600"/>
              </a:spcAft>
              <a:buFont typeface="Arial" pitchFamily="34" charset="0"/>
              <a:buChar char="•"/>
            </a:pPr>
            <a:r>
              <a:rPr lang="en-US" sz="2000" dirty="0"/>
              <a:t>802.11aj, amendment for Enhancements for Very High Throughput to support one or more of the Chinese 40-50 GHz and 59-64 GHz frequency bands, </a:t>
            </a:r>
            <a:r>
              <a:rPr lang="en-US" sz="2000" u="sng" dirty="0">
                <a:hlinkClick r:id="rId10"/>
              </a:rPr>
              <a:t>PAR</a:t>
            </a:r>
            <a:r>
              <a:rPr lang="en-US" sz="2000" dirty="0"/>
              <a:t> and </a:t>
            </a:r>
            <a:r>
              <a:rPr lang="en-US" sz="2000" u="sng" dirty="0">
                <a:hlinkClick r:id="rId11"/>
              </a:rPr>
              <a:t>5C</a:t>
            </a:r>
            <a:r>
              <a:rPr lang="en-US" sz="2000" dirty="0"/>
              <a:t> </a:t>
            </a:r>
          </a:p>
          <a:p>
            <a:pPr marL="342900" indent="-342900">
              <a:spcAft>
                <a:spcPts val="600"/>
              </a:spcAft>
              <a:buFont typeface="Arial" pitchFamily="34" charset="0"/>
              <a:buChar char="•"/>
            </a:pP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70626"/>
          </a:xfrm>
        </p:spPr>
        <p:txBody>
          <a:bodyPr/>
          <a:lstStyle/>
          <a:p>
            <a:r>
              <a:rPr lang="en-US" dirty="0" smtClean="0"/>
              <a:t>PAR Review</a:t>
            </a:r>
            <a:endParaRPr lang="en-US" dirty="0"/>
          </a:p>
        </p:txBody>
      </p:sp>
      <p:sp>
        <p:nvSpPr>
          <p:cNvPr id="3" name="Content Placeholder 2"/>
          <p:cNvSpPr>
            <a:spLocks noGrp="1"/>
          </p:cNvSpPr>
          <p:nvPr>
            <p:ph idx="1"/>
          </p:nvPr>
        </p:nvSpPr>
        <p:spPr>
          <a:xfrm>
            <a:off x="194553" y="1468877"/>
            <a:ext cx="8745166" cy="4627123"/>
          </a:xfrm>
        </p:spPr>
        <p:txBody>
          <a:bodyPr/>
          <a:lstStyle/>
          <a:p>
            <a:r>
              <a:rPr lang="en-US" dirty="0" smtClean="0"/>
              <a:t>802.11 </a:t>
            </a:r>
            <a:r>
              <a:rPr lang="en-US" dirty="0"/>
              <a:t>has 3 slots labeled “</a:t>
            </a:r>
            <a:r>
              <a:rPr lang="en-US" dirty="0" smtClean="0"/>
              <a:t>PAR” </a:t>
            </a:r>
            <a:r>
              <a:rPr lang="en-US" dirty="0"/>
              <a:t>during the week to prepare comments and consider responses. </a:t>
            </a:r>
            <a:endParaRPr lang="en-US" dirty="0" smtClean="0"/>
          </a:p>
          <a:p>
            <a:pPr marL="0" indent="0" algn="ctr">
              <a:buNone/>
            </a:pPr>
            <a:r>
              <a:rPr lang="en-US" dirty="0" smtClean="0"/>
              <a:t>Monday pm2     Tuesday  am2        Thursday am2</a:t>
            </a:r>
            <a:r>
              <a:rPr lang="en-US" dirty="0"/>
              <a:t> </a:t>
            </a:r>
          </a:p>
          <a:p>
            <a:r>
              <a:rPr lang="en-US" dirty="0"/>
              <a:t>802.11 comments on each PAR must be provided to the respective WG by 5pm local time on Tuesday July 17. </a:t>
            </a:r>
          </a:p>
          <a:p>
            <a:pPr marL="0" indent="0">
              <a:buNone/>
            </a:pPr>
            <a:r>
              <a:rPr lang="en-US" dirty="0"/>
              <a:t> </a:t>
            </a:r>
          </a:p>
          <a:p>
            <a:r>
              <a:rPr lang="en-US" dirty="0" smtClean="0"/>
              <a:t>If you have comments please supply them Monday</a:t>
            </a:r>
            <a:r>
              <a:rPr lang="en-US" dirty="0"/>
              <a:t>, July </a:t>
            </a:r>
            <a:r>
              <a:rPr lang="en-US" dirty="0" smtClean="0"/>
              <a:t>16. </a:t>
            </a:r>
            <a:endParaRPr lang="en-US" dirty="0"/>
          </a:p>
          <a:p>
            <a:r>
              <a:rPr lang="en-US" dirty="0" smtClean="0"/>
              <a:t>Either attend the Monday session or send </a:t>
            </a:r>
            <a:r>
              <a:rPr lang="en-US" dirty="0"/>
              <a:t>them to </a:t>
            </a:r>
            <a:r>
              <a:rPr lang="en-US" dirty="0" smtClean="0"/>
              <a:t>Bruce Kraemer </a:t>
            </a:r>
            <a:r>
              <a:rPr lang="en-US" dirty="0"/>
              <a:t>and Jon Rosdahl.</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6</a:t>
            </a:fld>
            <a:endParaRPr lang="en-US"/>
          </a:p>
        </p:txBody>
      </p:sp>
    </p:spTree>
    <p:extLst>
      <p:ext uri="{BB962C8B-B14F-4D97-AF65-F5344CB8AC3E}">
        <p14:creationId xmlns:p14="http://schemas.microsoft.com/office/powerpoint/2010/main" val="76062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4578"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24579"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4580" name="Footer Placeholder 1"/>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4581"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4726A99-3E06-4715-9010-661B355652E6}" type="slidenum">
              <a:rPr lang="en-US" sz="1200" b="0" smtClean="0"/>
              <a:pPr/>
              <a:t>7</a:t>
            </a:fld>
            <a:endParaRPr lang="en-US" sz="1200" b="0" smtClean="0"/>
          </a:p>
        </p:txBody>
      </p:sp>
      <p:sp>
        <p:nvSpPr>
          <p:cNvPr id="7" name="Isosceles Triangle 6"/>
          <p:cNvSpPr/>
          <p:nvPr/>
        </p:nvSpPr>
        <p:spPr bwMode="auto">
          <a:xfrm>
            <a:off x="8550613" y="617538"/>
            <a:ext cx="448925" cy="345500"/>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 name="TextBox 1"/>
          <p:cNvSpPr txBox="1"/>
          <p:nvPr/>
        </p:nvSpPr>
        <p:spPr>
          <a:xfrm>
            <a:off x="690664" y="2130357"/>
            <a:ext cx="3676006" cy="1077218"/>
          </a:xfrm>
          <a:prstGeom prst="rect">
            <a:avLst/>
          </a:prstGeom>
          <a:noFill/>
        </p:spPr>
        <p:txBody>
          <a:bodyPr wrap="none" rtlCol="0">
            <a:spAutoFit/>
          </a:bodyPr>
          <a:lstStyle/>
          <a:p>
            <a:r>
              <a:rPr lang="en-US" sz="3200" dirty="0" smtClean="0"/>
              <a:t>Revision PAR   - mc</a:t>
            </a:r>
          </a:p>
          <a:p>
            <a:r>
              <a:rPr lang="en-US" sz="3200" dirty="0" smtClean="0"/>
              <a:t>PAR extension - ac</a:t>
            </a: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smtClean="0"/>
              <a:t>Manchester Hyatt meeting Levels</a:t>
            </a:r>
          </a:p>
        </p:txBody>
      </p:sp>
      <p:sp>
        <p:nvSpPr>
          <p:cNvPr id="24578"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July 2012</a:t>
            </a:r>
          </a:p>
        </p:txBody>
      </p:sp>
      <p:sp>
        <p:nvSpPr>
          <p:cNvPr id="2457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4580" name="Slide Number Placeholder 5"/>
          <p:cNvSpPr>
            <a:spLocks noGrp="1"/>
          </p:cNvSpPr>
          <p:nvPr>
            <p:ph type="sldNum" sz="quarter" idx="12"/>
          </p:nvPr>
        </p:nvSpPr>
        <p:spPr>
          <a:noFill/>
          <a:ln>
            <a:miter lim="800000"/>
            <a:headEnd/>
            <a:tailEnd/>
          </a:ln>
        </p:spPr>
        <p:txBody>
          <a:bodyPr/>
          <a:lstStyle/>
          <a:p>
            <a:r>
              <a:rPr lang="en-US" smtClean="0"/>
              <a:t>Slide </a:t>
            </a:r>
            <a:fld id="{D387993A-642C-4193-B26E-761379ADF6BC}" type="slidenum">
              <a:rPr lang="en-US" smtClean="0"/>
              <a:pPr/>
              <a:t>8</a:t>
            </a:fld>
            <a:endParaRPr lang="en-US" smtClean="0"/>
          </a:p>
        </p:txBody>
      </p:sp>
      <p:sp>
        <p:nvSpPr>
          <p:cNvPr id="7" name="Flowchart: Process 6"/>
          <p:cNvSpPr/>
          <p:nvPr/>
        </p:nvSpPr>
        <p:spPr bwMode="auto">
          <a:xfrm>
            <a:off x="3506219" y="1428261"/>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9" name="Flowchart: Process 8"/>
          <p:cNvSpPr/>
          <p:nvPr/>
        </p:nvSpPr>
        <p:spPr bwMode="auto">
          <a:xfrm>
            <a:off x="3572208" y="3751933"/>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10" name="Flowchart: Process 9"/>
          <p:cNvSpPr/>
          <p:nvPr/>
        </p:nvSpPr>
        <p:spPr bwMode="auto">
          <a:xfrm>
            <a:off x="3506219" y="4804222"/>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4" name="TextBox 10"/>
          <p:cNvSpPr txBox="1">
            <a:spLocks noChangeArrowheads="1"/>
          </p:cNvSpPr>
          <p:nvPr/>
        </p:nvSpPr>
        <p:spPr bwMode="auto">
          <a:xfrm>
            <a:off x="968709" y="2003425"/>
            <a:ext cx="1901483" cy="461665"/>
          </a:xfrm>
          <a:prstGeom prst="rect">
            <a:avLst/>
          </a:prstGeom>
          <a:noFill/>
          <a:ln w="9525">
            <a:noFill/>
            <a:miter lim="800000"/>
            <a:headEnd/>
            <a:tailEnd/>
          </a:ln>
        </p:spPr>
        <p:txBody>
          <a:bodyPr wrap="none">
            <a:spAutoFit/>
          </a:bodyPr>
          <a:lstStyle/>
          <a:p>
            <a:r>
              <a:rPr lang="en-US" dirty="0" smtClean="0"/>
              <a:t>Fourth Level</a:t>
            </a:r>
            <a:endParaRPr lang="en-US" dirty="0"/>
          </a:p>
        </p:txBody>
      </p:sp>
      <p:sp>
        <p:nvSpPr>
          <p:cNvPr id="24585" name="TextBox 11"/>
          <p:cNvSpPr txBox="1">
            <a:spLocks noChangeArrowheads="1"/>
          </p:cNvSpPr>
          <p:nvPr/>
        </p:nvSpPr>
        <p:spPr bwMode="auto">
          <a:xfrm>
            <a:off x="537283" y="5540375"/>
            <a:ext cx="2016128" cy="461665"/>
          </a:xfrm>
          <a:prstGeom prst="rect">
            <a:avLst/>
          </a:prstGeom>
          <a:noFill/>
          <a:ln w="9525">
            <a:noFill/>
            <a:miter lim="800000"/>
            <a:headEnd/>
            <a:tailEnd/>
          </a:ln>
        </p:spPr>
        <p:txBody>
          <a:bodyPr wrap="none">
            <a:spAutoFit/>
          </a:bodyPr>
          <a:lstStyle/>
          <a:p>
            <a:pPr algn="ctr"/>
            <a:r>
              <a:rPr lang="en-US" dirty="0" smtClean="0"/>
              <a:t>Ground Floor</a:t>
            </a:r>
          </a:p>
        </p:txBody>
      </p:sp>
      <p:sp>
        <p:nvSpPr>
          <p:cNvPr id="24586" name="TextBox 12"/>
          <p:cNvSpPr txBox="1">
            <a:spLocks noChangeArrowheads="1"/>
          </p:cNvSpPr>
          <p:nvPr/>
        </p:nvSpPr>
        <p:spPr bwMode="auto">
          <a:xfrm>
            <a:off x="922672" y="4341813"/>
            <a:ext cx="1919115" cy="461665"/>
          </a:xfrm>
          <a:prstGeom prst="rect">
            <a:avLst/>
          </a:prstGeom>
          <a:noFill/>
          <a:ln w="9525">
            <a:noFill/>
            <a:miter lim="800000"/>
            <a:headEnd/>
            <a:tailEnd/>
          </a:ln>
        </p:spPr>
        <p:txBody>
          <a:bodyPr wrap="none">
            <a:spAutoFit/>
          </a:bodyPr>
          <a:lstStyle/>
          <a:p>
            <a:r>
              <a:rPr lang="en-US" dirty="0" smtClean="0"/>
              <a:t>Second </a:t>
            </a:r>
            <a:r>
              <a:rPr lang="en-US" dirty="0" smtClean="0"/>
              <a:t>Level</a:t>
            </a:r>
            <a:endParaRPr lang="en-US" dirty="0"/>
          </a:p>
        </p:txBody>
      </p:sp>
      <p:sp>
        <p:nvSpPr>
          <p:cNvPr id="14" name="Flowchart: Process 13"/>
          <p:cNvSpPr/>
          <p:nvPr/>
        </p:nvSpPr>
        <p:spPr bwMode="auto">
          <a:xfrm>
            <a:off x="3666552" y="2641615"/>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8" name="TextBox 14"/>
          <p:cNvSpPr txBox="1">
            <a:spLocks noChangeArrowheads="1"/>
          </p:cNvSpPr>
          <p:nvPr/>
        </p:nvSpPr>
        <p:spPr bwMode="auto">
          <a:xfrm>
            <a:off x="922672" y="3216275"/>
            <a:ext cx="1747594" cy="461665"/>
          </a:xfrm>
          <a:prstGeom prst="rect">
            <a:avLst/>
          </a:prstGeom>
          <a:noFill/>
          <a:ln w="9525">
            <a:noFill/>
            <a:miter lim="800000"/>
            <a:headEnd/>
            <a:tailEnd/>
          </a:ln>
        </p:spPr>
        <p:txBody>
          <a:bodyPr wrap="none">
            <a:spAutoFit/>
          </a:bodyPr>
          <a:lstStyle/>
          <a:p>
            <a:r>
              <a:rPr lang="en-US" dirty="0" smtClean="0"/>
              <a:t>Third Level</a:t>
            </a:r>
            <a:endParaRPr lang="en-US" dirty="0"/>
          </a:p>
        </p:txBody>
      </p:sp>
      <p:sp>
        <p:nvSpPr>
          <p:cNvPr id="2458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
        <p:nvSpPr>
          <p:cNvPr id="2" name="TextBox 1"/>
          <p:cNvSpPr txBox="1"/>
          <p:nvPr/>
        </p:nvSpPr>
        <p:spPr>
          <a:xfrm>
            <a:off x="6174556" y="1772592"/>
            <a:ext cx="970137" cy="461665"/>
          </a:xfrm>
          <a:prstGeom prst="rect">
            <a:avLst/>
          </a:prstGeom>
          <a:noFill/>
        </p:spPr>
        <p:txBody>
          <a:bodyPr wrap="none" rtlCol="0">
            <a:spAutoFit/>
          </a:bodyPr>
          <a:lstStyle/>
          <a:p>
            <a:r>
              <a:rPr lang="en-US" dirty="0" smtClean="0"/>
              <a:t>Social</a:t>
            </a:r>
            <a:endParaRPr lang="en-US" dirty="0"/>
          </a:p>
        </p:txBody>
      </p:sp>
      <p:sp>
        <p:nvSpPr>
          <p:cNvPr id="16" name="TextBox 15"/>
          <p:cNvSpPr txBox="1"/>
          <p:nvPr/>
        </p:nvSpPr>
        <p:spPr>
          <a:xfrm>
            <a:off x="6091286" y="2877099"/>
            <a:ext cx="966931" cy="923330"/>
          </a:xfrm>
          <a:prstGeom prst="rect">
            <a:avLst/>
          </a:prstGeom>
          <a:noFill/>
        </p:spPr>
        <p:txBody>
          <a:bodyPr wrap="none" rtlCol="0">
            <a:spAutoFit/>
          </a:bodyPr>
          <a:lstStyle/>
          <a:p>
            <a:r>
              <a:rPr lang="en-US" sz="1800" dirty="0" smtClean="0"/>
              <a:t>Mohsen</a:t>
            </a:r>
          </a:p>
          <a:p>
            <a:r>
              <a:rPr lang="en-US" sz="1800" dirty="0" smtClean="0"/>
              <a:t>Bush</a:t>
            </a:r>
          </a:p>
          <a:p>
            <a:r>
              <a:rPr lang="en-US" sz="1800" dirty="0" smtClean="0"/>
              <a:t>Ford</a:t>
            </a:r>
            <a:endParaRPr lang="en-US" sz="1800" dirty="0"/>
          </a:p>
        </p:txBody>
      </p:sp>
      <p:sp>
        <p:nvSpPr>
          <p:cNvPr id="17" name="TextBox 16"/>
          <p:cNvSpPr txBox="1"/>
          <p:nvPr/>
        </p:nvSpPr>
        <p:spPr>
          <a:xfrm>
            <a:off x="7144693" y="2877099"/>
            <a:ext cx="1210588" cy="923330"/>
          </a:xfrm>
          <a:prstGeom prst="rect">
            <a:avLst/>
          </a:prstGeom>
          <a:noFill/>
        </p:spPr>
        <p:txBody>
          <a:bodyPr wrap="none" rtlCol="0">
            <a:spAutoFit/>
          </a:bodyPr>
          <a:lstStyle/>
          <a:p>
            <a:r>
              <a:rPr lang="en-US" sz="1800" dirty="0" smtClean="0"/>
              <a:t>Windsor</a:t>
            </a:r>
          </a:p>
          <a:p>
            <a:r>
              <a:rPr lang="en-US" sz="1800" dirty="0" smtClean="0"/>
              <a:t>Madeleine</a:t>
            </a:r>
          </a:p>
          <a:p>
            <a:r>
              <a:rPr lang="en-US" sz="1800" dirty="0" smtClean="0"/>
              <a:t>Del Mar</a:t>
            </a:r>
          </a:p>
        </p:txBody>
      </p:sp>
      <p:sp>
        <p:nvSpPr>
          <p:cNvPr id="18" name="TextBox 17"/>
          <p:cNvSpPr txBox="1"/>
          <p:nvPr/>
        </p:nvSpPr>
        <p:spPr>
          <a:xfrm>
            <a:off x="6091285" y="4179569"/>
            <a:ext cx="1351652" cy="923330"/>
          </a:xfrm>
          <a:prstGeom prst="rect">
            <a:avLst/>
          </a:prstGeom>
          <a:noFill/>
        </p:spPr>
        <p:txBody>
          <a:bodyPr wrap="none" rtlCol="0">
            <a:spAutoFit/>
          </a:bodyPr>
          <a:lstStyle/>
          <a:p>
            <a:r>
              <a:rPr lang="en-US" sz="1800" u="sng" dirty="0" smtClean="0"/>
              <a:t>Ball rooms</a:t>
            </a:r>
          </a:p>
          <a:p>
            <a:r>
              <a:rPr lang="en-US" sz="1800" dirty="0" smtClean="0"/>
              <a:t>Elizabeth</a:t>
            </a:r>
          </a:p>
          <a:p>
            <a:r>
              <a:rPr lang="en-US" sz="1800" dirty="0" smtClean="0"/>
              <a:t>Manchester</a:t>
            </a:r>
          </a:p>
        </p:txBody>
      </p:sp>
      <p:sp>
        <p:nvSpPr>
          <p:cNvPr id="19" name="TextBox 18"/>
          <p:cNvSpPr txBox="1"/>
          <p:nvPr/>
        </p:nvSpPr>
        <p:spPr>
          <a:xfrm>
            <a:off x="7444872" y="4456568"/>
            <a:ext cx="979755" cy="646331"/>
          </a:xfrm>
          <a:prstGeom prst="rect">
            <a:avLst/>
          </a:prstGeom>
          <a:noFill/>
        </p:spPr>
        <p:txBody>
          <a:bodyPr wrap="none" rtlCol="0">
            <a:spAutoFit/>
          </a:bodyPr>
          <a:lstStyle/>
          <a:p>
            <a:r>
              <a:rPr lang="en-US" sz="1800" dirty="0" smtClean="0"/>
              <a:t>Betsy</a:t>
            </a:r>
          </a:p>
          <a:p>
            <a:r>
              <a:rPr lang="en-US" sz="1800" dirty="0" smtClean="0"/>
              <a:t>Edward</a:t>
            </a:r>
          </a:p>
        </p:txBody>
      </p:sp>
    </p:spTree>
    <p:extLst>
      <p:ext uri="{BB962C8B-B14F-4D97-AF65-F5344CB8AC3E}">
        <p14:creationId xmlns:p14="http://schemas.microsoft.com/office/powerpoint/2010/main" val="4195274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July 2012</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9</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362108517"/>
              </p:ext>
            </p:extLst>
          </p:nvPr>
        </p:nvGraphicFramePr>
        <p:xfrm>
          <a:off x="231775" y="1582738"/>
          <a:ext cx="8621259" cy="3449604"/>
        </p:xfrm>
        <a:graphic>
          <a:graphicData uri="http://schemas.openxmlformats.org/drawingml/2006/table">
            <a:tbl>
              <a:tblPr/>
              <a:tblGrid>
                <a:gridCol w="696685"/>
                <a:gridCol w="5856573"/>
                <a:gridCol w="2068001"/>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Level</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Ford AB, C</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Edward 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a:t>
                      </a:r>
                      <a:r>
                        <a:rPr kumimoji="0" lang="en-US" sz="2800" b="1" i="0" u="none" strike="noStrike" cap="none" normalizeH="0" baseline="30000" dirty="0" smtClean="0">
                          <a:ln>
                            <a:noFill/>
                          </a:ln>
                          <a:solidFill>
                            <a:schemeClr val="tx1"/>
                          </a:solidFill>
                          <a:effectLst/>
                          <a:latin typeface="Times New Roman" pitchFamily="18" charset="0"/>
                        </a:rPr>
                        <a:t>nd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Edward A</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2</a:t>
                      </a:r>
                      <a:r>
                        <a:rPr kumimoji="0" lang="en-US" sz="2800" b="1" i="0" u="none" strike="noStrike" cap="none" normalizeH="0" baseline="30000" smtClean="0">
                          <a:ln>
                            <a:noFill/>
                          </a:ln>
                          <a:solidFill>
                            <a:schemeClr val="tx1"/>
                          </a:solidFill>
                          <a:effectLst/>
                          <a:latin typeface="Times New Roman" pitchFamily="18" charset="0"/>
                        </a:rPr>
                        <a:t>nd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Edward C</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2</a:t>
                      </a:r>
                      <a:r>
                        <a:rPr kumimoji="0" lang="en-US" sz="2800" b="1" i="0" u="none" strike="noStrike" cap="none" normalizeH="0" baseline="30000" smtClean="0">
                          <a:ln>
                            <a:noFill/>
                          </a:ln>
                          <a:solidFill>
                            <a:schemeClr val="tx1"/>
                          </a:solidFill>
                          <a:effectLst/>
                          <a:latin typeface="Times New Roman" pitchFamily="18" charset="0"/>
                        </a:rPr>
                        <a:t>nd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Edward B</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a:t>
                      </a:r>
                      <a:r>
                        <a:rPr kumimoji="0" lang="en-US" sz="2800" b="1" i="0" u="none" strike="noStrike" cap="none" normalizeH="0" baseline="30000" dirty="0" smtClean="0">
                          <a:ln>
                            <a:noFill/>
                          </a:ln>
                          <a:solidFill>
                            <a:schemeClr val="tx1"/>
                          </a:solidFill>
                          <a:effectLst/>
                          <a:latin typeface="Times New Roman" pitchFamily="18" charset="0"/>
                        </a:rPr>
                        <a:t>nd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271094</TotalTime>
  <Words>1979</Words>
  <Application>Microsoft Office PowerPoint</Application>
  <PresentationFormat>On-screen Show (4:3)</PresentationFormat>
  <Paragraphs>637</Paragraphs>
  <Slides>42</Slides>
  <Notes>15</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Default Design</vt:lpstr>
      <vt:lpstr>Supplementary Plenary Information - July 2012</vt:lpstr>
      <vt:lpstr>PowerPoint Presentation</vt:lpstr>
      <vt:lpstr>IEEE LOA Database</vt:lpstr>
      <vt:lpstr> Joint Meetings</vt:lpstr>
      <vt:lpstr>New Project PARS ? </vt:lpstr>
      <vt:lpstr>PAR Review</vt:lpstr>
      <vt:lpstr>Other PARS</vt:lpstr>
      <vt:lpstr>Manchester Hyatt meeting Levels</vt:lpstr>
      <vt:lpstr>Group Room assignments</vt:lpstr>
      <vt:lpstr>WG Agendas</vt:lpstr>
      <vt:lpstr>September Meeting – Indian Wells, California September  16 – 21, 2012</vt:lpstr>
      <vt:lpstr>Other Special Events</vt:lpstr>
      <vt:lpstr>IETF &amp; IEEE Leadership meeting</vt:lpstr>
      <vt:lpstr>IETF &amp; IEEE Leadership meeting</vt:lpstr>
      <vt:lpstr>IETF &amp; IEEE Leadership meeting</vt:lpstr>
      <vt:lpstr>Dr. Konstantinos Karachalios   IEEE-SA  new Managing Director</vt:lpstr>
      <vt:lpstr>802.11 Topics for July 2012 EC</vt:lpstr>
      <vt:lpstr>802.1 Architecture Document</vt:lpstr>
      <vt:lpstr>Architecture</vt:lpstr>
      <vt:lpstr>Smart Grid Meetings</vt:lpstr>
      <vt:lpstr>Wednesday Plenary Topics</vt:lpstr>
      <vt:lpstr>Tutorials</vt:lpstr>
      <vt:lpstr>PowerPoint Presentation</vt:lpstr>
      <vt:lpstr>Social</vt:lpstr>
      <vt:lpstr>PowerPoint Presentation</vt:lpstr>
      <vt:lpstr>PowerPoint Presentation</vt:lpstr>
      <vt:lpstr>PowerPoint Presentation</vt:lpstr>
      <vt:lpstr>PowerPoint Presentation</vt:lpstr>
      <vt:lpstr>IEEE LOA Database</vt:lpstr>
      <vt:lpstr>IEEE Store Contents  - May  2012</vt:lpstr>
      <vt:lpstr>802.11 drafts to ISO/IEC JTC1/SC6</vt:lpstr>
      <vt:lpstr>Tutorials</vt:lpstr>
      <vt:lpstr>IETF</vt:lpstr>
      <vt:lpstr>University Outreach</vt:lpstr>
      <vt:lpstr>University Outreach</vt:lpstr>
      <vt:lpstr>IEEE 802 ® university outreach program</vt:lpstr>
      <vt:lpstr>September Meeting – Indian Wells, California September  16 – 21, 2012</vt:lpstr>
      <vt:lpstr>Future Venues - 2012</vt:lpstr>
      <vt:lpstr>Future Venues -2013</vt:lpstr>
      <vt:lpstr>Future Venues - 2014</vt:lpstr>
      <vt:lpstr>PowerPoint Presentation</vt:lpstr>
      <vt:lpstr>WG11 Task &amp; Study Group Electees – May 2012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May 2012</dc:title>
  <dc:subject>Additional Meeting Information</dc:subject>
  <dc:creator>Bruce Kraemer (Marvell)</dc:creator>
  <cp:lastModifiedBy>Bruce Kraemer</cp:lastModifiedBy>
  <cp:revision>2818</cp:revision>
  <cp:lastPrinted>2012-07-16T14:22:56Z</cp:lastPrinted>
  <dcterms:created xsi:type="dcterms:W3CDTF">1998-02-10T13:07:52Z</dcterms:created>
  <dcterms:modified xsi:type="dcterms:W3CDTF">2012-07-16T17:43:58Z</dcterms:modified>
</cp:coreProperties>
</file>