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1403" r:id="rId2"/>
    <p:sldId id="2142" r:id="rId3"/>
    <p:sldId id="2019" r:id="rId4"/>
    <p:sldId id="1995" r:id="rId5"/>
    <p:sldId id="2180" r:id="rId6"/>
    <p:sldId id="2162" r:id="rId7"/>
    <p:sldId id="2204" r:id="rId8"/>
    <p:sldId id="1996" r:id="rId9"/>
    <p:sldId id="2200" r:id="rId10"/>
    <p:sldId id="2199" r:id="rId11"/>
    <p:sldId id="2201" r:id="rId12"/>
    <p:sldId id="2182" r:id="rId13"/>
    <p:sldId id="2056" r:id="rId14"/>
    <p:sldId id="2202" r:id="rId15"/>
    <p:sldId id="2057" r:id="rId16"/>
    <p:sldId id="2144" r:id="rId17"/>
    <p:sldId id="2145" r:id="rId18"/>
    <p:sldId id="2203" r:id="rId19"/>
    <p:sldId id="2186" r:id="rId20"/>
    <p:sldId id="2187" r:id="rId21"/>
    <p:sldId id="2150" r:id="rId22"/>
    <p:sldId id="2151" r:id="rId23"/>
    <p:sldId id="2188" r:id="rId24"/>
    <p:sldId id="2189" r:id="rId25"/>
    <p:sldId id="2167" r:id="rId26"/>
    <p:sldId id="2190" r:id="rId27"/>
    <p:sldId id="2196" r:id="rId28"/>
    <p:sldId id="2191" r:id="rId29"/>
    <p:sldId id="2192" r:id="rId30"/>
    <p:sldId id="2193" r:id="rId31"/>
    <p:sldId id="2194" r:id="rId32"/>
    <p:sldId id="2195" r:id="rId33"/>
    <p:sldId id="2009" r:id="rId34"/>
    <p:sldId id="2013" r:id="rId35"/>
    <p:sldId id="2197" r:id="rId36"/>
    <p:sldId id="2198" r:id="rId37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00"/>
    <a:srgbClr val="66FF33"/>
    <a:srgbClr val="0033CC"/>
    <a:srgbClr val="FFFF00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528" y="-33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338" y="171452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802.11-12/0721r0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8026" y="176670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76" y="9012238"/>
            <a:ext cx="1622425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38" y="9012238"/>
            <a:ext cx="531812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6438" y="387350"/>
            <a:ext cx="5640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6438" y="9012238"/>
            <a:ext cx="738187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6439" y="9001125"/>
            <a:ext cx="5799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802.11-12/0721r0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5" y="9411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389" y="4422777"/>
            <a:ext cx="5170487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075" y="9017002"/>
            <a:ext cx="533400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600" y="9017002"/>
            <a:ext cx="738188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600" y="9013825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0401" y="295275"/>
            <a:ext cx="5732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D53ECFC-36A6-464C-B7A4-4428C327EC5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18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30557" y="9017001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5060" indent="-2904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1631" indent="-23232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6283" indent="-23232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0936" indent="-23232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CBE4A0-5AF2-4A9D-BEA7-BF67C7B34E68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1" y="96476"/>
            <a:ext cx="7640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28692" y="9013343"/>
            <a:ext cx="46169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07172" y="9013343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D681B0E0-C503-454F-AF61-65C9BA869BB9}" type="slidenum">
              <a:rPr lang="en-US" sz="1200">
                <a:latin typeface="Times New Roman" pitchFamily="18" charset="0"/>
              </a:rPr>
              <a:pPr algn="r"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237" tIns="46320" rIns="94237" bIns="46320"/>
          <a:lstStyle/>
          <a:p>
            <a:pPr defTabSz="948665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572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144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715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287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7859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69254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572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144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715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287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7859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1061" y="9017001"/>
            <a:ext cx="27786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929" indent="-343929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572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7143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5715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4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2858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179" indent="-286607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429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001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572" indent="-229286" defTabSz="9362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144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715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287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7859" indent="-229286" defTabSz="9362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84A4793-64AA-4DFD-8017-939D59BA195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3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20"/>
            <a:ext cx="73257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1389" y="9017000"/>
            <a:ext cx="49908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0C44349C-0BA2-468C-91DA-402075C557B3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62755" y="97294"/>
            <a:ext cx="22269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charset="-128"/>
                <a:cs typeface="ＭＳ Ｐゴシック" charset="-128"/>
              </a:rPr>
              <a:t>doc.: IEEE 802.11-yy/xxxxr0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5163" y="97294"/>
            <a:ext cx="9289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charset="-128"/>
                <a:cs typeface="ＭＳ Ｐゴシック" charset="-128"/>
              </a:rPr>
              <a:t>Month Year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245081" y="9012238"/>
            <a:ext cx="2144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charset="-128"/>
                <a:cs typeface="ＭＳ Ｐゴシック" charset="-128"/>
              </a:rPr>
              <a:t>John Doe, Some Company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299801" y="9012238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charset="-128"/>
                <a:cs typeface="ＭＳ Ｐゴシック" charset="-128"/>
              </a:rPr>
              <a:t>Page </a:t>
            </a:r>
            <a:fld id="{877A0E13-D584-4676-98D6-A659D1173A2C}" type="slidenum">
              <a:rPr lang="en-US" sz="1200">
                <a:ea typeface="ＭＳ Ｐゴシック" charset="-128"/>
                <a:cs typeface="ＭＳ Ｐゴシック" charset="-128"/>
              </a:rPr>
              <a:pPr algn="r"/>
              <a:t>21</a:t>
            </a:fld>
            <a:endParaRPr lang="en-US" sz="12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20"/>
            <a:ext cx="73257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altLang="ja-JP" sz="140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5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doc.: IEEE 802.11-12/0721r0</a:t>
            </a:r>
            <a:endParaRPr lang="en-US" altLang="ja-JP" sz="1400"/>
          </a:p>
        </p:txBody>
      </p:sp>
      <p:sp>
        <p:nvSpPr>
          <p:cNvPr id="46083" name="Rectangle 3"/>
          <p:cNvSpPr txBox="1">
            <a:spLocks noGrp="1" noChangeArrowheads="1"/>
          </p:cNvSpPr>
          <p:nvPr/>
        </p:nvSpPr>
        <p:spPr bwMode="auto">
          <a:xfrm>
            <a:off x="665164" y="95706"/>
            <a:ext cx="7640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b="1"/>
              <a:t>May 2008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9862" y="9013825"/>
            <a:ext cx="2069826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1389" y="9017000"/>
            <a:ext cx="49908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 smtClean="0"/>
              <a:t>Page </a:t>
            </a:r>
            <a:fld id="{E4ECFF3B-E39F-4AF0-A9BA-54A853697492}" type="slidenum">
              <a:rPr lang="he-IL" altLang="ja-JP" sz="1200" smtClean="0">
                <a:cs typeface="Times New Roman" pitchFamily="18" charset="0"/>
              </a:rPr>
              <a:pPr/>
              <a:t>22</a:t>
            </a:fld>
            <a:endParaRPr lang="en-US" altLang="ja-JP" sz="1200" smtClean="0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88"/>
            <a:ext cx="5643563" cy="4189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121595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Page </a:t>
            </a:r>
            <a:fld id="{24AE7600-3DA8-4329-80FF-71A78426C7DC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ea typeface="ＭＳ Ｐゴシック" charset="-128"/>
              </a:rPr>
              <a:t>doc.: IEEE 802.11-12/0721r0</a:t>
            </a:r>
            <a:endParaRPr lang="en-US" sz="1400">
              <a:ea typeface="ＭＳ Ｐゴシック" charset="-128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20"/>
            <a:ext cx="73257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ea typeface="ＭＳ Ｐゴシック" charset="-128"/>
              </a:rPr>
              <a:t>July 2012</a:t>
            </a:r>
            <a:endParaRPr lang="en-US" sz="1400">
              <a:ea typeface="ＭＳ Ｐゴシック" charset="-128"/>
            </a:endParaRP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43779" y="9017000"/>
            <a:ext cx="2145909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>
                <a:ea typeface="ＭＳ Ｐゴシック" charset="-128"/>
              </a:rPr>
              <a:t>John Doe, Some Company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1389" y="9017000"/>
            <a:ext cx="49908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>
                <a:ea typeface="ＭＳ Ｐゴシック" charset="-128"/>
              </a:rPr>
              <a:t>Page </a:t>
            </a:r>
            <a:fld id="{1E8A8AC6-54B1-45E2-809E-11D3086DA833}" type="slidenum">
              <a:rPr lang="en-US" sz="1200" smtClean="0">
                <a:ea typeface="ＭＳ Ｐゴシック" charset="-128"/>
              </a:rPr>
              <a:pPr/>
              <a:t>25</a:t>
            </a:fld>
            <a:endParaRPr lang="en-US" sz="1200" smtClean="0">
              <a:ea typeface="ＭＳ Ｐゴシック" charset="-128"/>
            </a:endParaRPr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4" y="94119"/>
            <a:ext cx="9289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85304" y="9017001"/>
            <a:ext cx="1804384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8354" y="9017001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5904D7D5-FCD2-4224-B68E-479E0BDADD7B}" type="slidenum">
              <a:rPr kumimoji="0" lang="en-US" altLang="ja-JP" sz="1200"/>
              <a:pPr/>
              <a:t>28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715DBE2F-93A1-4727-BDCC-A8F0FCA4B459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26C700-5526-40F7-8EF7-4CCFA8B70395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4" y="94119"/>
            <a:ext cx="933081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March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75175FC6-B0EF-404C-87CE-AE03AA1AF3C6}" type="slidenum">
              <a:rPr lang="en-US" sz="1200" smtClean="0"/>
              <a:pPr>
                <a:defRPr/>
              </a:pPr>
              <a:t>32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802.11-12/0721r0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715DBE2F-93A1-4727-BDCC-A8F0FCA4B459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3069" y="9017002"/>
            <a:ext cx="263661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89" indent="-347289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4660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7713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0765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53817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16869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266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802.11-11/0051r2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3069" y="9017002"/>
            <a:ext cx="263661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89" indent="-347289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4660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7713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0765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53817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16869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BF7B50C1-E9D6-46A6-A0B9-EBE86C36C168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276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7178" y="9017001"/>
            <a:ext cx="4932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12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4063" y="9017002"/>
            <a:ext cx="506412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8170" y="302439"/>
            <a:ext cx="339843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802.11-12/0721r0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752-03-00ac-lb188-comments-tgac-d3-0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July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16 -July-2012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dirty="0" smtClean="0"/>
              <a:t>July Pre-Meeting </a:t>
            </a:r>
            <a:r>
              <a:rPr lang="en-GB" dirty="0" smtClean="0"/>
              <a:t>Registration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1ABA793-C6F3-4E92-B7E8-4EE013D3BFCD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61508"/>
              </p:ext>
            </p:extLst>
          </p:nvPr>
        </p:nvGraphicFramePr>
        <p:xfrm>
          <a:off x="1828800" y="1371600"/>
          <a:ext cx="4876800" cy="502920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438400"/>
                <a:gridCol w="2438400"/>
              </a:tblGrid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Working Group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258 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802.3 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275 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802.xx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20 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802.15 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112 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73 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none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30 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802.18 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802.19 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19 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802.16 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27 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802.21 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802.22 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9 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6" marB="952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4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14F59C5-F292-4386-B855-EF6C024418BB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519113" y="2209800"/>
          <a:ext cx="7905750" cy="322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Binary Worksheet" r:id="rId4" imgW="7905711" imgH="3210030" progId="Excel.SheetBinaryMacroEnabled.12">
                  <p:embed/>
                </p:oleObj>
              </mc:Choice>
              <mc:Fallback>
                <p:oleObj name="Binary Worksheet" r:id="rId4" imgW="7905711" imgH="3210030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09800"/>
                        <a:ext cx="7905750" cy="322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5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12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34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5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0736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37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38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0739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</p:txBody>
      </p:sp>
      <p:sp>
        <p:nvSpPr>
          <p:cNvPr id="30740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0741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802.11 -2007</a:t>
            </a: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3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54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5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0756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57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0758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4" name="AutoShape 30"/>
          <p:cNvSpPr>
            <a:spLocks noChangeArrowheads="1"/>
          </p:cNvSpPr>
          <p:nvPr/>
        </p:nvSpPr>
        <p:spPr bwMode="auto">
          <a:xfrm>
            <a:off x="5653088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Revision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66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7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68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69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802.11 -2003</a:t>
            </a:r>
          </a:p>
        </p:txBody>
      </p:sp>
      <p:sp>
        <p:nvSpPr>
          <p:cNvPr id="30770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72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12</a:t>
            </a:fld>
            <a:endParaRPr lang="en-US" sz="1200" smtClean="0"/>
          </a:p>
        </p:txBody>
      </p:sp>
      <p:sp>
        <p:nvSpPr>
          <p:cNvPr id="30775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5467350" y="2951163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IDS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</p:txBody>
      </p:sp>
    </p:spTree>
    <p:extLst>
      <p:ext uri="{BB962C8B-B14F-4D97-AF65-F5344CB8AC3E}">
        <p14:creationId xmlns:p14="http://schemas.microsoft.com/office/powerpoint/2010/main" val="18543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IDS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14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909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5908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IDS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71475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10993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A22E9EF1-B414-4F31-8AFA-80F8D40FCB18}" type="slidenum">
              <a:rPr lang="en-US" sz="1200"/>
              <a:pPr algn="ctr" eaLnBrk="0" hangingPunct="0"/>
              <a:t>15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28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C8432F9-B7C4-479D-A223-BCD51C7BB66B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16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17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246666"/>
              </p:ext>
            </p:extLst>
          </p:nvPr>
        </p:nvGraphicFramePr>
        <p:xfrm>
          <a:off x="152400" y="762000"/>
          <a:ext cx="8763001" cy="5512113"/>
        </p:xfrm>
        <a:graphic>
          <a:graphicData uri="http://schemas.openxmlformats.org/drawingml/2006/table">
            <a:tbl>
              <a:tblPr/>
              <a:tblGrid>
                <a:gridCol w="716974"/>
                <a:gridCol w="955964"/>
                <a:gridCol w="3664527"/>
                <a:gridCol w="3425536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“mb”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 video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QoS for Management Frames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C60G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+ Xiaoming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15530" y="65279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Ravie" pitchFamily="82" charset="0"/>
              </a:rPr>
              <a:t>??</a:t>
            </a:r>
            <a:endParaRPr lang="en-US" b="1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18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– July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763000" cy="44958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Central Desktop discussion</a:t>
            </a:r>
          </a:p>
          <a:p>
            <a:r>
              <a:rPr lang="en-US" sz="2800" dirty="0" smtClean="0"/>
              <a:t>Editor backup </a:t>
            </a:r>
            <a:r>
              <a:rPr lang="en-US" sz="2800" dirty="0" smtClean="0"/>
              <a:t>practices</a:t>
            </a:r>
          </a:p>
          <a:p>
            <a:r>
              <a:rPr lang="en-US" sz="2800" dirty="0" smtClean="0"/>
              <a:t>Posting drafts to the store: PDF, embedded fonts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285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July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763000" cy="53340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objectives</a:t>
            </a:r>
          </a:p>
          <a:p>
            <a:pPr eaLnBrk="1" hangingPunct="1"/>
            <a:r>
              <a:rPr lang="en-US" sz="1800" dirty="0" smtClean="0"/>
              <a:t>Tuesday AM1 (08:00-10:00)</a:t>
            </a:r>
          </a:p>
          <a:p>
            <a:pPr lvl="1" eaLnBrk="1" hangingPunct="1"/>
            <a:r>
              <a:rPr lang="en-US" sz="1600" dirty="0" smtClean="0"/>
              <a:t>General 802.11 Links (11-12-0589-0?-0wng-general-802-11-link.pptx) – Donald Eastlake 3</a:t>
            </a:r>
            <a:r>
              <a:rPr lang="en-US" sz="1600" baseline="30000" dirty="0" smtClean="0"/>
              <a:t>rd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Related MU-MIMO – </a:t>
            </a:r>
            <a:r>
              <a:rPr lang="en-US" sz="1600" dirty="0" err="1" smtClean="0"/>
              <a:t>Shoichi</a:t>
            </a:r>
            <a:r>
              <a:rPr lang="en-US" sz="1600" dirty="0" smtClean="0"/>
              <a:t> Kitazawa</a:t>
            </a:r>
          </a:p>
          <a:p>
            <a:pPr lvl="1" eaLnBrk="1" hangingPunct="1"/>
            <a:r>
              <a:rPr lang="en-US" sz="1600" dirty="0" smtClean="0"/>
              <a:t>Carrier-Grade WIFI for Cellular Offload – Laurent </a:t>
            </a:r>
            <a:r>
              <a:rPr lang="en-US" sz="1600" dirty="0" err="1" smtClean="0"/>
              <a:t>Cariou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Key Centric Identity – Edward Au</a:t>
            </a:r>
          </a:p>
          <a:p>
            <a:pPr eaLnBrk="1" hangingPunct="1"/>
            <a:r>
              <a:rPr lang="en-US" sz="1800" dirty="0" smtClean="0"/>
              <a:t>Tuesday Eve (19:30-21:30)</a:t>
            </a:r>
          </a:p>
          <a:p>
            <a:pPr lvl="1" eaLnBrk="1" hangingPunct="1"/>
            <a:r>
              <a:rPr lang="en-US" sz="1600" dirty="0" smtClean="0"/>
              <a:t>6-10 GHz Extensions to 802.11ac, Part 4 (11-12-0493-00-0wng-6-10gh-extensions-to-802-11ac-part4.pptx) – Richard Edgar</a:t>
            </a:r>
          </a:p>
          <a:p>
            <a:pPr lvl="1" eaLnBrk="1" hangingPunct="1"/>
            <a:r>
              <a:rPr lang="en-US" sz="1600" dirty="0" smtClean="0"/>
              <a:t>Compatibility of 6-10GHz Extensions with the 802.11ac PHY (11-12-0653-00-0wng-compatibility-of-6-10ghz-extensions-with-the-802-11ac-phy.ppt) – Jim </a:t>
            </a:r>
            <a:r>
              <a:rPr lang="en-US" sz="1600" dirty="0" err="1" smtClean="0"/>
              <a:t>Landsford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6-10GHz – </a:t>
            </a:r>
            <a:r>
              <a:rPr lang="en-US" sz="1600" dirty="0" err="1" smtClean="0"/>
              <a:t>Jongsup</a:t>
            </a:r>
            <a:r>
              <a:rPr lang="en-US" sz="1600" dirty="0" smtClean="0"/>
              <a:t> </a:t>
            </a:r>
            <a:r>
              <a:rPr lang="en-US" sz="1600" dirty="0" err="1" smtClean="0"/>
              <a:t>Baek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6-10GHz – Vinko Erceg</a:t>
            </a:r>
          </a:p>
          <a:p>
            <a:pPr eaLnBrk="1" hangingPunct="1"/>
            <a:r>
              <a:rPr lang="en-US" sz="1800" dirty="0" smtClean="0"/>
              <a:t>Wednesday PM1 (13:30-15:30)</a:t>
            </a:r>
          </a:p>
          <a:p>
            <a:pPr lvl="1" eaLnBrk="1" hangingPunct="1"/>
            <a:r>
              <a:rPr lang="en-US" sz="1600" dirty="0" smtClean="0"/>
              <a:t>Review of OBSS Status and IEEE 802.11 Solutions – Xavier Perez Costa</a:t>
            </a:r>
          </a:p>
          <a:p>
            <a:pPr lvl="1" eaLnBrk="1" hangingPunct="1"/>
            <a:r>
              <a:rPr lang="en-US" sz="1600" dirty="0" smtClean="0"/>
              <a:t>Spectrum Efficiency for the Next Generation WLAN (11-12-xxxx-00-0wng-10Gbps-WLAN-beyond-802.11ac.pptx) – Yasuhiko Inoue</a:t>
            </a:r>
          </a:p>
          <a:p>
            <a:pPr lvl="1" eaLnBrk="1" hangingPunct="1"/>
            <a:r>
              <a:rPr lang="en-US" sz="1600" dirty="0" smtClean="0"/>
              <a:t>Security Framework (11-12-0766-00-0wng) – Paul Lambert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4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11-12- </a:t>
            </a:r>
            <a:r>
              <a:rPr lang="en-US" sz="3200" dirty="0" smtClean="0"/>
              <a:t>0720r1</a:t>
            </a:r>
            <a:endParaRPr lang="en-US" sz="3200" dirty="0" smtClean="0"/>
          </a:p>
          <a:p>
            <a:r>
              <a:rPr lang="en-US" sz="3200" dirty="0" smtClean="0"/>
              <a:t>Snapshots 				11-12- </a:t>
            </a:r>
            <a:r>
              <a:rPr lang="en-US" sz="3200" dirty="0" smtClean="0"/>
              <a:t>0721r0</a:t>
            </a:r>
            <a:endParaRPr lang="en-US" sz="3200" dirty="0" smtClean="0"/>
          </a:p>
          <a:p>
            <a:r>
              <a:rPr lang="en-US" sz="3200" dirty="0" smtClean="0"/>
              <a:t>Supplementary 			11-12- </a:t>
            </a:r>
            <a:r>
              <a:rPr lang="en-US" sz="3200" dirty="0" smtClean="0"/>
              <a:t>0722r0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11-12-0038r3</a:t>
            </a:r>
            <a:endParaRPr lang="en-US" sz="3200" dirty="0" smtClean="0"/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11-12-0874r0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11-12-0685r1</a:t>
            </a:r>
            <a:endParaRPr lang="en-US" sz="3200" dirty="0" smtClean="0"/>
          </a:p>
          <a:p>
            <a:r>
              <a:rPr lang="en-US" sz="3200" dirty="0" smtClean="0"/>
              <a:t>Publicity report			</a:t>
            </a:r>
            <a:r>
              <a:rPr lang="en-US" sz="3200" dirty="0" smtClean="0"/>
              <a:t>11-12-0880r0</a:t>
            </a:r>
            <a:endParaRPr lang="en-US" sz="3200" dirty="0" smtClean="0"/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11-12-0628r1</a:t>
            </a:r>
            <a:endParaRPr lang="en-US" sz="3200" dirty="0" smtClean="0"/>
          </a:p>
          <a:p>
            <a:r>
              <a:rPr lang="en-US" sz="3200" dirty="0" smtClean="0"/>
              <a:t>IMAT for attendance		</a:t>
            </a:r>
            <a:r>
              <a:rPr lang="en-US" sz="3200" dirty="0" smtClean="0"/>
              <a:t>11-12-0652r0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July,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Administration</a:t>
            </a:r>
          </a:p>
          <a:p>
            <a:pPr lvl="1" eaLnBrk="1" hangingPunct="1">
              <a:defRPr/>
            </a:pPr>
            <a:r>
              <a:rPr lang="en-US" dirty="0" smtClean="0"/>
              <a:t>Approve Agenda, Attendance, Policies </a:t>
            </a:r>
          </a:p>
          <a:p>
            <a:pPr eaLnBrk="1" hangingPunct="1">
              <a:defRPr/>
            </a:pPr>
            <a:r>
              <a:rPr lang="en-US" dirty="0" smtClean="0"/>
              <a:t>802 Overview &amp; Architecture ballot</a:t>
            </a:r>
          </a:p>
          <a:p>
            <a:pPr lvl="1" eaLnBrk="1" hangingPunct="1">
              <a:defRPr/>
            </a:pPr>
            <a:r>
              <a:rPr lang="en-US" dirty="0" smtClean="0"/>
              <a:t>802 ballot closed July 6, 802.11 comments here: 11-12/0756r1</a:t>
            </a:r>
          </a:p>
          <a:p>
            <a:pPr lvl="1" eaLnBrk="1" hangingPunct="1">
              <a:defRPr/>
            </a:pPr>
            <a:r>
              <a:rPr lang="en-US" dirty="0" smtClean="0"/>
              <a:t>If overall comments or any proposed resolutions ready, review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“General links” discussion 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802.1AC (MAC Service definition) update, discussion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 Joint meeting (Thursday AM1)</a:t>
            </a:r>
          </a:p>
          <a:p>
            <a:pPr marL="685800" lvl="2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Liaisons (802, 802.11, IETF)</a:t>
            </a:r>
          </a:p>
          <a:p>
            <a:pPr marL="685800" lvl="2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TRILL</a:t>
            </a:r>
          </a:p>
          <a:p>
            <a:pPr marL="685800" lvl="2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802.11 and bridging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 smtClean="0"/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8A98896-6724-487B-97D6-4C56095FF577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3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43010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509E2DB-A977-482D-AFEA-BB62B70EBAD4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4301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charset="-128"/>
                <a:cs typeface="ＭＳ Ｐゴシック" charset="-128"/>
              </a:rPr>
              <a:t>Slide </a:t>
            </a:r>
            <a:fld id="{BF747D39-C5B5-43EE-AE8A-A6D48858FE9B}" type="slidenum">
              <a:rPr lang="en-US" sz="1200">
                <a:ea typeface="ＭＳ Ｐゴシック" charset="-128"/>
                <a:cs typeface="ＭＳ Ｐゴシック" charset="-128"/>
              </a:rPr>
              <a:pPr algn="ctr"/>
              <a:t>21</a:t>
            </a:fld>
            <a:endParaRPr lang="en-US" sz="12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err="1" smtClean="0"/>
              <a:t>TGmb</a:t>
            </a:r>
            <a:r>
              <a:rPr lang="en-US" dirty="0" smtClean="0"/>
              <a:t> - </a:t>
            </a:r>
            <a:r>
              <a:rPr lang="en-US" dirty="0" smtClean="0"/>
              <a:t>July </a:t>
            </a:r>
            <a:r>
              <a:rPr lang="en-US" dirty="0" smtClean="0"/>
              <a:t>2012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82000" cy="4572000"/>
          </a:xfrm>
        </p:spPr>
        <p:txBody>
          <a:bodyPr/>
          <a:lstStyle/>
          <a:p>
            <a:r>
              <a:rPr lang="en-US" sz="3200" dirty="0" err="1" smtClean="0"/>
              <a:t>TGmb</a:t>
            </a:r>
            <a:r>
              <a:rPr lang="en-US" sz="3200" dirty="0" smtClean="0"/>
              <a:t> D12.0 </a:t>
            </a:r>
          </a:p>
          <a:p>
            <a:pPr lvl="1"/>
            <a:r>
              <a:rPr lang="en-US" sz="2800" dirty="0" smtClean="0"/>
              <a:t>Received </a:t>
            </a:r>
            <a:r>
              <a:rPr lang="en-US" sz="2800" dirty="0" err="1" smtClean="0"/>
              <a:t>Revcom</a:t>
            </a:r>
            <a:r>
              <a:rPr lang="en-US" sz="2800" dirty="0" smtClean="0"/>
              <a:t> Approval January 23, 2012</a:t>
            </a:r>
          </a:p>
          <a:p>
            <a:pPr lvl="1"/>
            <a:r>
              <a:rPr lang="en-US" sz="2800" dirty="0" smtClean="0"/>
              <a:t>Received Standards Board Approval – February 6, 2012</a:t>
            </a:r>
          </a:p>
          <a:p>
            <a:r>
              <a:rPr lang="en-US" sz="4400" dirty="0" smtClean="0"/>
              <a:t>Published March 28, </a:t>
            </a:r>
            <a:r>
              <a:rPr lang="en-US" sz="4400" dirty="0" smtClean="0"/>
              <a:t>2012</a:t>
            </a:r>
          </a:p>
          <a:p>
            <a:r>
              <a:rPr lang="en-US" sz="4400" dirty="0" smtClean="0"/>
              <a:t>No Meetings</a:t>
            </a:r>
          </a:p>
          <a:p>
            <a:r>
              <a:rPr lang="en-US" sz="4400" dirty="0" smtClean="0"/>
              <a:t>Awards  on Wednesday</a:t>
            </a: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800" smtClean="0">
                <a:ea typeface="ＭＳ Ｐゴシック" charset="-128"/>
              </a:rPr>
              <a:t>July 2012</a:t>
            </a:r>
            <a:endParaRPr lang="en-US" altLang="ja-JP" sz="1800">
              <a:ea typeface="ＭＳ Ｐゴシック" charset="-128"/>
            </a:endParaRPr>
          </a:p>
        </p:txBody>
      </p:sp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charset="-128"/>
              </a:rPr>
              <a:t>IEEE 802.11 TGaa –  </a:t>
            </a:r>
            <a:r>
              <a:rPr lang="en-US" altLang="ja-JP" sz="2900" dirty="0" smtClean="0">
                <a:ea typeface="ＭＳ Ｐゴシック" charset="-128"/>
              </a:rPr>
              <a:t>July </a:t>
            </a:r>
            <a:r>
              <a:rPr lang="en-US" altLang="ja-JP" sz="2900" dirty="0" smtClean="0">
                <a:ea typeface="ＭＳ Ｐゴシック" charset="-128"/>
              </a:rPr>
              <a:t>2012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 lIns="91440" tIns="45720" rIns="91440" bIns="45720"/>
          <a:lstStyle/>
          <a:p>
            <a:r>
              <a:rPr lang="en-US" altLang="ja-JP" sz="3600" dirty="0" smtClean="0">
                <a:ea typeface="ＭＳ Ｐゴシック" charset="-128"/>
              </a:rPr>
              <a:t>Goals for the  Meeting: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Submitted to RevCom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Approved by RevCom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Approved by Standards Board</a:t>
            </a:r>
          </a:p>
          <a:p>
            <a:r>
              <a:rPr lang="en-US" sz="4400" dirty="0"/>
              <a:t>No Meetings</a:t>
            </a:r>
          </a:p>
          <a:p>
            <a:r>
              <a:rPr lang="en-US" sz="4400" dirty="0"/>
              <a:t>Awards  on Wednesday</a:t>
            </a:r>
          </a:p>
          <a:p>
            <a:pPr lvl="1">
              <a:buFontTx/>
              <a:buNone/>
            </a:pPr>
            <a:r>
              <a:rPr lang="en-US" altLang="ja-JP" sz="3200" dirty="0" smtClean="0">
                <a:ea typeface="ＭＳ Ｐゴシック" charset="-128"/>
              </a:rPr>
              <a:t>.</a:t>
            </a:r>
            <a:endParaRPr lang="en-US" altLang="ja-JP" sz="3200" dirty="0" smtClean="0">
              <a:ea typeface="ＭＳ Ｐゴシック" charset="-128"/>
            </a:endParaRP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53225" y="6475413"/>
            <a:ext cx="1790700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>
                <a:ea typeface="ＭＳ Ｐゴシック" charset="-128"/>
              </a:rPr>
              <a:t>Bruce Kraemer, Marvell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 smtClean="0">
                <a:ea typeface="ＭＳ Ｐゴシック" charset="-128"/>
              </a:rPr>
              <a:t>Slide </a:t>
            </a:r>
            <a:fld id="{25100161-605B-4413-94C4-C3BC18FDAD24}" type="slidenum">
              <a:rPr lang="he-IL" altLang="ja-JP" sz="1200" smtClean="0">
                <a:ea typeface="ＭＳ Ｐゴシック" charset="-128"/>
                <a:cs typeface="Times New Roman" pitchFamily="18" charset="0"/>
              </a:rPr>
              <a:pPr/>
              <a:t>22</a:t>
            </a:fld>
            <a:endParaRPr lang="en-US" altLang="ja-JP" sz="12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Slide </a:t>
            </a:r>
            <a:fld id="{BE79CF48-DC4F-4A03-8243-12FFDF28871E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July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000" smtClean="0"/>
              <a:t>A 20-day recirculation ballot (LB 188) on draft D3.0 ended on June 25 with approval rate of 90.66%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Total number of comments received is 854 comments. Almost 575 comments are technical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Comment spreadsheet is available at: </a:t>
            </a:r>
            <a:r>
              <a:rPr lang="en-US" sz="1800" smtClean="0">
                <a:hlinkClick r:id="rId3"/>
              </a:rPr>
              <a:t>https://mentor.ieee.org/802.11/dcn/12/11-12-0752-03-00ac-lb188-comments-tgac-d3-0.xls</a:t>
            </a:r>
            <a:r>
              <a:rPr lang="en-US" sz="18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The focus of this meeting is to continue with the resolution of comments received on draft D3.0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 TG Ad Hoc meeting was held in San Diego during the period of July  11-13 with the objective to achieve progress on LB 188 comments resolution.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Ad Hoc meeting Agenda is available in document11-12/0763r0.</a:t>
            </a:r>
          </a:p>
          <a:p>
            <a:r>
              <a:rPr lang="en-US" sz="2000" smtClean="0"/>
              <a:t>Agenda for this meeting is available  in document 11-12/0764r0.</a:t>
            </a:r>
          </a:p>
        </p:txBody>
      </p:sp>
    </p:spTree>
    <p:extLst>
      <p:ext uri="{BB962C8B-B14F-4D97-AF65-F5344CB8AC3E}">
        <p14:creationId xmlns:p14="http://schemas.microsoft.com/office/powerpoint/2010/main" val="145155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</a:t>
            </a:r>
            <a:r>
              <a:rPr lang="en-US" dirty="0" smtClean="0"/>
              <a:t>July 2012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Comment resolution on recirculation sponsor ballot</a:t>
            </a:r>
          </a:p>
          <a:p>
            <a:r>
              <a:rPr lang="en-US" sz="3600" smtClean="0"/>
              <a:t>Prepare for EC conditional approval</a:t>
            </a:r>
          </a:p>
          <a:p>
            <a:pPr eaLnBrk="1" hangingPunct="1"/>
            <a:endParaRPr lang="en-US" sz="3600" smtClean="0"/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>
                <a:ea typeface="ＭＳ Ｐゴシック" charset="-128"/>
              </a:rPr>
              <a:t>July 2012</a:t>
            </a:r>
            <a:endParaRPr lang="en-US" sz="1800">
              <a:ea typeface="ＭＳ Ｐゴシック" charset="-128"/>
            </a:endParaRPr>
          </a:p>
        </p:txBody>
      </p:sp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>
                <a:ea typeface="ＭＳ Ｐゴシック" charset="-128"/>
              </a:rPr>
              <a:t>Bruce Kraemer, Marvell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>
                <a:ea typeface="ＭＳ Ｐゴシック" charset="-128"/>
              </a:rPr>
              <a:t>Slide </a:t>
            </a:r>
            <a:fld id="{5DF4582F-F00D-4810-A67D-591F33E541F0}" type="slidenum">
              <a:rPr lang="en-US" sz="1200" smtClean="0">
                <a:ea typeface="ＭＳ Ｐゴシック" charset="-128"/>
              </a:rPr>
              <a:pPr/>
              <a:t>25</a:t>
            </a:fld>
            <a:endParaRPr lang="en-US" sz="1200" smtClean="0">
              <a:ea typeface="ＭＳ Ｐゴシック" charset="-128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TGae  </a:t>
            </a:r>
            <a:r>
              <a:rPr lang="en-US" dirty="0" smtClean="0"/>
              <a:t>July 2012</a:t>
            </a:r>
            <a:endParaRPr lang="en-US" dirty="0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Status:</a:t>
            </a:r>
          </a:p>
          <a:p>
            <a:r>
              <a:rPr lang="en-US" dirty="0" smtClean="0"/>
              <a:t>Submitted report to EC for P802.11ae REVCOM approval.</a:t>
            </a:r>
          </a:p>
          <a:p>
            <a:pPr>
              <a:buFontTx/>
              <a:buNone/>
            </a:pPr>
            <a:r>
              <a:rPr lang="en-US" dirty="0" smtClean="0"/>
              <a:t>Objectives:</a:t>
            </a:r>
          </a:p>
          <a:p>
            <a:r>
              <a:rPr lang="en-US" dirty="0" smtClean="0"/>
              <a:t>EC Approval of P802.11ae submission to REVCOM</a:t>
            </a:r>
          </a:p>
          <a:p>
            <a:r>
              <a:rPr lang="en-US" dirty="0" smtClean="0"/>
              <a:t>Approved by RevCom</a:t>
            </a:r>
          </a:p>
          <a:p>
            <a:r>
              <a:rPr lang="en-US" dirty="0" smtClean="0"/>
              <a:t>Approved by Standards Board</a:t>
            </a:r>
          </a:p>
          <a:p>
            <a:r>
              <a:rPr lang="en-US" sz="4000" dirty="0" smtClean="0"/>
              <a:t>Published April 26, </a:t>
            </a:r>
            <a:r>
              <a:rPr lang="en-US" sz="4000" dirty="0" smtClean="0"/>
              <a:t>2012</a:t>
            </a:r>
          </a:p>
          <a:p>
            <a:r>
              <a:rPr lang="en-US" sz="4000" dirty="0" smtClean="0"/>
              <a:t>Awards Wednesday</a:t>
            </a:r>
            <a:endParaRPr lang="en-US" sz="4000" dirty="0" smtClean="0"/>
          </a:p>
          <a:p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6D86C8EF-DB1F-4AEB-917C-0F3A6D95F740}" type="slidenum">
              <a:rPr lang="en-US" sz="1200" smtClean="0"/>
              <a:pPr/>
              <a:t>26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EAB53554-C3B7-4B45-B750-9F457D53C0C6}" type="slidenum">
              <a:rPr lang="en-US" sz="1200"/>
              <a:pPr algn="ctr"/>
              <a:t>26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July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LB171</a:t>
            </a:r>
          </a:p>
          <a:p>
            <a:r>
              <a:rPr lang="en-US" altLang="ja-JP" smtClean="0">
                <a:ea typeface="MS PGothic" pitchFamily="34" charset="-128"/>
              </a:rPr>
              <a:t>Approve speculative draft D1.08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May</a:t>
            </a:r>
          </a:p>
          <a:p>
            <a:r>
              <a:rPr lang="en-US" altLang="ja-JP" smtClean="0">
                <a:ea typeface="MS PGothic" pitchFamily="34" charset="-128"/>
              </a:rPr>
              <a:t>Complete Clause 23 (PHY) and changes required in other clauses required by the addition of Clause 23</a:t>
            </a:r>
          </a:p>
          <a:p>
            <a:r>
              <a:rPr lang="en-US" altLang="ja-JP" smtClean="0">
                <a:ea typeface="MS PGothic" pitchFamily="34" charset="-128"/>
              </a:rPr>
              <a:t>Complete all remaining LB 171 PHY comment resolutions</a:t>
            </a:r>
          </a:p>
          <a:p>
            <a:r>
              <a:rPr lang="en-US" altLang="ja-JP" smtClean="0">
                <a:ea typeface="MS PGothic" pitchFamily="34" charset="-128"/>
              </a:rPr>
              <a:t>Plan for draft D2.0</a:t>
            </a: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Plan for September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4049650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Snapshot     July 2012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41148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Targeting January for Internal TG Letter Ballot</a:t>
            </a:r>
          </a:p>
          <a:p>
            <a:pPr marL="609600" indent="-609600"/>
            <a:r>
              <a:rPr lang="en-US" sz="2800" dirty="0" smtClean="0"/>
              <a:t>Primary focus</a:t>
            </a:r>
          </a:p>
          <a:p>
            <a:pPr marL="1009650" lvl="1" indent="-609600"/>
            <a:r>
              <a:rPr lang="en-US" sz="2400" dirty="0" smtClean="0"/>
              <a:t>Continue work on the specification framework document.</a:t>
            </a:r>
          </a:p>
          <a:p>
            <a:pPr marL="609600" indent="-609600"/>
            <a:r>
              <a:rPr lang="en-US" sz="2800" dirty="0" smtClean="0"/>
              <a:t>Prepare to work on draft text</a:t>
            </a:r>
          </a:p>
          <a:p>
            <a:pPr marL="609600" indent="-609600"/>
            <a:r>
              <a:rPr lang="en-US" sz="28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652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 lIns="91440" tIns="45720" rIns="91440" bIns="45720"/>
          <a:lstStyle/>
          <a:p>
            <a:r>
              <a:rPr lang="en-US" altLang="ja-JP" sz="2900" dirty="0" smtClean="0"/>
              <a:t>IEEE 802.11 FILS TGai – San Diego</a:t>
            </a:r>
            <a:br>
              <a:rPr lang="en-US" altLang="ja-JP" sz="2900" dirty="0" smtClean="0"/>
            </a:br>
            <a:r>
              <a:rPr lang="en-US" altLang="ja-JP" sz="2900" dirty="0" smtClean="0"/>
              <a:t>July </a:t>
            </a:r>
            <a:r>
              <a:rPr lang="en-US" altLang="ja-JP" sz="2900" dirty="0" smtClean="0"/>
              <a:t>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Goals for the  Meeting:</a:t>
            </a:r>
          </a:p>
          <a:p>
            <a:pPr lvl="1"/>
            <a:r>
              <a:rPr lang="en-US" altLang="ja-JP" sz="2600" smtClean="0"/>
              <a:t>Approve minutes of past meeting and teleconference</a:t>
            </a:r>
          </a:p>
          <a:p>
            <a:pPr lvl="1"/>
            <a:r>
              <a:rPr lang="en-US" altLang="ja-JP" sz="2600" smtClean="0"/>
              <a:t>Continue work on Spec framework documentation</a:t>
            </a:r>
          </a:p>
          <a:p>
            <a:pPr lvl="1"/>
            <a:r>
              <a:rPr lang="en-US" altLang="ja-JP" sz="2600" smtClean="0"/>
              <a:t> Finish and approve the 1st release of the Spec framework documentation</a:t>
            </a:r>
          </a:p>
          <a:p>
            <a:pPr lvl="1"/>
            <a:r>
              <a:rPr lang="en-US" altLang="ja-JP" sz="2600" smtClean="0"/>
              <a:t>Call for draft amending text for Spec text</a:t>
            </a:r>
          </a:p>
          <a:p>
            <a:pPr lvl="1"/>
            <a:r>
              <a:rPr lang="en-US" altLang="ja-JP" sz="2600" smtClean="0"/>
              <a:t>Approve Timeline</a:t>
            </a:r>
          </a:p>
          <a:p>
            <a:pPr lvl="1"/>
            <a:r>
              <a:rPr lang="en-US" altLang="ja-JP" sz="2600" smtClean="0"/>
              <a:t>Approve Teleconference schedule</a:t>
            </a:r>
          </a:p>
          <a:p>
            <a:pPr lvl="1"/>
            <a:r>
              <a:rPr lang="en-US" altLang="ja-JP" sz="2600" smtClean="0"/>
              <a:t>Approve Plan for September</a:t>
            </a:r>
          </a:p>
          <a:p>
            <a:pPr lvl="1"/>
            <a:endParaRPr lang="en-US" altLang="ja-JP" sz="260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/>
              <a:t>July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5916880D-FF04-42E8-BA2F-6E652A71D6BC}" type="slidenum">
              <a:rPr kumimoji="0" lang="en-US" altLang="ja-JP" sz="1200"/>
              <a:pPr/>
              <a:t>28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479776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B683CF1-4473-4826-892C-8A94B4C4DB2B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JTC1 ad hoc – July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status of 802.11 WG draft liaisons to SC6</a:t>
            </a:r>
          </a:p>
          <a:p>
            <a:pPr lvl="1"/>
            <a:r>
              <a:rPr lang="en-US" smtClean="0"/>
              <a:t>Review status of ballot on IEEE 802.11-2012 by JTC1</a:t>
            </a:r>
          </a:p>
          <a:p>
            <a:pPr lvl="1"/>
            <a:r>
              <a:rPr lang="en-AU" smtClean="0"/>
              <a:t>Review draft SC6/WG1 agenda for meeting in September in Austria</a:t>
            </a:r>
          </a:p>
          <a:p>
            <a:pPr lvl="1"/>
            <a:r>
              <a:rPr lang="en-AU" smtClean="0"/>
              <a:t>Appoint and empower IEEE 802 delegation to SC6 meeting</a:t>
            </a:r>
            <a:endParaRPr lang="en-US" smtClean="0"/>
          </a:p>
          <a:p>
            <a:pPr lvl="1"/>
            <a:r>
              <a:rPr lang="en-AU" smtClean="0"/>
              <a:t>Develop final responses as part of process to develop an </a:t>
            </a:r>
            <a:r>
              <a:rPr lang="en-US" smtClean="0"/>
              <a:t>agreement related extensions by SC6 to IEEE 802 standards</a:t>
            </a:r>
            <a:endParaRPr lang="en-AU" smtClean="0"/>
          </a:p>
          <a:p>
            <a:pPr lvl="2"/>
            <a:r>
              <a:rPr lang="en-AU" smtClean="0"/>
              <a:t>Based on a 2</a:t>
            </a:r>
            <a:r>
              <a:rPr lang="en-AU" baseline="30000" smtClean="0"/>
              <a:t>nd</a:t>
            </a:r>
            <a:r>
              <a:rPr lang="en-AU" smtClean="0"/>
              <a:t> round of questions &amp; comments by Swiss &amp; Chinese NBs</a:t>
            </a:r>
          </a:p>
          <a:p>
            <a:pPr lvl="1"/>
            <a:r>
              <a:rPr lang="en-AU" smtClean="0"/>
              <a:t>Review any changes to status of proposals to SC6 related to IEEE 802</a:t>
            </a:r>
          </a:p>
          <a:p>
            <a:pPr lvl="2"/>
            <a:r>
              <a:rPr lang="en-AU" smtClean="0"/>
              <a:t>WAPI, TLSEC, TePA-AC, EUHT, etc</a:t>
            </a:r>
          </a:p>
          <a:p>
            <a:pPr lvl="1"/>
            <a:r>
              <a:rPr lang="en-AU" smtClean="0"/>
              <a:t>Consider IEEE 802 response to Swiss NB input to SC6 on process improvements after WAPI experience</a:t>
            </a:r>
          </a:p>
        </p:txBody>
      </p:sp>
    </p:spTree>
    <p:extLst>
      <p:ext uri="{BB962C8B-B14F-4D97-AF65-F5344CB8AC3E}">
        <p14:creationId xmlns:p14="http://schemas.microsoft.com/office/powerpoint/2010/main" val="202649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059488"/>
              </p:ext>
            </p:extLst>
          </p:nvPr>
        </p:nvGraphicFramePr>
        <p:xfrm>
          <a:off x="304800" y="1268946"/>
          <a:ext cx="5384800" cy="4541304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- 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7" name="WordArt 48"/>
          <p:cNvSpPr>
            <a:spLocks noChangeArrowheads="1" noChangeShapeType="1" noTextEdit="1"/>
          </p:cNvSpPr>
          <p:nvPr/>
        </p:nvSpPr>
        <p:spPr bwMode="auto">
          <a:xfrm>
            <a:off x="6357066" y="1585560"/>
            <a:ext cx="2640013" cy="1028700"/>
          </a:xfrm>
          <a:prstGeom prst="rect">
            <a:avLst/>
          </a:prstGeom>
          <a:ln w="9525">
            <a:solidFill>
              <a:srgbClr val="66FF33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b="1" kern="10" dirty="0">
                <a:solidFill>
                  <a:srgbClr val="66FF33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600" b="1" kern="10" dirty="0">
                <a:solidFill>
                  <a:srgbClr val="66FF33"/>
                </a:solidFill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1600" b="1" kern="10" dirty="0">
                <a:solidFill>
                  <a:srgbClr val="66FF33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28194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AutoShape 50"/>
          <p:cNvSpPr>
            <a:spLocks noChangeArrowheads="1"/>
          </p:cNvSpPr>
          <p:nvPr/>
        </p:nvSpPr>
        <p:spPr bwMode="auto">
          <a:xfrm>
            <a:off x="5666420" y="1820025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0" name="AutoShape 49"/>
          <p:cNvSpPr>
            <a:spLocks noChangeArrowheads="1"/>
          </p:cNvSpPr>
          <p:nvPr/>
        </p:nvSpPr>
        <p:spPr bwMode="auto">
          <a:xfrm>
            <a:off x="5666420" y="3352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400800" y="3276600"/>
            <a:ext cx="2640013" cy="10287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3" name="WordArt 48"/>
          <p:cNvSpPr>
            <a:spLocks noChangeArrowheads="1" noChangeShapeType="1" noTextEdit="1"/>
          </p:cNvSpPr>
          <p:nvPr/>
        </p:nvSpPr>
        <p:spPr bwMode="auto">
          <a:xfrm>
            <a:off x="6166960" y="4724400"/>
            <a:ext cx="2640013" cy="1028700"/>
          </a:xfrm>
          <a:prstGeom prst="rect">
            <a:avLst/>
          </a:prstGeom>
          <a:ln w="9525">
            <a:solidFill>
              <a:srgbClr val="00B0F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solidFill>
                  <a:srgbClr val="0033CC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2400" b="1" kern="10" dirty="0">
                <a:solidFill>
                  <a:srgbClr val="0033CC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2400" b="1" kern="10" dirty="0" smtClean="0">
                <a:solidFill>
                  <a:srgbClr val="0033CC"/>
                </a:solidFill>
                <a:latin typeface="Times New Roman"/>
                <a:cs typeface="Times New Roman"/>
              </a:rPr>
              <a:t>November </a:t>
            </a:r>
            <a:r>
              <a:rPr lang="en-US" sz="2400" b="1" kern="10" dirty="0">
                <a:solidFill>
                  <a:srgbClr val="0033CC"/>
                </a:solidFill>
                <a:latin typeface="Times New Roman"/>
                <a:cs typeface="Times New Roman"/>
              </a:rPr>
              <a:t>2012</a:t>
            </a:r>
          </a:p>
        </p:txBody>
      </p:sp>
      <p:cxnSp>
        <p:nvCxnSpPr>
          <p:cNvPr id="3" name="Elbow Connector 2"/>
          <p:cNvCxnSpPr>
            <a:stCxn id="20527" idx="1"/>
            <a:endCxn id="20529" idx="3"/>
          </p:cNvCxnSpPr>
          <p:nvPr/>
        </p:nvCxnSpPr>
        <p:spPr bwMode="auto">
          <a:xfrm rot="10800000">
            <a:off x="6199820" y="1934326"/>
            <a:ext cx="157246" cy="1655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798945" y="2354737"/>
            <a:ext cx="342900" cy="150082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lbow Connector 19"/>
          <p:cNvCxnSpPr>
            <a:stCxn id="13" idx="1"/>
          </p:cNvCxnSpPr>
          <p:nvPr/>
        </p:nvCxnSpPr>
        <p:spPr bwMode="auto">
          <a:xfrm rot="10800000">
            <a:off x="5953282" y="3467100"/>
            <a:ext cx="213678" cy="177165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July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The regulatory summaries</a:t>
            </a:r>
          </a:p>
          <a:p>
            <a:pPr eaLnBrk="1" hangingPunct="1"/>
            <a:r>
              <a:rPr lang="en-US" sz="2000" smtClean="0"/>
              <a:t>Regulatory issues status</a:t>
            </a:r>
          </a:p>
          <a:p>
            <a:pPr lvl="1" eaLnBrk="1" hangingPunct="1"/>
            <a:r>
              <a:rPr lang="en-US" sz="1800" smtClean="0"/>
              <a:t>Opening the 5350 – 5470 MHz band</a:t>
            </a:r>
          </a:p>
          <a:p>
            <a:pPr lvl="1" eaLnBrk="1" hangingPunct="1"/>
            <a:r>
              <a:rPr lang="en-US" sz="1800" smtClean="0"/>
              <a:t>ETSI Liaison on 5600 to 5650 MHz in the EU</a:t>
            </a:r>
          </a:p>
          <a:p>
            <a:pPr lvl="1" eaLnBrk="1" hangingPunct="1"/>
            <a:r>
              <a:rPr lang="en-US" sz="1800" smtClean="0"/>
              <a:t>Ofcom TVWS meetings outcome</a:t>
            </a:r>
          </a:p>
          <a:p>
            <a:pPr lvl="1" eaLnBrk="1" hangingPunct="1"/>
            <a:r>
              <a:rPr lang="en-US" sz="1800" smtClean="0"/>
              <a:t>SRdoc on DA2GC change</a:t>
            </a:r>
          </a:p>
          <a:p>
            <a:pPr eaLnBrk="1" hangingPunct="1"/>
            <a:r>
              <a:rPr lang="en-US" sz="2000" smtClean="0"/>
              <a:t>Critical issues actions</a:t>
            </a:r>
          </a:p>
          <a:p>
            <a:pPr lvl="1" eaLnBrk="1" hangingPunct="1"/>
            <a:r>
              <a:rPr lang="en-US" sz="1800" smtClean="0"/>
              <a:t>Overall support for the 5 GHz bands for 802.11ac</a:t>
            </a:r>
          </a:p>
          <a:p>
            <a:pPr lvl="2" eaLnBrk="1" hangingPunct="1"/>
            <a:r>
              <a:rPr lang="en-US" sz="1600" smtClean="0"/>
              <a:t>EU</a:t>
            </a:r>
          </a:p>
          <a:p>
            <a:pPr lvl="2" eaLnBrk="1" hangingPunct="1"/>
            <a:r>
              <a:rPr lang="en-US" sz="1600" smtClean="0"/>
              <a:t>US</a:t>
            </a:r>
          </a:p>
          <a:p>
            <a:pPr eaLnBrk="1" hangingPunct="1"/>
            <a:r>
              <a:rPr lang="en-US" sz="2000" smtClean="0"/>
              <a:t>Other</a:t>
            </a:r>
          </a:p>
          <a:p>
            <a:pPr lvl="1" eaLnBrk="1" hangingPunct="1"/>
            <a:r>
              <a:rPr lang="en-US" smtClean="0"/>
              <a:t>Should we have a formal </a:t>
            </a:r>
            <a:r>
              <a:rPr lang="en-US" u="sng" smtClean="0"/>
              <a:t>Regulatory</a:t>
            </a:r>
            <a:r>
              <a:rPr lang="en-US" smtClean="0"/>
              <a:t> liaison with the other organizations?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8EC67CC-CDA5-40AE-A104-4E73129AEFC1}" type="slidenum">
              <a:rPr lang="en-US" sz="1200" smtClean="0"/>
              <a:pPr/>
              <a:t>30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136556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Millimeter Wave (CMMW) Study Group – </a:t>
            </a:r>
            <a:r>
              <a:rPr lang="en-US" dirty="0" smtClean="0"/>
              <a:t>July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Complete Task Group guidelines document</a:t>
            </a:r>
          </a:p>
          <a:p>
            <a:r>
              <a:rPr lang="en-US" sz="3600" smtClean="0"/>
              <a:t>Complete PAR and 5 Criteria</a:t>
            </a:r>
          </a:p>
          <a:p>
            <a:r>
              <a:rPr lang="en-US" sz="3600" smtClean="0"/>
              <a:t>TG, WG, EC approval of PAR and 5 Criteria</a:t>
            </a:r>
          </a:p>
        </p:txBody>
      </p:sp>
    </p:spTree>
    <p:extLst>
      <p:ext uri="{BB962C8B-B14F-4D97-AF65-F5344CB8AC3E}">
        <p14:creationId xmlns:p14="http://schemas.microsoft.com/office/powerpoint/2010/main" val="3975396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July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E62CD5BD-30CC-4F89-94AC-B2BEE91C5102}" type="slidenum">
              <a:rPr lang="en-US" sz="1200" smtClean="0"/>
              <a:pPr>
                <a:defRPr/>
              </a:pPr>
              <a:t>32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July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r>
              <a:rPr lang="en-US" smtClean="0"/>
              <a:t>Presentations</a:t>
            </a:r>
          </a:p>
          <a:p>
            <a:r>
              <a:rPr lang="en-GB" smtClean="0"/>
              <a:t>Finalise scope for the SG</a:t>
            </a:r>
          </a:p>
          <a:p>
            <a:r>
              <a:rPr lang="en-GB" smtClean="0"/>
              <a:t>Update use case &amp; requirements document (11-12-0433r2)</a:t>
            </a:r>
          </a:p>
          <a:p>
            <a:r>
              <a:rPr lang="en-GB" smtClean="0"/>
              <a:t>Start on the PAR and 5C documents</a:t>
            </a:r>
          </a:p>
          <a:p>
            <a:r>
              <a:rPr lang="en-US" smtClean="0"/>
              <a:t>Agenda for this meeting is 11-12/0757r0.</a:t>
            </a:r>
          </a:p>
        </p:txBody>
      </p:sp>
    </p:spTree>
    <p:extLst>
      <p:ext uri="{BB962C8B-B14F-4D97-AF65-F5344CB8AC3E}">
        <p14:creationId xmlns:p14="http://schemas.microsoft.com/office/powerpoint/2010/main" val="379263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33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34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50697246"/>
              </p:ext>
            </p:extLst>
          </p:nvPr>
        </p:nvGraphicFramePr>
        <p:xfrm>
          <a:off x="685800" y="1011238"/>
          <a:ext cx="7315200" cy="5334154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1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685800"/>
            <a:ext cx="7924800" cy="56388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802.11  Ballot #188  was a 20 day Working Group technical Ballot asking the question "Should P802.11ac D3.0 be forwarded to Sponsor Ballot?".  </a:t>
            </a:r>
          </a:p>
          <a:p>
            <a:pPr marL="0" indent="0">
              <a:buNone/>
            </a:pPr>
            <a:r>
              <a:rPr lang="en-US" sz="1400" dirty="0"/>
              <a:t>The Official results are:</a:t>
            </a:r>
          </a:p>
          <a:p>
            <a:pPr marL="0" indent="0">
              <a:buNone/>
            </a:pPr>
            <a:r>
              <a:rPr lang="en-US" sz="1400" dirty="0"/>
              <a:t>Ballot Opening Date:    Tuesday                         June 05, 2012- 23:59 ET</a:t>
            </a:r>
            <a:br>
              <a:rPr lang="en-US" sz="1400" dirty="0"/>
            </a:br>
            <a:r>
              <a:rPr lang="en-US" sz="1400" dirty="0"/>
              <a:t>Ballot Closing Date:      Monday                        June 25, 2012 - 23:59 ET </a:t>
            </a:r>
          </a:p>
          <a:p>
            <a:pPr marL="0" indent="0">
              <a:buNone/>
            </a:pPr>
            <a:r>
              <a:rPr lang="en-US" sz="1400" dirty="0"/>
              <a:t>RESPONSES: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300 eligible people are in this ballot group.</a:t>
            </a:r>
            <a:br>
              <a:rPr lang="en-US" sz="1400" dirty="0"/>
            </a:br>
            <a:r>
              <a:rPr lang="en-US" sz="1400" dirty="0"/>
              <a:t>   </a:t>
            </a:r>
            <a:br>
              <a:rPr lang="en-US" sz="1400" dirty="0"/>
            </a:br>
            <a:r>
              <a:rPr lang="en-US" sz="1400" dirty="0"/>
              <a:t>233  affirmative votes </a:t>
            </a:r>
          </a:p>
          <a:p>
            <a:pPr marL="0" indent="0">
              <a:buNone/>
            </a:pPr>
            <a:r>
              <a:rPr lang="en-US" sz="1400" dirty="0"/>
              <a:t>   24 negative votes  </a:t>
            </a:r>
          </a:p>
          <a:p>
            <a:pPr marL="0" indent="0">
              <a:buNone/>
            </a:pPr>
            <a:r>
              <a:rPr lang="en-US" sz="1400" dirty="0"/>
              <a:t>  14 abstention votes</a:t>
            </a:r>
          </a:p>
          <a:p>
            <a:pPr marL="0" indent="0">
              <a:buNone/>
            </a:pPr>
            <a:r>
              <a:rPr lang="en-US" sz="1400" dirty="0"/>
              <a:t>     2 negative vote without comments</a:t>
            </a:r>
          </a:p>
          <a:p>
            <a:pPr marL="0" indent="0">
              <a:buNone/>
            </a:pPr>
            <a:r>
              <a:rPr lang="en-US" sz="1400" dirty="0"/>
              <a:t>===  </a:t>
            </a:r>
          </a:p>
          <a:p>
            <a:pPr marL="0" indent="0">
              <a:buNone/>
            </a:pPr>
            <a:r>
              <a:rPr lang="en-US" sz="1400" dirty="0"/>
              <a:t>  273 votes received =  91.0 % valid returns</a:t>
            </a:r>
            <a:br>
              <a:rPr lang="en-US" sz="1400" dirty="0"/>
            </a:br>
            <a:r>
              <a:rPr lang="en-US" sz="1400" dirty="0"/>
              <a:t>                                     =    5.1 % valid abstentions</a:t>
            </a:r>
          </a:p>
          <a:p>
            <a:pPr marL="0" indent="0">
              <a:buNone/>
            </a:pPr>
            <a:r>
              <a:rPr lang="en-US" sz="1400" dirty="0"/>
              <a:t> 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233  affirmative votes       =      90.7 % affirmative</a:t>
            </a:r>
            <a:br>
              <a:rPr lang="en-US" sz="1400" dirty="0"/>
            </a:br>
            <a:r>
              <a:rPr lang="en-US" sz="1400" dirty="0"/>
              <a:t>  24  total negative votes  =        9.3 % negative</a:t>
            </a:r>
          </a:p>
          <a:p>
            <a:pPr marL="0" indent="0">
              <a:buNone/>
            </a:pPr>
            <a:r>
              <a:rPr lang="en-US" sz="1400" dirty="0"/>
              <a:t>The 75% affirmation requirement has been met, </a:t>
            </a:r>
          </a:p>
          <a:p>
            <a:pPr marL="0" indent="0">
              <a:buNone/>
            </a:pPr>
            <a:r>
              <a:rPr lang="en-US" sz="1400" dirty="0"/>
              <a:t>Motion PASSES.</a:t>
            </a:r>
          </a:p>
          <a:p>
            <a:pPr marL="0" indent="0">
              <a:buNone/>
            </a:pPr>
            <a:r>
              <a:rPr lang="en-US" sz="1400" dirty="0"/>
              <a:t>There were 854 comments received.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77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The third IEEE P802.11ad (Very High Throughput 60GHz) 15 day recirculation Sponsor Ballot asked the question “Should  P802.11ad  Draft 8.0 be forwarded to RevCom?” </a:t>
            </a:r>
          </a:p>
          <a:p>
            <a:pPr marL="0" indent="0">
              <a:buNone/>
            </a:pPr>
            <a:r>
              <a:rPr lang="en-US" sz="1400" dirty="0"/>
              <a:t>The official results for this Sponsor Ballot follow:</a:t>
            </a:r>
            <a:br>
              <a:rPr lang="en-US" sz="1400" dirty="0"/>
            </a:br>
            <a:r>
              <a:rPr lang="en-US" sz="1400" dirty="0"/>
              <a:t>Ballot Opening Date:    Friday                     June 01, 2012 - 23:59 ET</a:t>
            </a:r>
            <a:br>
              <a:rPr lang="en-US" sz="1400" dirty="0"/>
            </a:br>
            <a:r>
              <a:rPr lang="en-US" sz="1400" dirty="0"/>
              <a:t>Ballot Closing Date:       Saturday               June 16, 2012 - 23:59 ET </a:t>
            </a:r>
          </a:p>
          <a:p>
            <a:pPr marL="0" indent="0">
              <a:buNone/>
            </a:pPr>
            <a:r>
              <a:rPr lang="en-US" sz="1400" dirty="0"/>
              <a:t>BALLOT RESULTS: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214 eligible people are in this ballot group.</a:t>
            </a:r>
            <a:br>
              <a:rPr lang="en-US" sz="1400" dirty="0"/>
            </a:br>
            <a:r>
              <a:rPr lang="en-US" sz="1400" dirty="0"/>
              <a:t>   </a:t>
            </a:r>
            <a:br>
              <a:rPr lang="en-US" sz="1400" dirty="0"/>
            </a:br>
            <a:r>
              <a:rPr lang="en-US" sz="1400" dirty="0"/>
              <a:t>170 affirmative votes </a:t>
            </a:r>
          </a:p>
          <a:p>
            <a:pPr marL="0" indent="0">
              <a:buNone/>
            </a:pPr>
            <a:r>
              <a:rPr lang="en-US" sz="1400" dirty="0"/>
              <a:t>   6 negative votes with comments </a:t>
            </a:r>
          </a:p>
          <a:p>
            <a:pPr marL="0" indent="0">
              <a:buNone/>
            </a:pPr>
            <a:r>
              <a:rPr lang="en-US" sz="1400" dirty="0"/>
              <a:t>    0  negative vote without comments </a:t>
            </a:r>
          </a:p>
          <a:p>
            <a:pPr marL="0" indent="0">
              <a:buNone/>
            </a:pPr>
            <a:r>
              <a:rPr lang="en-US" sz="1400" dirty="0"/>
              <a:t>   12 abstention votes </a:t>
            </a:r>
          </a:p>
          <a:p>
            <a:pPr marL="0" indent="0">
              <a:buNone/>
            </a:pPr>
            <a:r>
              <a:rPr lang="en-US" sz="1400" dirty="0"/>
              <a:t>======= </a:t>
            </a:r>
          </a:p>
          <a:p>
            <a:pPr marL="0" indent="0">
              <a:buNone/>
            </a:pPr>
            <a:r>
              <a:rPr lang="en-US" sz="1400" dirty="0"/>
              <a:t>188  votes received  =  87.9 % valid returns</a:t>
            </a:r>
            <a:br>
              <a:rPr lang="en-US" sz="1400" dirty="0"/>
            </a:br>
            <a:r>
              <a:rPr lang="en-US" sz="1400" dirty="0"/>
              <a:t>                                         =    6.4% valid abstentions</a:t>
            </a:r>
            <a:br>
              <a:rPr lang="en-US" sz="1400" dirty="0"/>
            </a:br>
            <a:r>
              <a:rPr lang="en-US" sz="1400" dirty="0"/>
              <a:t>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170  affirmative votes          =      96.6 % affirmative</a:t>
            </a:r>
            <a:br>
              <a:rPr lang="en-US" sz="1400" dirty="0"/>
            </a:br>
            <a:r>
              <a:rPr lang="en-US" sz="1400" dirty="0"/>
              <a:t>   6  total negative votes     =          3.4  % negative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dirty="0" smtClean="0"/>
              <a:t>The </a:t>
            </a:r>
            <a:r>
              <a:rPr lang="en-US" sz="1400" dirty="0"/>
              <a:t>motion passes.</a:t>
            </a:r>
          </a:p>
          <a:p>
            <a:pPr marL="0" indent="0">
              <a:buNone/>
            </a:pPr>
            <a:r>
              <a:rPr lang="en-US" sz="1400" dirty="0"/>
              <a:t>There were 47 ballot comments received.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5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Appointments</a:t>
            </a:r>
            <a:endParaRPr lang="en-US" dirty="0" smtClean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July 2012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271862"/>
              </p:ext>
            </p:extLst>
          </p:nvPr>
        </p:nvGraphicFramePr>
        <p:xfrm>
          <a:off x="95250" y="990600"/>
          <a:ext cx="8991600" cy="5378185"/>
        </p:xfrm>
        <a:graphic>
          <a:graphicData uri="http://schemas.openxmlformats.org/drawingml/2006/table">
            <a:tbl>
              <a:tblPr/>
              <a:tblGrid>
                <a:gridCol w="666750"/>
                <a:gridCol w="838200"/>
                <a:gridCol w="1981200"/>
                <a:gridCol w="22098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Peng, Eldad Perahia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July 2012- 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592412"/>
              </p:ext>
            </p:extLst>
          </p:nvPr>
        </p:nvGraphicFramePr>
        <p:xfrm>
          <a:off x="95250" y="990600"/>
          <a:ext cx="8991600" cy="5378185"/>
        </p:xfrm>
        <a:graphic>
          <a:graphicData uri="http://schemas.openxmlformats.org/drawingml/2006/table">
            <a:tbl>
              <a:tblPr/>
              <a:tblGrid>
                <a:gridCol w="666750"/>
                <a:gridCol w="838200"/>
                <a:gridCol w="1981200"/>
                <a:gridCol w="22098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Peng, Eldad Perahia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11494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7E06EAE-FE5E-4741-95D3-8CA9435FB27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</a:t>
            </a:r>
            <a:r>
              <a:rPr lang="en-GB" dirty="0" smtClean="0"/>
              <a:t>Status - July</a:t>
            </a:r>
            <a:endParaRPr lang="en-GB" dirty="0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2012-06-06</a:t>
            </a:r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Aspirant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114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52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294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248472</TotalTime>
  <Words>2556</Words>
  <Application>Microsoft Office PowerPoint</Application>
  <PresentationFormat>On-screen Show (4:3)</PresentationFormat>
  <Paragraphs>969</Paragraphs>
  <Slides>36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Microsoft Excel Binary Worksheet</vt:lpstr>
      <vt:lpstr>WG11  Snapshot July 2012</vt:lpstr>
      <vt:lpstr>802.11 Meeting Documents</vt:lpstr>
      <vt:lpstr>PAR Expiration/Renewal Schedule</vt:lpstr>
      <vt:lpstr>PowerPoint Presentation</vt:lpstr>
      <vt:lpstr>802.11 Appointments</vt:lpstr>
      <vt:lpstr>WG11 Task &amp; Study Group Officers – July 2012</vt:lpstr>
      <vt:lpstr>WG11 Task &amp; Study Group Officers – July 2012- adj</vt:lpstr>
      <vt:lpstr>PowerPoint Presentation</vt:lpstr>
      <vt:lpstr>Current Membership Status - July</vt:lpstr>
      <vt:lpstr>July Pre-Meeting Registration</vt:lpstr>
      <vt:lpstr>Recent voting member history</vt:lpstr>
      <vt:lpstr>IEEE 802.11 Standards Pipeline</vt:lpstr>
      <vt:lpstr>IEEE 802.11 Standards Pipeline</vt:lpstr>
      <vt:lpstr>IEEE 802.11 Standards Pipeline</vt:lpstr>
      <vt:lpstr>IEEE 802.11 Revisions</vt:lpstr>
      <vt:lpstr>Type of Groups</vt:lpstr>
      <vt:lpstr>Groups</vt:lpstr>
      <vt:lpstr>WG11 Editor Abstract / Agenda – July 2012 </vt:lpstr>
      <vt:lpstr>WNG SC – July 2012</vt:lpstr>
      <vt:lpstr>802.11 ARC – July, 2012</vt:lpstr>
      <vt:lpstr>TGmb - July 2012</vt:lpstr>
      <vt:lpstr>IEEE 802.11 TGaa –  July 2012</vt:lpstr>
      <vt:lpstr>IEEE 802.11ac – July 2012</vt:lpstr>
      <vt:lpstr>TGad – July 2012 Meeting Goals</vt:lpstr>
      <vt:lpstr>TGae  July 2012</vt:lpstr>
      <vt:lpstr>TGaf – Meeting Goals July 2012</vt:lpstr>
      <vt:lpstr>IEEE 802.11ah Snapshot     July 2012</vt:lpstr>
      <vt:lpstr>IEEE 802.11 FILS TGai – San Diego July 2012</vt:lpstr>
      <vt:lpstr>IEEE JTC1 ad hoc – July 2012</vt:lpstr>
      <vt:lpstr>Regulatory Standing Committee  Meeting Goals July 2012</vt:lpstr>
      <vt:lpstr>China Millimeter Wave (CMMW) Study Group – July Meeting Goals</vt:lpstr>
      <vt:lpstr>IEEE 802.11 ISD SG – July 2012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July 2012</dc:title>
  <dc:creator>Bruce Kraemer</dc:creator>
  <cp:lastModifiedBy>Bruce Kraemer</cp:lastModifiedBy>
  <cp:revision>2610</cp:revision>
  <cp:lastPrinted>2012-07-16T14:25:09Z</cp:lastPrinted>
  <dcterms:created xsi:type="dcterms:W3CDTF">1998-02-10T13:07:52Z</dcterms:created>
  <dcterms:modified xsi:type="dcterms:W3CDTF">2012-07-16T17:47:06Z</dcterms:modified>
</cp:coreProperties>
</file>