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309" r:id="rId7"/>
    <p:sldId id="307" r:id="rId8"/>
    <p:sldId id="310" r:id="rId9"/>
    <p:sldId id="311" r:id="rId10"/>
    <p:sldId id="312" r:id="rId11"/>
    <p:sldId id="278" r:id="rId12"/>
    <p:sldId id="277" r:id="rId13"/>
    <p:sldId id="264" r:id="rId14"/>
    <p:sldId id="308"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xc" initials="w" lastIdx="5" clrIdx="0"/>
  <p:cmAuthor id="1" name="Berger-Admin, James (Rodney)" initials="BJ(" lastIdx="3" clrIdx="1"/>
  <p:cmAuthor id="2" name="Lei Wang" initials="LW" lastIdx="0" clrIdx="2"/>
  <p:cmAuthor id="3" name="olesenrl" initials="o" lastIdx="10" clrIdx="3"/>
  <p:cmAuthor id="4" name="SudheerG" initials="SudheerG"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5" autoAdjust="0"/>
    <p:restoredTop sz="94803" autoAdjust="0"/>
  </p:normalViewPr>
  <p:slideViewPr>
    <p:cSldViewPr>
      <p:cViewPr>
        <p:scale>
          <a:sx n="100" d="100"/>
          <a:sy n="100" d="100"/>
        </p:scale>
        <p:origin x="-516" y="5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32" y="-78"/>
      </p:cViewPr>
      <p:guideLst>
        <p:guide orient="horz" pos="2880"/>
        <p:guide pos="2160"/>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802.11-12/0671r2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Sudheer Grandhi, InterDigital Communications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802.11-12/0671r2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Sudheer Grandhi, InterDigital Communications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802.11-12/0671r2</a:t>
            </a:r>
            <a:endParaRPr lang="en-US"/>
          </a:p>
        </p:txBody>
      </p:sp>
      <p:sp>
        <p:nvSpPr>
          <p:cNvPr id="5" name="Rectangle 3"/>
          <p:cNvSpPr>
            <a:spLocks noGrp="1" noChangeArrowheads="1"/>
          </p:cNvSpPr>
          <p:nvPr>
            <p:ph type="dt"/>
          </p:nvPr>
        </p:nvSpPr>
        <p:spPr>
          <a:ln/>
        </p:spPr>
        <p:txBody>
          <a:bodyPr/>
          <a:lstStyle/>
          <a:p>
            <a:r>
              <a:rPr lang="en-US" smtClean="0"/>
              <a:t>May 2012</a:t>
            </a:r>
            <a:endParaRPr lang="en-US" dirty="0"/>
          </a:p>
        </p:txBody>
      </p:sp>
      <p:sp>
        <p:nvSpPr>
          <p:cNvPr id="6" name="Rectangle 6"/>
          <p:cNvSpPr>
            <a:spLocks noGrp="1" noChangeArrowheads="1"/>
          </p:cNvSpPr>
          <p:nvPr>
            <p:ph type="ftr"/>
          </p:nvPr>
        </p:nvSpPr>
        <p:spPr>
          <a:ln/>
        </p:spPr>
        <p:txBody>
          <a:bodyPr/>
          <a:lstStyle/>
          <a:p>
            <a:r>
              <a:rPr lang="en-US" smtClean="0"/>
              <a:t>Sudheer Grandhi, InterDigital Communications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802.11-12/0671r2</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Sudheer Grandhi, InterDigital Communications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802.11-12/0671r2</a:t>
            </a:r>
            <a:endParaRPr lang="en-US"/>
          </a:p>
        </p:txBody>
      </p:sp>
      <p:sp>
        <p:nvSpPr>
          <p:cNvPr id="5" name="Date Placeholder 4"/>
          <p:cNvSpPr>
            <a:spLocks noGrp="1"/>
          </p:cNvSpPr>
          <p:nvPr>
            <p:ph type="dt" idx="11"/>
          </p:nvPr>
        </p:nvSpPr>
        <p:spPr/>
        <p:txBody>
          <a:bodyPr/>
          <a:lstStyle/>
          <a:p>
            <a:r>
              <a:rPr lang="en-US" smtClean="0"/>
              <a:t>May 2012</a:t>
            </a:r>
            <a:endParaRPr lang="en-US"/>
          </a:p>
        </p:txBody>
      </p:sp>
      <p:sp>
        <p:nvSpPr>
          <p:cNvPr id="6" name="Footer Placeholder 5"/>
          <p:cNvSpPr>
            <a:spLocks noGrp="1"/>
          </p:cNvSpPr>
          <p:nvPr>
            <p:ph type="ftr" idx="12"/>
          </p:nvPr>
        </p:nvSpPr>
        <p:spPr/>
        <p:txBody>
          <a:bodyPr/>
          <a:lstStyle/>
          <a:p>
            <a:r>
              <a:rPr lang="en-US" smtClean="0"/>
              <a:t>Sudheer Grandhi, InterDigital Communications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802.11-12/0671r2</a:t>
            </a:r>
            <a:endParaRPr lang="en-US"/>
          </a:p>
        </p:txBody>
      </p:sp>
      <p:sp>
        <p:nvSpPr>
          <p:cNvPr id="5" name="Date Placeholder 4"/>
          <p:cNvSpPr>
            <a:spLocks noGrp="1"/>
          </p:cNvSpPr>
          <p:nvPr>
            <p:ph type="dt" idx="11"/>
          </p:nvPr>
        </p:nvSpPr>
        <p:spPr/>
        <p:txBody>
          <a:bodyPr/>
          <a:lstStyle/>
          <a:p>
            <a:r>
              <a:rPr lang="en-US" smtClean="0"/>
              <a:t>May 2012</a:t>
            </a:r>
            <a:endParaRPr lang="en-US"/>
          </a:p>
        </p:txBody>
      </p:sp>
      <p:sp>
        <p:nvSpPr>
          <p:cNvPr id="6" name="Footer Placeholder 5"/>
          <p:cNvSpPr>
            <a:spLocks noGrp="1"/>
          </p:cNvSpPr>
          <p:nvPr>
            <p:ph type="ftr" idx="12"/>
          </p:nvPr>
        </p:nvSpPr>
        <p:spPr/>
        <p:txBody>
          <a:bodyPr/>
          <a:lstStyle/>
          <a:p>
            <a:r>
              <a:rPr lang="en-US" smtClean="0"/>
              <a:t>Sudheer Grandhi, InterDigital Communications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802.11-12/0671r2</a:t>
            </a:r>
            <a:endParaRPr lang="en-US"/>
          </a:p>
        </p:txBody>
      </p:sp>
      <p:sp>
        <p:nvSpPr>
          <p:cNvPr id="5" name="Date Placeholder 4"/>
          <p:cNvSpPr>
            <a:spLocks noGrp="1"/>
          </p:cNvSpPr>
          <p:nvPr>
            <p:ph type="dt" idx="11"/>
          </p:nvPr>
        </p:nvSpPr>
        <p:spPr/>
        <p:txBody>
          <a:bodyPr/>
          <a:lstStyle/>
          <a:p>
            <a:r>
              <a:rPr lang="en-US" smtClean="0"/>
              <a:t>May 2012</a:t>
            </a:r>
            <a:endParaRPr lang="en-US"/>
          </a:p>
        </p:txBody>
      </p:sp>
      <p:sp>
        <p:nvSpPr>
          <p:cNvPr id="6" name="Footer Placeholder 5"/>
          <p:cNvSpPr>
            <a:spLocks noGrp="1"/>
          </p:cNvSpPr>
          <p:nvPr>
            <p:ph type="ftr" idx="12"/>
          </p:nvPr>
        </p:nvSpPr>
        <p:spPr/>
        <p:txBody>
          <a:bodyPr/>
          <a:lstStyle/>
          <a:p>
            <a:r>
              <a:rPr lang="en-US" smtClean="0"/>
              <a:t>Sudheer Grandhi, InterDigital Communications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802.11-12/0671r2</a:t>
            </a:r>
            <a:endParaRPr lang="en-US"/>
          </a:p>
        </p:txBody>
      </p:sp>
      <p:sp>
        <p:nvSpPr>
          <p:cNvPr id="5" name="Date Placeholder 4"/>
          <p:cNvSpPr>
            <a:spLocks noGrp="1"/>
          </p:cNvSpPr>
          <p:nvPr>
            <p:ph type="dt" idx="11"/>
          </p:nvPr>
        </p:nvSpPr>
        <p:spPr/>
        <p:txBody>
          <a:bodyPr/>
          <a:lstStyle/>
          <a:p>
            <a:r>
              <a:rPr lang="en-US" smtClean="0"/>
              <a:t>May 2012</a:t>
            </a:r>
            <a:endParaRPr lang="en-US"/>
          </a:p>
        </p:txBody>
      </p:sp>
      <p:sp>
        <p:nvSpPr>
          <p:cNvPr id="6" name="Footer Placeholder 5"/>
          <p:cNvSpPr>
            <a:spLocks noGrp="1"/>
          </p:cNvSpPr>
          <p:nvPr>
            <p:ph type="ftr" idx="12"/>
          </p:nvPr>
        </p:nvSpPr>
        <p:spPr/>
        <p:txBody>
          <a:bodyPr/>
          <a:lstStyle/>
          <a:p>
            <a:r>
              <a:rPr lang="en-US" smtClean="0"/>
              <a:t>Sudheer Grandhi, InterDigital Communications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802.11-12/0671r2</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Sudheer Grandhi, InterDigital Communications</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Sudheer Grandhi,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Sudheer Grandhi, InterDigital Communications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Sudheer Grandhi,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2012</a:t>
            </a:r>
            <a:endParaRPr lang="en-GB"/>
          </a:p>
        </p:txBody>
      </p:sp>
      <p:sp>
        <p:nvSpPr>
          <p:cNvPr id="6" name="Footer Placeholder 5"/>
          <p:cNvSpPr>
            <a:spLocks noGrp="1"/>
          </p:cNvSpPr>
          <p:nvPr>
            <p:ph type="ftr" idx="11"/>
          </p:nvPr>
        </p:nvSpPr>
        <p:spPr/>
        <p:txBody>
          <a:bodyPr/>
          <a:lstStyle>
            <a:lvl1pPr>
              <a:defRPr/>
            </a:lvl1pPr>
          </a:lstStyle>
          <a:p>
            <a:r>
              <a:rPr lang="en-GB" smtClean="0"/>
              <a:t>Sudheer Grandhi, InterDigital Communications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Sudheer Grandhi, InterDigital Communications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2012</a:t>
            </a:r>
            <a:endParaRPr lang="en-GB"/>
          </a:p>
        </p:txBody>
      </p:sp>
      <p:sp>
        <p:nvSpPr>
          <p:cNvPr id="4" name="Footer Placeholder 3"/>
          <p:cNvSpPr>
            <a:spLocks noGrp="1"/>
          </p:cNvSpPr>
          <p:nvPr>
            <p:ph type="ftr" idx="11"/>
          </p:nvPr>
        </p:nvSpPr>
        <p:spPr/>
        <p:txBody>
          <a:bodyPr/>
          <a:lstStyle>
            <a:lvl1pPr>
              <a:defRPr/>
            </a:lvl1pPr>
          </a:lstStyle>
          <a:p>
            <a:r>
              <a:rPr lang="en-GB" smtClean="0"/>
              <a:t>Sudheer Grandhi, InterDigital Communications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2012</a:t>
            </a:r>
            <a:endParaRPr lang="en-GB"/>
          </a:p>
        </p:txBody>
      </p:sp>
      <p:sp>
        <p:nvSpPr>
          <p:cNvPr id="3" name="Footer Placeholder 2"/>
          <p:cNvSpPr>
            <a:spLocks noGrp="1"/>
          </p:cNvSpPr>
          <p:nvPr>
            <p:ph type="ftr" idx="11"/>
          </p:nvPr>
        </p:nvSpPr>
        <p:spPr/>
        <p:txBody>
          <a:bodyPr/>
          <a:lstStyle>
            <a:lvl1pPr>
              <a:defRPr/>
            </a:lvl1pPr>
          </a:lstStyle>
          <a:p>
            <a:r>
              <a:rPr lang="en-GB" smtClean="0"/>
              <a:t>Sudheer Grandhi, InterDigital Communications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Sudheer Grandhi,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Sudheer Grandhi,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Sudheer Grandhi, InterDigital Communications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802.11-12/0671r2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Sudheer Grandhi, InterDigital Communications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685800"/>
            <a:ext cx="8115300" cy="800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LB187 Proposed Resolution to CID 5274</a:t>
            </a:r>
            <a:endParaRPr lang="en-GB" sz="2800" dirty="0">
              <a:solidFill>
                <a:schemeClr val="tx1"/>
              </a:solidFil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2012-05-15</a:t>
            </a:r>
            <a:endParaRPr lang="en-GB" sz="2000" b="0" dirty="0"/>
          </a:p>
        </p:txBody>
      </p:sp>
      <p:graphicFrame>
        <p:nvGraphicFramePr>
          <p:cNvPr id="3075" name="Object 3"/>
          <p:cNvGraphicFramePr>
            <a:graphicFrameLocks noChangeAspect="1"/>
          </p:cNvGraphicFramePr>
          <p:nvPr/>
        </p:nvGraphicFramePr>
        <p:xfrm>
          <a:off x="495300" y="2400300"/>
          <a:ext cx="7505700" cy="2619375"/>
        </p:xfrm>
        <a:graphic>
          <a:graphicData uri="http://schemas.openxmlformats.org/presentationml/2006/ole">
            <p:oleObj spid="_x0000_s3075" name="Document" r:id="rId4" imgW="9883673" imgH="3301301"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829300" y="6477000"/>
            <a:ext cx="2713038" cy="228599"/>
          </a:xfrm>
        </p:spPr>
        <p:txBody>
          <a:bodyPr/>
          <a:lstStyle/>
          <a:p>
            <a:r>
              <a:rPr lang="en-GB" smtClean="0"/>
              <a:t>Sudheer Grandhi, InterDigital Communications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685800"/>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7" name="Content Placeholder 2"/>
          <p:cNvSpPr>
            <a:spLocks noGrp="1"/>
          </p:cNvSpPr>
          <p:nvPr>
            <p:ph type="body" idx="1"/>
          </p:nvPr>
        </p:nvSpPr>
        <p:spPr>
          <a:xfrm>
            <a:off x="647700" y="1409700"/>
            <a:ext cx="7772400" cy="4953000"/>
          </a:xfrm>
        </p:spPr>
        <p:txBody>
          <a:bodyPr>
            <a:normAutofit/>
          </a:bodyPr>
          <a:lstStyle/>
          <a:p>
            <a:pPr>
              <a:buFont typeface="Arial" pitchFamily="34" charset="0"/>
              <a:buChar char="•"/>
            </a:pPr>
            <a:r>
              <a:rPr lang="en-US" sz="2400" dirty="0" smtClean="0"/>
              <a:t>802.11-2012</a:t>
            </a:r>
          </a:p>
          <a:p>
            <a:pPr>
              <a:buFont typeface="Arial" pitchFamily="34" charset="0"/>
              <a:buChar char="•"/>
            </a:pPr>
            <a:r>
              <a:rPr lang="en-US" dirty="0" smtClean="0"/>
              <a:t>802.11ac  D2.0</a:t>
            </a:r>
            <a:endParaRPr lang="en-US" sz="2400" dirty="0" smtClean="0"/>
          </a:p>
          <a:p>
            <a:endParaRPr lang="en-US" sz="24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Straw poll 1</a:t>
            </a:r>
            <a:endParaRPr lang="en-US" dirty="0"/>
          </a:p>
        </p:txBody>
      </p:sp>
      <p:sp>
        <p:nvSpPr>
          <p:cNvPr id="3" name="Content Placeholder 2"/>
          <p:cNvSpPr>
            <a:spLocks noGrp="1"/>
          </p:cNvSpPr>
          <p:nvPr>
            <p:ph idx="1"/>
          </p:nvPr>
        </p:nvSpPr>
        <p:spPr>
          <a:xfrm>
            <a:off x="685800" y="1333500"/>
            <a:ext cx="7770813" cy="5029200"/>
          </a:xfrm>
        </p:spPr>
        <p:txBody>
          <a:bodyPr>
            <a:normAutofit/>
          </a:bodyPr>
          <a:lstStyle/>
          <a:p>
            <a:pPr>
              <a:spcBef>
                <a:spcPts val="400"/>
              </a:spcBef>
              <a:spcAft>
                <a:spcPts val="400"/>
              </a:spcAft>
              <a:buFont typeface="Arial" pitchFamily="34" charset="0"/>
              <a:buChar char="•"/>
            </a:pPr>
            <a:r>
              <a:rPr lang="en-US" sz="2000" dirty="0" smtClean="0">
                <a:solidFill>
                  <a:schemeClr val="tx1"/>
                </a:solidFill>
              </a:rPr>
              <a:t>Do you agree with the resolution described in Slide </a:t>
            </a:r>
            <a:r>
              <a:rPr lang="en-US" sz="2000" dirty="0" smtClean="0">
                <a:solidFill>
                  <a:schemeClr val="tx1"/>
                </a:solidFill>
              </a:rPr>
              <a:t>7 for CID 5274 </a:t>
            </a:r>
            <a:endParaRPr lang="en-US" sz="2000" dirty="0" smtClean="0">
              <a:solidFill>
                <a:schemeClr val="tx1"/>
              </a:solidFill>
            </a:endParaRPr>
          </a:p>
          <a:p>
            <a:pPr lvl="1">
              <a:spcBef>
                <a:spcPts val="400"/>
              </a:spcBef>
              <a:spcAft>
                <a:spcPts val="400"/>
              </a:spcAft>
              <a:buFont typeface="Arial" pitchFamily="34" charset="0"/>
              <a:buChar char="•"/>
            </a:pPr>
            <a:r>
              <a:rPr lang="en-US" sz="1600" dirty="0" smtClean="0">
                <a:solidFill>
                  <a:schemeClr val="tx1"/>
                </a:solidFill>
              </a:rPr>
              <a:t>Yes</a:t>
            </a:r>
          </a:p>
          <a:p>
            <a:pPr lvl="1">
              <a:spcBef>
                <a:spcPts val="400"/>
              </a:spcBef>
              <a:spcAft>
                <a:spcPts val="400"/>
              </a:spcAft>
              <a:buFont typeface="Arial" pitchFamily="34" charset="0"/>
              <a:buChar char="•"/>
            </a:pPr>
            <a:r>
              <a:rPr lang="en-US" sz="1600" dirty="0" smtClean="0">
                <a:solidFill>
                  <a:schemeClr val="tx1"/>
                </a:solidFill>
              </a:rPr>
              <a:t>No</a:t>
            </a:r>
          </a:p>
          <a:p>
            <a:pPr lvl="1">
              <a:spcBef>
                <a:spcPts val="400"/>
              </a:spcBef>
              <a:spcAft>
                <a:spcPts val="400"/>
              </a:spcAft>
              <a:buFont typeface="Arial" pitchFamily="34" charset="0"/>
              <a:buChar char="•"/>
            </a:pPr>
            <a:r>
              <a:rPr lang="en-US" sz="1600" dirty="0" smtClean="0">
                <a:solidFill>
                  <a:schemeClr val="tx1"/>
                </a:solidFill>
              </a:rPr>
              <a:t>Abstain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Sudheer Grandhi, InterDigital Communications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CID 5274</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0" indent="0" algn="just"/>
            <a:r>
              <a:rPr lang="en-US" sz="2000" dirty="0" smtClean="0">
                <a:solidFill>
                  <a:schemeClr val="tx1"/>
                </a:solidFill>
              </a:rPr>
              <a:t>For VHT wider channel width operation, when a CF-End is sent by a TXOP holding VHT STA or VHT AP to truncate the TXOP on primary and secondary channels, it will reset the NAV for STAs associated with the same VHT BSS but not for neighboring BSS VHT STAs on the secondary channels that had their NAV set by the TXOP holder. So the neighboring BSS VHT STAs for which the primary channel is the TXOP holder's secondary channel are at a disadvantage and will be unfairly denied channel access. Given that there will be dense deployment of VHT devices such scenarios are very likely to occur and lead to poor performance. This unfairness issue for VHT STAs needs to be resolved. </a:t>
            </a:r>
          </a:p>
          <a:p>
            <a:pPr marL="0" indent="0" algn="just"/>
            <a:endParaRPr 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 for CID 5274</a:t>
            </a:r>
            <a:endParaRPr lang="en-US" dirty="0"/>
          </a:p>
        </p:txBody>
      </p:sp>
      <p:sp>
        <p:nvSpPr>
          <p:cNvPr id="3" name="Content Placeholder 2"/>
          <p:cNvSpPr>
            <a:spLocks noGrp="1"/>
          </p:cNvSpPr>
          <p:nvPr>
            <p:ph idx="1"/>
          </p:nvPr>
        </p:nvSpPr>
        <p:spPr/>
        <p:txBody>
          <a:bodyPr/>
          <a:lstStyle/>
          <a:p>
            <a:r>
              <a:rPr lang="en-US" dirty="0" smtClean="0"/>
              <a:t>Update TXOP truncation rules with CF-End for VHT AP and VHT STAs to remove this unfairness in channel access for VHT STAs.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647700"/>
            <a:ext cx="7770813" cy="419100"/>
          </a:xfrm>
        </p:spPr>
        <p:txBody>
          <a:bodyPr/>
          <a:lstStyle/>
          <a:p>
            <a:r>
              <a:rPr lang="en-US" dirty="0" smtClean="0"/>
              <a:t>Proposed Resolution for CID 5274 (in r0)</a:t>
            </a:r>
            <a:endParaRPr lang="en-US" dirty="0"/>
          </a:p>
        </p:txBody>
      </p:sp>
      <p:sp>
        <p:nvSpPr>
          <p:cNvPr id="3" name="Content Placeholder 2"/>
          <p:cNvSpPr>
            <a:spLocks noGrp="1"/>
          </p:cNvSpPr>
          <p:nvPr>
            <p:ph idx="1"/>
          </p:nvPr>
        </p:nvSpPr>
        <p:spPr>
          <a:xfrm>
            <a:off x="647700" y="1104900"/>
            <a:ext cx="7770813" cy="5372100"/>
          </a:xfrm>
        </p:spPr>
        <p:txBody>
          <a:bodyPr/>
          <a:lstStyle/>
          <a:p>
            <a:pPr lvl="1">
              <a:buFont typeface="Times New Roman" pitchFamily="18" charset="0"/>
              <a:buChar char="•"/>
            </a:pPr>
            <a:r>
              <a:rPr lang="en-US" altLang="zh-CN" sz="1800" dirty="0" smtClean="0"/>
              <a:t>Insert following text in 9.19.2.7 : </a:t>
            </a:r>
            <a:r>
              <a:rPr lang="en-US" altLang="zh-CN" sz="1800" u="sng" dirty="0" smtClean="0"/>
              <a:t>A VHT STA that uses a non-HT duplicate frame to establish protection of its TXOP  shall send any CF-End frame in non-HT duplicate format on primary and all secondary channels on which it transmitted during its TXOP</a:t>
            </a:r>
            <a:r>
              <a:rPr lang="en-US" altLang="zh-CN" sz="1800" dirty="0" smtClean="0"/>
              <a:t>.</a:t>
            </a:r>
          </a:p>
          <a:p>
            <a:pPr lvl="2">
              <a:buFont typeface="Times New Roman" pitchFamily="18" charset="0"/>
              <a:buChar char="•"/>
            </a:pPr>
            <a:r>
              <a:rPr lang="en-US" altLang="zh-CN" sz="1600" dirty="0" smtClean="0"/>
              <a:t>Clears NAV at STAs that can hear TXOP holder on primary and all secondary channels</a:t>
            </a:r>
          </a:p>
          <a:p>
            <a:pPr lvl="1">
              <a:buFont typeface="Times New Roman" pitchFamily="18" charset="0"/>
              <a:buChar char="•"/>
            </a:pPr>
            <a:r>
              <a:rPr lang="en-US" altLang="zh-CN" sz="1800" dirty="0" smtClean="0"/>
              <a:t>Change following text in 9.19.2.7: After receiving a CF-End with a matching BSSID(TA) without comparing Individual/Group bit, an AP may respond by transmitting a CF-End frame after SIFS </a:t>
            </a:r>
            <a:r>
              <a:rPr lang="en-US" altLang="zh-CN" sz="1800" u="sng" dirty="0" smtClean="0"/>
              <a:t>on the primary channel and all secondary channels on which CF-End was received</a:t>
            </a:r>
            <a:r>
              <a:rPr lang="en-US" altLang="zh-CN" sz="1800" dirty="0" smtClean="0"/>
              <a:t>.</a:t>
            </a:r>
          </a:p>
          <a:p>
            <a:pPr lvl="2">
              <a:buFont typeface="Times New Roman" pitchFamily="18" charset="0"/>
              <a:buChar char="•"/>
            </a:pPr>
            <a:r>
              <a:rPr lang="en-US" altLang="zh-CN" sz="1600" dirty="0" smtClean="0"/>
              <a:t>Clears NAV at STAs that can hear TXOP Responder on primary channel of the same BSS</a:t>
            </a:r>
          </a:p>
          <a:p>
            <a:pPr lvl="1">
              <a:buFont typeface="Times New Roman" pitchFamily="18" charset="0"/>
              <a:buChar char="•"/>
            </a:pPr>
            <a:r>
              <a:rPr lang="en-US" altLang="zh-CN" sz="1800" dirty="0" smtClean="0"/>
              <a:t>Insert following text in 9.19.2.7: </a:t>
            </a:r>
            <a:r>
              <a:rPr lang="en-US" altLang="zh-CN" sz="1800" u="sng" dirty="0" smtClean="0"/>
              <a:t>After receiving a CF-End with a non-matching BSSID(TA) without comparing Individual/Group bit, an AP may respond by transmitting a CF-End frame after SIFS on its primary channel.</a:t>
            </a:r>
          </a:p>
          <a:p>
            <a:pPr lvl="2">
              <a:buFont typeface="Times New Roman" pitchFamily="18" charset="0"/>
              <a:buChar char="•"/>
            </a:pPr>
            <a:r>
              <a:rPr lang="en-US" altLang="zh-CN" sz="1600" dirty="0" smtClean="0"/>
              <a:t>Clears NAV at STAs, set by a non-BSS device</a:t>
            </a:r>
            <a:endParaRPr lang="en-US" altLang="zh-CN" sz="180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647700"/>
            <a:ext cx="7770813" cy="419100"/>
          </a:xfrm>
        </p:spPr>
        <p:txBody>
          <a:bodyPr/>
          <a:lstStyle/>
          <a:p>
            <a:r>
              <a:rPr lang="en-US" sz="2800" dirty="0" smtClean="0"/>
              <a:t>Proposed Resolution for CID 5274 (1/2) (in r1)</a:t>
            </a:r>
            <a:endParaRPr lang="en-US" sz="2800" dirty="0"/>
          </a:p>
        </p:txBody>
      </p:sp>
      <p:sp>
        <p:nvSpPr>
          <p:cNvPr id="3" name="Content Placeholder 2"/>
          <p:cNvSpPr>
            <a:spLocks noGrp="1"/>
          </p:cNvSpPr>
          <p:nvPr>
            <p:ph idx="1"/>
          </p:nvPr>
        </p:nvSpPr>
        <p:spPr>
          <a:xfrm>
            <a:off x="647700" y="1104900"/>
            <a:ext cx="7770813" cy="5372100"/>
          </a:xfrm>
        </p:spPr>
        <p:txBody>
          <a:bodyPr/>
          <a:lstStyle/>
          <a:p>
            <a:pPr>
              <a:buFont typeface="Arial" pitchFamily="34" charset="0"/>
              <a:buChar char="•"/>
            </a:pPr>
            <a:r>
              <a:rPr lang="en-US" dirty="0" smtClean="0"/>
              <a:t>Insert following text in 9.19.2.7 :</a:t>
            </a:r>
          </a:p>
          <a:p>
            <a:pPr lvl="1">
              <a:buFont typeface="Arial" pitchFamily="34" charset="0"/>
              <a:buChar char="•"/>
            </a:pPr>
            <a:r>
              <a:rPr lang="en-US" dirty="0" smtClean="0"/>
              <a:t>A VHT STA that uses a VHT RTS procedure (9.3.2.5a) to establish protection of its TXOP  shall send any CF-End frame in non-HT duplicate format on primary and all secondary channels on which TXOP protection was established.</a:t>
            </a:r>
          </a:p>
          <a:p>
            <a:pPr lvl="1">
              <a:buFont typeface="Arial" pitchFamily="34" charset="0"/>
              <a:buChar char="•"/>
            </a:pPr>
            <a:r>
              <a:rPr lang="en-US" dirty="0" smtClean="0"/>
              <a:t>A VHT STA that is a TXOP holder should send any CF-End frame in a non-HT duplicate format on primary and secondary channels so as to clear the NAV it may have set for STAs in its neighborhood.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dirty="0" smtClean="0"/>
              <a:t>May 2012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647700"/>
            <a:ext cx="7770813" cy="419100"/>
          </a:xfrm>
        </p:spPr>
        <p:txBody>
          <a:bodyPr/>
          <a:lstStyle/>
          <a:p>
            <a:r>
              <a:rPr lang="en-US" sz="2800" dirty="0" smtClean="0"/>
              <a:t>Proposed Resolution for CID 5274 (2/2</a:t>
            </a:r>
            <a:r>
              <a:rPr lang="en-US" sz="2800" dirty="0" smtClean="0"/>
              <a:t>) (in r1)</a:t>
            </a:r>
            <a:endParaRPr lang="en-US" sz="2800" dirty="0"/>
          </a:p>
        </p:txBody>
      </p:sp>
      <p:sp>
        <p:nvSpPr>
          <p:cNvPr id="3" name="Content Placeholder 2"/>
          <p:cNvSpPr>
            <a:spLocks noGrp="1"/>
          </p:cNvSpPr>
          <p:nvPr>
            <p:ph idx="1"/>
          </p:nvPr>
        </p:nvSpPr>
        <p:spPr>
          <a:xfrm>
            <a:off x="647700" y="1104900"/>
            <a:ext cx="7770813" cy="5372100"/>
          </a:xfrm>
        </p:spPr>
        <p:txBody>
          <a:bodyPr/>
          <a:lstStyle/>
          <a:p>
            <a:pPr>
              <a:buFont typeface="Arial" pitchFamily="34" charset="0"/>
              <a:buChar char="•"/>
            </a:pPr>
            <a:r>
              <a:rPr lang="en-US" dirty="0" smtClean="0"/>
              <a:t>Insert at the end of  "9.7.6.6 Channel Width selection for control frames":</a:t>
            </a:r>
          </a:p>
          <a:p>
            <a:pPr lvl="1">
              <a:buFont typeface="Arial" pitchFamily="34" charset="0"/>
              <a:buChar char="•"/>
            </a:pPr>
            <a:r>
              <a:rPr lang="en-US" dirty="0" smtClean="0"/>
              <a:t>Note 1: A CF-End Frame transmitted by an AP, SIFS duration after receiving a CF-End with a matching BSSID(TA) without comparing Individual/Group bit, is considered a control response frame.</a:t>
            </a:r>
          </a:p>
          <a:p>
            <a:pPr>
              <a:buFont typeface="Arial"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647700"/>
            <a:ext cx="7770813" cy="419100"/>
          </a:xfrm>
        </p:spPr>
        <p:txBody>
          <a:bodyPr/>
          <a:lstStyle/>
          <a:p>
            <a:r>
              <a:rPr lang="en-US" sz="2800" dirty="0" smtClean="0"/>
              <a:t>Proposed Resolution for CID 5274</a:t>
            </a:r>
            <a:endParaRPr lang="en-US" sz="2800" dirty="0"/>
          </a:p>
        </p:txBody>
      </p:sp>
      <p:sp>
        <p:nvSpPr>
          <p:cNvPr id="3" name="Content Placeholder 2"/>
          <p:cNvSpPr>
            <a:spLocks noGrp="1"/>
          </p:cNvSpPr>
          <p:nvPr>
            <p:ph idx="1"/>
          </p:nvPr>
        </p:nvSpPr>
        <p:spPr>
          <a:xfrm>
            <a:off x="647700" y="1104900"/>
            <a:ext cx="7770813" cy="5372100"/>
          </a:xfrm>
        </p:spPr>
        <p:txBody>
          <a:bodyPr/>
          <a:lstStyle/>
          <a:p>
            <a:pPr>
              <a:buFont typeface="Arial" pitchFamily="34" charset="0"/>
              <a:buChar char="•"/>
            </a:pPr>
            <a:r>
              <a:rPr lang="en-US" dirty="0" smtClean="0"/>
              <a:t>Insert the following text in </a:t>
            </a:r>
            <a:r>
              <a:rPr lang="en-US" dirty="0" smtClean="0"/>
              <a:t>"9.7.6.6 Channel Width selection for control </a:t>
            </a:r>
            <a:r>
              <a:rPr lang="en-US" dirty="0" smtClean="0"/>
              <a:t>frames</a:t>
            </a:r>
            <a:r>
              <a:rPr lang="en-US" dirty="0" smtClean="0"/>
              <a:t>"</a:t>
            </a:r>
            <a:r>
              <a:rPr lang="en-US" dirty="0" smtClean="0"/>
              <a:t> as 4th paragraph:</a:t>
            </a:r>
            <a:endParaRPr lang="en-US" dirty="0" smtClean="0"/>
          </a:p>
          <a:p>
            <a:pPr lvl="1">
              <a:buFont typeface="Arial" pitchFamily="34" charset="0"/>
              <a:buChar char="•"/>
            </a:pPr>
            <a:r>
              <a:rPr lang="en-US" dirty="0" smtClean="0"/>
              <a:t>"</a:t>
            </a:r>
            <a:r>
              <a:rPr lang="en-US" dirty="0" smtClean="0"/>
              <a:t>The TXOP holder should set the TXVECTOR parameter CH_BANDWIDTH of a CF-END frame to the maximum bandwidth allowed by the rules outlined in 9.19.2.4 (Multiple frame transmission in an EDCA TXOP</a:t>
            </a:r>
            <a:r>
              <a:rPr lang="en-US" dirty="0" smtClean="0"/>
              <a:t>).“</a:t>
            </a:r>
            <a:br>
              <a:rPr lang="en-US" dirty="0" smtClean="0"/>
            </a:br>
            <a:r>
              <a:rPr lang="en-US" dirty="0" smtClean="0"/>
              <a:t/>
            </a:r>
            <a:br>
              <a:rPr lang="en-US" dirty="0" smtClean="0"/>
            </a:br>
            <a:endParaRPr lang="en-US" dirty="0" smtClean="0"/>
          </a:p>
          <a:p>
            <a:pPr>
              <a:buFont typeface="Arial" pitchFamily="34" charset="0"/>
              <a:buChar char="•"/>
            </a:pPr>
            <a:r>
              <a:rPr lang="en-US" dirty="0" smtClean="0"/>
              <a:t>Insert </a:t>
            </a:r>
            <a:r>
              <a:rPr lang="en-US" dirty="0" smtClean="0"/>
              <a:t>at the end of  "9.7.6.6 Channel Width selection for control frames":</a:t>
            </a:r>
          </a:p>
          <a:p>
            <a:pPr lvl="1">
              <a:buFont typeface="Arial" pitchFamily="34" charset="0"/>
              <a:buChar char="•"/>
            </a:pPr>
            <a:r>
              <a:rPr lang="en-US" dirty="0" smtClean="0"/>
              <a:t>Note 1: </a:t>
            </a:r>
            <a:r>
              <a:rPr lang="en-US" dirty="0" smtClean="0"/>
              <a:t>A CF-End Frame transmitted by an AP, SIFS duration after receiving a CF-End </a:t>
            </a:r>
            <a:r>
              <a:rPr lang="en-US" dirty="0" smtClean="0"/>
              <a:t>frame is </a:t>
            </a:r>
            <a:r>
              <a:rPr lang="en-US" dirty="0" smtClean="0"/>
              <a:t>considered a control response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Summary</a:t>
            </a:r>
            <a:endParaRPr lang="en-US" dirty="0"/>
          </a:p>
        </p:txBody>
      </p:sp>
      <p:sp>
        <p:nvSpPr>
          <p:cNvPr id="3" name="Content Placeholder 2"/>
          <p:cNvSpPr>
            <a:spLocks noGrp="1"/>
          </p:cNvSpPr>
          <p:nvPr>
            <p:ph idx="1"/>
          </p:nvPr>
        </p:nvSpPr>
        <p:spPr>
          <a:xfrm>
            <a:off x="685800" y="1333500"/>
            <a:ext cx="7770813" cy="5029200"/>
          </a:xfrm>
        </p:spPr>
        <p:txBody>
          <a:bodyPr>
            <a:normAutofit/>
          </a:bodyPr>
          <a:lstStyle/>
          <a:p>
            <a:pPr>
              <a:spcBef>
                <a:spcPts val="400"/>
              </a:spcBef>
              <a:spcAft>
                <a:spcPts val="400"/>
              </a:spcAft>
              <a:buFont typeface="Arial" pitchFamily="34" charset="0"/>
              <a:buChar char="•"/>
            </a:pPr>
            <a:r>
              <a:rPr lang="en-US" sz="2000" dirty="0" smtClean="0">
                <a:solidFill>
                  <a:schemeClr val="tx1"/>
                </a:solidFill>
              </a:rPr>
              <a:t>Proposed resolution for CID </a:t>
            </a:r>
            <a:r>
              <a:rPr lang="en-GB" sz="2000" dirty="0" smtClean="0"/>
              <a:t>5274</a:t>
            </a:r>
          </a:p>
          <a:p>
            <a:pPr lvl="1">
              <a:spcBef>
                <a:spcPts val="400"/>
              </a:spcBef>
              <a:spcAft>
                <a:spcPts val="400"/>
              </a:spcAft>
              <a:buFont typeface="Arial" pitchFamily="34" charset="0"/>
              <a:buChar char="•"/>
            </a:pPr>
            <a:r>
              <a:rPr lang="en-GB" sz="1800" dirty="0" smtClean="0">
                <a:solidFill>
                  <a:schemeClr val="tx1"/>
                </a:solidFill>
              </a:rPr>
              <a:t>Proposed text changes to Section </a:t>
            </a:r>
            <a:r>
              <a:rPr lang="en-GB" sz="1800" dirty="0" smtClean="0">
                <a:solidFill>
                  <a:schemeClr val="tx1"/>
                </a:solidFill>
              </a:rPr>
              <a:t>“</a:t>
            </a:r>
            <a:r>
              <a:rPr lang="en-US" sz="1800" dirty="0" smtClean="0">
                <a:solidFill>
                  <a:schemeClr val="tx1"/>
                </a:solidFill>
              </a:rPr>
              <a:t>9.7.6.6 </a:t>
            </a:r>
            <a:r>
              <a:rPr lang="en-US" sz="1800" dirty="0" smtClean="0">
                <a:solidFill>
                  <a:schemeClr val="tx1"/>
                </a:solidFill>
              </a:rPr>
              <a:t>Channel Width selection for control </a:t>
            </a:r>
            <a:r>
              <a:rPr lang="en-US" sz="1800" dirty="0" smtClean="0">
                <a:solidFill>
                  <a:schemeClr val="tx1"/>
                </a:solidFill>
              </a:rPr>
              <a:t>frames”</a:t>
            </a:r>
            <a:endParaRPr lang="en-US" sz="1800" dirty="0" smtClean="0">
              <a:solidFill>
                <a:schemeClr val="tx1"/>
              </a:solidFill>
            </a:endParaRPr>
          </a:p>
          <a:p>
            <a:pPr lvl="1">
              <a:spcBef>
                <a:spcPts val="400"/>
              </a:spcBef>
              <a:spcAft>
                <a:spcPts val="400"/>
              </a:spcAft>
              <a:buFont typeface="Arial" pitchFamily="34" charset="0"/>
              <a:buChar char="•"/>
            </a:pPr>
            <a:endParaRPr lang="en-US" sz="1800"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343900" cy="533400"/>
          </a:xfrm>
        </p:spPr>
        <p:txBody>
          <a:bodyPr/>
          <a:lstStyle/>
          <a:p>
            <a:pPr lvl="0"/>
            <a:r>
              <a:rPr lang="en-US" sz="2400" dirty="0" smtClean="0"/>
              <a:t>Questions / Comments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
        <p:nvSpPr>
          <p:cNvPr id="8" name="Title 1"/>
          <p:cNvSpPr txBox="1">
            <a:spLocks/>
          </p:cNvSpPr>
          <p:nvPr/>
        </p:nvSpPr>
        <p:spPr bwMode="auto">
          <a:xfrm>
            <a:off x="533400" y="3657600"/>
            <a:ext cx="8343900" cy="533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lang="en-US" b="1" kern="0" dirty="0" smtClean="0">
                <a:solidFill>
                  <a:srgbClr val="000000"/>
                </a:solidFill>
                <a:latin typeface="+mj-lt"/>
                <a:ea typeface="+mj-ea"/>
                <a:cs typeface="+mj-cs"/>
              </a:rPr>
              <a:t>Thank You!</a:t>
            </a:r>
            <a:endParaRPr kumimoji="0" lang="en-US" sz="3200" b="1" i="0" u="none" strike="noStrike" kern="0" cap="none" spc="0" normalizeH="0" baseline="0" noProof="0" dirty="0">
              <a:ln>
                <a:noFill/>
              </a:ln>
              <a:solidFill>
                <a:srgbClr val="000000"/>
              </a:solidFill>
              <a:effectLst/>
              <a:uLnTx/>
              <a:uFillTx/>
              <a:latin typeface="+mj-lt"/>
              <a:ea typeface="+mj-ea"/>
              <a:cs typeface="+mj-cs"/>
            </a:endParaRPr>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F6BA44925D6774DAAAE4851C3660231" ma:contentTypeVersion="0" ma:contentTypeDescription="Create a new document." ma:contentTypeScope="" ma:versionID="f59c400df60e69bdea7e932f2be50d7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126C232-CB9E-4C1D-9A1D-FF83F24851F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112D949B-22B9-402C-ABB9-3F8AA2714337}">
  <ds:schemaRefs>
    <ds:schemaRef ds:uri="http://schemas.microsoft.com/sharepoint/v3/contenttype/forms"/>
  </ds:schemaRefs>
</ds:datastoreItem>
</file>

<file path=customXml/itemProps3.xml><?xml version="1.0" encoding="utf-8"?>
<ds:datastoreItem xmlns:ds="http://schemas.openxmlformats.org/officeDocument/2006/customXml" ds:itemID="{45683213-1B0F-49E7-915B-39D8BA408C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802-11-Submission</Template>
  <TotalTime>4742</TotalTime>
  <Words>798</Words>
  <Application>Microsoft Office PowerPoint</Application>
  <PresentationFormat>On-screen Show (4:3)</PresentationFormat>
  <Paragraphs>100</Paragraphs>
  <Slides>11</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LB187 Proposed Resolution to CID 5274</vt:lpstr>
      <vt:lpstr>CID 5274</vt:lpstr>
      <vt:lpstr>Proposed Change for CID 5274</vt:lpstr>
      <vt:lpstr>Proposed Resolution for CID 5274 (in r0)</vt:lpstr>
      <vt:lpstr>Proposed Resolution for CID 5274 (1/2) (in r1)</vt:lpstr>
      <vt:lpstr>Proposed Resolution for CID 5274 (2/2) (in r1)</vt:lpstr>
      <vt:lpstr>Proposed Resolution for CID 5274</vt:lpstr>
      <vt:lpstr>Summary</vt:lpstr>
      <vt:lpstr>Questions / Comments ?</vt:lpstr>
      <vt:lpstr>References</vt:lpstr>
      <vt:lpstr>Straw poll 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for PSMP Enhancements</dc:title>
  <dc:creator>Sudheer Grandhi</dc:creator>
  <cp:lastModifiedBy>SudheerG</cp:lastModifiedBy>
  <cp:revision>297</cp:revision>
  <cp:lastPrinted>1601-01-01T00:00:00Z</cp:lastPrinted>
  <dcterms:created xsi:type="dcterms:W3CDTF">2012-01-06T05:35:07Z</dcterms:created>
  <dcterms:modified xsi:type="dcterms:W3CDTF">2012-05-15T15:11:12Z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0x010100EF6BA44925D6774DAAAE4851C3660231</vt:lpwstr>
  </property>
</Properties>
</file>