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57" r:id="rId6"/>
    <p:sldId id="309" r:id="rId7"/>
    <p:sldId id="307" r:id="rId8"/>
    <p:sldId id="310" r:id="rId9"/>
    <p:sldId id="311" r:id="rId10"/>
    <p:sldId id="278" r:id="rId11"/>
    <p:sldId id="277" r:id="rId12"/>
    <p:sldId id="264" r:id="rId13"/>
    <p:sldId id="30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 id="4" name="SudheerG" initials="SudheerG"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803" autoAdjust="0"/>
  </p:normalViewPr>
  <p:slideViewPr>
    <p:cSldViewPr>
      <p:cViewPr>
        <p:scale>
          <a:sx n="100" d="100"/>
          <a:sy n="100" d="100"/>
        </p:scale>
        <p:origin x="-516" y="5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44" y="-360"/>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802.11-12/0671r1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Sudheer Grandhi, InterDigital Communications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802.11-12/0671r1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Sudheer Grandhi, InterDigital Communications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802.11-12/0671r1</a:t>
            </a:r>
            <a:endParaRPr lang="en-US"/>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802.11-12/0671r1</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802.11-12/0671r1</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802.11-12/0671r1</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GB" smtClean="0"/>
              <a:t>Sudheer Grandhi,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Sudheer Grandhi,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GB" smtClean="0"/>
              <a:t>Sudheer Grandhi,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GB" smtClean="0"/>
              <a:t>Sudheer Grandhi,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802.11-12/0671r1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85800"/>
            <a:ext cx="8115300" cy="800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LB187 Proposed Resolution to CID 5274</a:t>
            </a:r>
            <a:endParaRPr lang="en-GB" sz="2800"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2012-05-08</a:t>
            </a:r>
            <a:endParaRPr lang="en-GB" sz="2000" b="0" dirty="0"/>
          </a:p>
        </p:txBody>
      </p:sp>
      <p:graphicFrame>
        <p:nvGraphicFramePr>
          <p:cNvPr id="3075" name="Object 3"/>
          <p:cNvGraphicFramePr>
            <a:graphicFrameLocks noChangeAspect="1"/>
          </p:cNvGraphicFramePr>
          <p:nvPr/>
        </p:nvGraphicFramePr>
        <p:xfrm>
          <a:off x="495300" y="2400300"/>
          <a:ext cx="7505700" cy="2619375"/>
        </p:xfrm>
        <a:graphic>
          <a:graphicData uri="http://schemas.openxmlformats.org/presentationml/2006/ole">
            <p:oleObj spid="_x0000_s3075" name="Document" r:id="rId4" imgW="9883673" imgH="330130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Straw poll 1</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Do you agree with the resolution described in Slide 4 </a:t>
            </a:r>
          </a:p>
          <a:p>
            <a:pPr lvl="1">
              <a:spcBef>
                <a:spcPts val="400"/>
              </a:spcBef>
              <a:spcAft>
                <a:spcPts val="400"/>
              </a:spcAft>
              <a:buFont typeface="Arial" pitchFamily="34" charset="0"/>
              <a:buChar char="•"/>
            </a:pPr>
            <a:r>
              <a:rPr lang="en-US" sz="1600" dirty="0" smtClean="0">
                <a:solidFill>
                  <a:schemeClr val="tx1"/>
                </a:solidFill>
              </a:rPr>
              <a:t>Yes</a:t>
            </a:r>
          </a:p>
          <a:p>
            <a:pPr lvl="1">
              <a:spcBef>
                <a:spcPts val="400"/>
              </a:spcBef>
              <a:spcAft>
                <a:spcPts val="400"/>
              </a:spcAft>
              <a:buFont typeface="Arial" pitchFamily="34" charset="0"/>
              <a:buChar char="•"/>
            </a:pPr>
            <a:r>
              <a:rPr lang="en-US" sz="1600" dirty="0" smtClean="0">
                <a:solidFill>
                  <a:schemeClr val="tx1"/>
                </a:solidFill>
              </a:rPr>
              <a:t>No</a:t>
            </a:r>
          </a:p>
          <a:p>
            <a:pPr lvl="1">
              <a:spcBef>
                <a:spcPts val="400"/>
              </a:spcBef>
              <a:spcAft>
                <a:spcPts val="400"/>
              </a:spcAft>
              <a:buFont typeface="Arial" pitchFamily="34" charset="0"/>
              <a:buChar char="•"/>
            </a:pPr>
            <a:r>
              <a:rPr lang="en-US" sz="1600" dirty="0" smtClean="0">
                <a:solidFill>
                  <a:schemeClr val="tx1"/>
                </a:solidFill>
              </a:rPr>
              <a:t>Abstain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CID 5274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r>
              <a:rPr lang="en-US" sz="2000" dirty="0" smtClean="0">
                <a:solidFill>
                  <a:schemeClr val="tx1"/>
                </a:solidFill>
              </a:rPr>
              <a:t>For VHT wider channel width operation, when a CF-End is sent by a TXOP holding VHT STA or VHT AP to truncate the TXOP on primary and secondary channels, it will reset the NAV for STAs associated with the same VHT BSS but not for neighboring BSS VHT STAs on the secondary channels that had their NAV set by the TXOP holder. So the neighboring BSS VHT STAs for which the primary channel is the TXOP holder's secondary channel are at a disadvantage and will be unfairly denied channel access. Given that there will be dense deployment of VHT devices such scenarios are very likely to occur and lead to poor performance. This unfairness issue for VHT STAs needs to be resolved. </a:t>
            </a:r>
          </a:p>
          <a:p>
            <a:pPr marL="0" indent="0" algn="just"/>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for CID 5274</a:t>
            </a:r>
            <a:endParaRPr lang="en-US" dirty="0"/>
          </a:p>
        </p:txBody>
      </p:sp>
      <p:sp>
        <p:nvSpPr>
          <p:cNvPr id="3" name="Content Placeholder 2"/>
          <p:cNvSpPr>
            <a:spLocks noGrp="1"/>
          </p:cNvSpPr>
          <p:nvPr>
            <p:ph idx="1"/>
          </p:nvPr>
        </p:nvSpPr>
        <p:spPr/>
        <p:txBody>
          <a:bodyPr/>
          <a:lstStyle/>
          <a:p>
            <a:r>
              <a:rPr lang="en-US" dirty="0" smtClean="0"/>
              <a:t>Update TXOP truncation rules with CF-End for VHT AP and VHT STAs to remove this unfairness in channel access for VHT STAs.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dirty="0" smtClean="0"/>
              <a:t>Proposed Resolution for CID </a:t>
            </a:r>
            <a:r>
              <a:rPr lang="en-US" dirty="0" smtClean="0"/>
              <a:t>5274 (in r0)</a:t>
            </a:r>
            <a:endParaRPr lang="en-US" dirty="0"/>
          </a:p>
        </p:txBody>
      </p:sp>
      <p:sp>
        <p:nvSpPr>
          <p:cNvPr id="3" name="Content Placeholder 2"/>
          <p:cNvSpPr>
            <a:spLocks noGrp="1"/>
          </p:cNvSpPr>
          <p:nvPr>
            <p:ph idx="1"/>
          </p:nvPr>
        </p:nvSpPr>
        <p:spPr>
          <a:xfrm>
            <a:off x="647700" y="1104900"/>
            <a:ext cx="7770813" cy="5372100"/>
          </a:xfrm>
        </p:spPr>
        <p:txBody>
          <a:bodyPr/>
          <a:lstStyle/>
          <a:p>
            <a:pPr lvl="1">
              <a:buFont typeface="Times New Roman" pitchFamily="18" charset="0"/>
              <a:buChar char="•"/>
            </a:pPr>
            <a:r>
              <a:rPr lang="en-US" altLang="zh-CN" sz="1800" dirty="0" smtClean="0"/>
              <a:t>Insert following text in 9.19.2.7 : </a:t>
            </a:r>
            <a:r>
              <a:rPr lang="en-US" altLang="zh-CN" sz="1800" u="sng" dirty="0" smtClean="0"/>
              <a:t>A VHT STA that uses a non-HT duplicate frame to establish protection of its TXOP  shall send any CF-End frame in non-HT duplicate format on primary and all secondary channels on which it transmitted during its TXOP</a:t>
            </a:r>
            <a:r>
              <a:rPr lang="en-US" altLang="zh-CN" sz="1800" dirty="0" smtClean="0"/>
              <a:t>.</a:t>
            </a:r>
          </a:p>
          <a:p>
            <a:pPr lvl="2">
              <a:buFont typeface="Times New Roman" pitchFamily="18" charset="0"/>
              <a:buChar char="•"/>
            </a:pPr>
            <a:r>
              <a:rPr lang="en-US" altLang="zh-CN" sz="1600" dirty="0" smtClean="0"/>
              <a:t>Clears NAV at STAs that can hear TXOP holder on primary and all secondary channels</a:t>
            </a:r>
          </a:p>
          <a:p>
            <a:pPr lvl="1">
              <a:buFont typeface="Times New Roman" pitchFamily="18" charset="0"/>
              <a:buChar char="•"/>
            </a:pPr>
            <a:r>
              <a:rPr lang="en-US" altLang="zh-CN" sz="1800" dirty="0" smtClean="0"/>
              <a:t>Change following text in 9.19.2.7: After receiving a CF-End with a matching BSSID(TA) without comparing Individual/Group bit, an AP may respond by transmitting a CF-End frame after SIFS </a:t>
            </a:r>
            <a:r>
              <a:rPr lang="en-US" altLang="zh-CN" sz="1800" u="sng" dirty="0" smtClean="0"/>
              <a:t>on the primary channel and all secondary channels on which CF-End was received</a:t>
            </a:r>
            <a:r>
              <a:rPr lang="en-US" altLang="zh-CN" sz="1800" dirty="0" smtClean="0"/>
              <a:t>.</a:t>
            </a:r>
          </a:p>
          <a:p>
            <a:pPr lvl="2">
              <a:buFont typeface="Times New Roman" pitchFamily="18" charset="0"/>
              <a:buChar char="•"/>
            </a:pPr>
            <a:r>
              <a:rPr lang="en-US" altLang="zh-CN" sz="1600" dirty="0" smtClean="0"/>
              <a:t>Clears NAV at STAs that can hear TXOP Responder on primary channel of the same BSS</a:t>
            </a:r>
          </a:p>
          <a:p>
            <a:pPr lvl="1">
              <a:buFont typeface="Times New Roman" pitchFamily="18" charset="0"/>
              <a:buChar char="•"/>
            </a:pPr>
            <a:r>
              <a:rPr lang="en-US" altLang="zh-CN" sz="1800" dirty="0" smtClean="0"/>
              <a:t>Insert following text in 9.19.2.7: </a:t>
            </a:r>
            <a:r>
              <a:rPr lang="en-US" altLang="zh-CN" sz="1800" u="sng" dirty="0" smtClean="0"/>
              <a:t>After receiving a CF-End with a non-matching BSSID(TA) without comparing Individual/Group bit, an AP may respond by transmitting a CF-End frame after SIFS on its primary channel.</a:t>
            </a:r>
          </a:p>
          <a:p>
            <a:pPr lvl="2">
              <a:buFont typeface="Times New Roman" pitchFamily="18" charset="0"/>
              <a:buChar char="•"/>
            </a:pPr>
            <a:r>
              <a:rPr lang="en-US" altLang="zh-CN" sz="1600" dirty="0" smtClean="0"/>
              <a:t>Clears NAV at STAs, set by a non-BSS device</a:t>
            </a:r>
            <a:endParaRPr lang="en-US" altLang="zh-CN" sz="1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dirty="0" smtClean="0"/>
              <a:t>Proposed Resolution for CID </a:t>
            </a:r>
            <a:r>
              <a:rPr lang="en-US" dirty="0" smtClean="0"/>
              <a:t>5274 (1/2)</a:t>
            </a:r>
            <a:endParaRPr lang="en-US" dirty="0"/>
          </a:p>
        </p:txBody>
      </p:sp>
      <p:sp>
        <p:nvSpPr>
          <p:cNvPr id="3" name="Content Placeholder 2"/>
          <p:cNvSpPr>
            <a:spLocks noGrp="1"/>
          </p:cNvSpPr>
          <p:nvPr>
            <p:ph idx="1"/>
          </p:nvPr>
        </p:nvSpPr>
        <p:spPr>
          <a:xfrm>
            <a:off x="647700" y="1104900"/>
            <a:ext cx="7770813" cy="5372100"/>
          </a:xfrm>
        </p:spPr>
        <p:txBody>
          <a:bodyPr/>
          <a:lstStyle/>
          <a:p>
            <a:pPr>
              <a:buFont typeface="Arial" pitchFamily="34" charset="0"/>
              <a:buChar char="•"/>
            </a:pPr>
            <a:r>
              <a:rPr lang="en-US" dirty="0" smtClean="0"/>
              <a:t>Insert following text in 9.19.2.7 </a:t>
            </a:r>
            <a:r>
              <a:rPr lang="en-US" dirty="0" smtClean="0"/>
              <a:t>:</a:t>
            </a:r>
          </a:p>
          <a:p>
            <a:pPr lvl="1">
              <a:buFont typeface="Arial" pitchFamily="34" charset="0"/>
              <a:buChar char="•"/>
            </a:pPr>
            <a:r>
              <a:rPr lang="en-US" dirty="0" smtClean="0"/>
              <a:t>A </a:t>
            </a:r>
            <a:r>
              <a:rPr lang="en-US" dirty="0" smtClean="0"/>
              <a:t>VHT STA that uses a </a:t>
            </a:r>
            <a:r>
              <a:rPr lang="en-US" dirty="0" smtClean="0"/>
              <a:t>VHT </a:t>
            </a:r>
            <a:r>
              <a:rPr lang="en-US" dirty="0" smtClean="0"/>
              <a:t>RTS </a:t>
            </a:r>
            <a:r>
              <a:rPr lang="en-US" dirty="0" smtClean="0"/>
              <a:t>procedure</a:t>
            </a:r>
            <a:r>
              <a:rPr lang="en-US" dirty="0" smtClean="0"/>
              <a:t> (9.3.2.5a)</a:t>
            </a:r>
            <a:r>
              <a:rPr lang="en-US" dirty="0" smtClean="0"/>
              <a:t> </a:t>
            </a:r>
            <a:r>
              <a:rPr lang="en-US" dirty="0" smtClean="0"/>
              <a:t>to establish protection of its TXOP  shall send any CF-End frame in non-HT duplicate format on primary and all secondary channels on which TXOP protection was </a:t>
            </a:r>
            <a:r>
              <a:rPr lang="en-US" dirty="0" smtClean="0"/>
              <a:t>established.</a:t>
            </a:r>
          </a:p>
          <a:p>
            <a:pPr lvl="1">
              <a:buFont typeface="Arial" pitchFamily="34" charset="0"/>
              <a:buChar char="•"/>
            </a:pPr>
            <a:r>
              <a:rPr lang="en-US" dirty="0" smtClean="0"/>
              <a:t>A </a:t>
            </a:r>
            <a:r>
              <a:rPr lang="en-US" dirty="0" smtClean="0"/>
              <a:t>VHT STA </a:t>
            </a:r>
            <a:r>
              <a:rPr lang="en-US" dirty="0" smtClean="0"/>
              <a:t>that </a:t>
            </a:r>
            <a:r>
              <a:rPr lang="en-US" dirty="0" smtClean="0"/>
              <a:t>is a TXOP holder should send any CF-End frame in a non-HT duplicate format on primary and secondary channels so as to clear the NAV it may have set for STAs in </a:t>
            </a:r>
            <a:r>
              <a:rPr lang="en-US" dirty="0" smtClean="0"/>
              <a:t>its neighborhood</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dirty="0" smtClean="0"/>
              <a:t>Proposed Resolution for CID </a:t>
            </a:r>
            <a:r>
              <a:rPr lang="en-US" dirty="0" smtClean="0"/>
              <a:t>5274 (2/2)</a:t>
            </a:r>
            <a:endParaRPr lang="en-US" dirty="0"/>
          </a:p>
        </p:txBody>
      </p:sp>
      <p:sp>
        <p:nvSpPr>
          <p:cNvPr id="3" name="Content Placeholder 2"/>
          <p:cNvSpPr>
            <a:spLocks noGrp="1"/>
          </p:cNvSpPr>
          <p:nvPr>
            <p:ph idx="1"/>
          </p:nvPr>
        </p:nvSpPr>
        <p:spPr>
          <a:xfrm>
            <a:off x="647700" y="1104900"/>
            <a:ext cx="7770813" cy="5372100"/>
          </a:xfrm>
        </p:spPr>
        <p:txBody>
          <a:bodyPr/>
          <a:lstStyle/>
          <a:p>
            <a:pPr>
              <a:buFont typeface="Arial" pitchFamily="34" charset="0"/>
              <a:buChar char="•"/>
            </a:pPr>
            <a:r>
              <a:rPr lang="en-US" dirty="0" smtClean="0"/>
              <a:t>Insert at the end of  "9.7.6.6 Channel Width selection for control </a:t>
            </a:r>
            <a:r>
              <a:rPr lang="en-US" dirty="0" smtClean="0"/>
              <a:t>frames":</a:t>
            </a:r>
            <a:endParaRPr lang="en-US" dirty="0" smtClean="0"/>
          </a:p>
          <a:p>
            <a:pPr lvl="1">
              <a:buFont typeface="Arial" pitchFamily="34" charset="0"/>
              <a:buChar char="•"/>
            </a:pPr>
            <a:r>
              <a:rPr lang="en-US" dirty="0" smtClean="0"/>
              <a:t>Note </a:t>
            </a:r>
            <a:r>
              <a:rPr lang="en-US" dirty="0" smtClean="0"/>
              <a:t>1: A </a:t>
            </a:r>
            <a:r>
              <a:rPr lang="en-US" dirty="0" smtClean="0"/>
              <a:t>CF-End Frame transmitted by an </a:t>
            </a:r>
            <a:r>
              <a:rPr lang="en-US" dirty="0" smtClean="0"/>
              <a:t>AP, </a:t>
            </a:r>
            <a:r>
              <a:rPr lang="en-US" dirty="0" smtClean="0"/>
              <a:t>SIFS duration after receiving a CF-End with a matching BSSID(TA) without comparing Individual/Group bit, is considered a control response frame.</a:t>
            </a:r>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Summary</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Proposed resolution for CID </a:t>
            </a:r>
            <a:r>
              <a:rPr lang="en-GB" sz="2000" dirty="0" smtClean="0"/>
              <a:t>5274</a:t>
            </a:r>
          </a:p>
          <a:p>
            <a:pPr lvl="1">
              <a:spcBef>
                <a:spcPts val="400"/>
              </a:spcBef>
              <a:spcAft>
                <a:spcPts val="400"/>
              </a:spcAft>
              <a:buFont typeface="Arial" pitchFamily="34" charset="0"/>
              <a:buChar char="•"/>
            </a:pPr>
            <a:r>
              <a:rPr lang="en-GB" sz="1800" dirty="0" smtClean="0">
                <a:solidFill>
                  <a:schemeClr val="tx1"/>
                </a:solidFill>
              </a:rPr>
              <a:t>Proposed text changes to Section </a:t>
            </a:r>
            <a:r>
              <a:rPr lang="en-US" sz="1800" dirty="0" smtClean="0">
                <a:solidFill>
                  <a:schemeClr val="tx1"/>
                </a:solidFill>
              </a:rPr>
              <a:t>9.19.2.7 Truncation of a </a:t>
            </a:r>
            <a:r>
              <a:rPr lang="en-US" sz="1800" dirty="0" smtClean="0">
                <a:solidFill>
                  <a:schemeClr val="tx1"/>
                </a:solidFill>
              </a:rPr>
              <a:t>TXOP</a:t>
            </a:r>
          </a:p>
          <a:p>
            <a:pPr lvl="1">
              <a:spcBef>
                <a:spcPts val="400"/>
              </a:spcBef>
              <a:spcAft>
                <a:spcPts val="400"/>
              </a:spcAft>
              <a:buFont typeface="Arial" pitchFamily="34" charset="0"/>
              <a:buChar char="•"/>
            </a:pPr>
            <a:r>
              <a:rPr lang="en-GB" sz="1800" dirty="0" smtClean="0">
                <a:solidFill>
                  <a:schemeClr val="tx1"/>
                </a:solidFill>
              </a:rPr>
              <a:t>Proposed text changes to Section </a:t>
            </a:r>
            <a:r>
              <a:rPr lang="en-US" sz="1800" dirty="0" smtClean="0">
                <a:solidFill>
                  <a:schemeClr val="tx1"/>
                </a:solidFill>
              </a:rPr>
              <a:t>9.7.6.6 Truncation of a </a:t>
            </a:r>
            <a:r>
              <a:rPr lang="en-US" sz="1800" dirty="0" smtClean="0">
                <a:solidFill>
                  <a:schemeClr val="tx1"/>
                </a:solidFill>
              </a:rPr>
              <a:t>TXOP</a:t>
            </a:r>
          </a:p>
          <a:p>
            <a:pPr lvl="1">
              <a:spcBef>
                <a:spcPts val="400"/>
              </a:spcBef>
              <a:spcAft>
                <a:spcPts val="400"/>
              </a:spcAft>
              <a:buFont typeface="Arial" pitchFamily="34" charset="0"/>
              <a:buChar char="•"/>
            </a:pPr>
            <a:endParaRPr lang="en-US" sz="18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343900" cy="533400"/>
          </a:xfrm>
        </p:spPr>
        <p:txBody>
          <a:bodyPr/>
          <a:lstStyle/>
          <a:p>
            <a:pPr lvl="0"/>
            <a:r>
              <a:rPr lang="en-US" sz="2400" dirty="0" smtClean="0"/>
              <a:t>Questions / Comments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8" name="Title 1"/>
          <p:cNvSpPr txBox="1">
            <a:spLocks/>
          </p:cNvSpPr>
          <p:nvPr/>
        </p:nvSpPr>
        <p:spPr bwMode="auto">
          <a:xfrm>
            <a:off x="533400" y="3657600"/>
            <a:ext cx="8343900" cy="533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b="1" kern="0" dirty="0" smtClean="0">
                <a:solidFill>
                  <a:srgbClr val="000000"/>
                </a:solidFill>
                <a:latin typeface="+mj-lt"/>
                <a:ea typeface="+mj-ea"/>
                <a:cs typeface="+mj-cs"/>
              </a:rPr>
              <a:t>Thank You!</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829300" y="6477000"/>
            <a:ext cx="2713038" cy="228599"/>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685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7" name="Content Placeholder 2"/>
          <p:cNvSpPr>
            <a:spLocks noGrp="1"/>
          </p:cNvSpPr>
          <p:nvPr>
            <p:ph type="body" idx="1"/>
          </p:nvPr>
        </p:nvSpPr>
        <p:spPr>
          <a:xfrm>
            <a:off x="647700" y="1409700"/>
            <a:ext cx="7772400" cy="4953000"/>
          </a:xfrm>
        </p:spPr>
        <p:txBody>
          <a:bodyPr>
            <a:normAutofit/>
          </a:bodyPr>
          <a:lstStyle/>
          <a:p>
            <a:pPr>
              <a:buFont typeface="Arial" pitchFamily="34" charset="0"/>
              <a:buChar char="•"/>
            </a:pPr>
            <a:r>
              <a:rPr lang="en-US" sz="2400" dirty="0" smtClean="0"/>
              <a:t>802.11-2012</a:t>
            </a:r>
          </a:p>
          <a:p>
            <a:pPr>
              <a:buFont typeface="Arial" pitchFamily="34" charset="0"/>
              <a:buChar char="•"/>
            </a:pPr>
            <a:r>
              <a:rPr lang="en-US" dirty="0" smtClean="0"/>
              <a:t>802.11ac  D2.0</a:t>
            </a:r>
            <a:endParaRPr lang="en-US" sz="2400" dirty="0" smtClean="0"/>
          </a:p>
          <a:p>
            <a:endParaRPr lang="en-US" sz="24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4699</TotalTime>
  <Words>714</Words>
  <Application>Microsoft Office PowerPoint</Application>
  <PresentationFormat>On-screen Show (4:3)</PresentationFormat>
  <Paragraphs>89</Paragraphs>
  <Slides>10</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LB187 Proposed Resolution to CID 5274</vt:lpstr>
      <vt:lpstr>CID 5274</vt:lpstr>
      <vt:lpstr>Proposed Change for CID 5274</vt:lpstr>
      <vt:lpstr>Proposed Resolution for CID 5274 (in r0)</vt:lpstr>
      <vt:lpstr>Proposed Resolution for CID 5274 (1/2)</vt:lpstr>
      <vt:lpstr>Proposed Resolution for CID 5274 (2/2)</vt:lpstr>
      <vt:lpstr>Summary</vt:lpstr>
      <vt:lpstr>Questions / Comments ?</vt:lpstr>
      <vt:lpstr>References</vt:lpstr>
      <vt:lpstr>Straw poll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for PSMP Enhancements</dc:title>
  <dc:creator>Sudheer Grandhi</dc:creator>
  <cp:lastModifiedBy>SudheerG</cp:lastModifiedBy>
  <cp:revision>283</cp:revision>
  <cp:lastPrinted>1601-01-01T00:00:00Z</cp:lastPrinted>
  <dcterms:created xsi:type="dcterms:W3CDTF">2012-01-06T05:35:07Z</dcterms:created>
  <dcterms:modified xsi:type="dcterms:W3CDTF">2012-05-15T11:25:09Z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