
<file path=[Content_Types].xml><?xml version="1.0" encoding="utf-8"?>
<Types xmlns="http://schemas.openxmlformats.org/package/2006/content-types">
  <Override PartName="/customXml/itemProps2.xml" ContentType="application/vnd.openxmlformats-officedocument.customXmlProperties+xml"/>
  <Override PartName="/customXml/itemProps3.xml" ContentType="application/vnd.openxmlformats-officedocument.customXmlProperties+xml"/>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docProps/custom.xml" ContentType="application/vnd.openxmlformats-officedocument.custom-properties+xml"/>
  <Override PartName="/ppt/commentAuthors.xml" ContentType="application/vnd.openxmlformats-officedocument.presentationml.commentAuthors+xml"/>
  <Default Extension="vml" ContentType="application/vnd.openxmlformats-officedocument.vmlDrawing"/>
  <Default Extension="doc" ContentType="application/msword"/>
  <Override PartName="/ppt/slides/slide7.xml" ContentType="application/vnd.openxmlformats-officedocument.presentationml.slide+xml"/>
  <Override PartName="/ppt/slides/slide8.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13"/>
  </p:notesMasterIdLst>
  <p:handoutMasterIdLst>
    <p:handoutMasterId r:id="rId14"/>
  </p:handoutMasterIdLst>
  <p:sldIdLst>
    <p:sldId id="256" r:id="rId5"/>
    <p:sldId id="257" r:id="rId6"/>
    <p:sldId id="309" r:id="rId7"/>
    <p:sldId id="307" r:id="rId8"/>
    <p:sldId id="278" r:id="rId9"/>
    <p:sldId id="277" r:id="rId10"/>
    <p:sldId id="264" r:id="rId11"/>
    <p:sldId id="308" r:id="rId12"/>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wangxc" initials="w" lastIdx="5" clrIdx="0"/>
  <p:cmAuthor id="1" name="Berger-Admin, James (Rodney)" initials="BJ(" lastIdx="3" clrIdx="1"/>
  <p:cmAuthor id="2" name="Lei Wang" initials="LW" lastIdx="0" clrIdx="2"/>
  <p:cmAuthor id="3" name="olesenrl" initials="o" lastIdx="10" clrIdx="3"/>
  <p:cmAuthor id="4" name="SudheerG" initials="SudheerG" lastIdx="1" clrIdx="4"/>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showPr>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515" autoAdjust="0"/>
    <p:restoredTop sz="94803" autoAdjust="0"/>
  </p:normalViewPr>
  <p:slideViewPr>
    <p:cSldViewPr>
      <p:cViewPr>
        <p:scale>
          <a:sx n="100" d="100"/>
          <a:sy n="100" d="100"/>
        </p:scale>
        <p:origin x="-516" y="360"/>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5" d="100"/>
          <a:sy n="55" d="100"/>
        </p:scale>
        <p:origin x="-2844" y="-360"/>
      </p:cViewPr>
      <p:guideLst>
        <p:guide orient="horz" pos="2880"/>
        <p:guide pos="2160"/>
      </p:guideLst>
    </p:cSldViewPr>
  </p:notesViewPr>
  <p:gridSpacing cx="39327138" cy="3932713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notesMaster" Target="notesMasters/notesMaster1.xml"/><Relationship Id="rId1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commentAuthors" Target="commentAuthors.xml"/><Relationship Id="rId10" Type="http://schemas.openxmlformats.org/officeDocument/2006/relationships/slide" Target="slides/slide6.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smtClean="0"/>
              <a:t>doc.: IEEE 802.11-12/0671r0</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smtClean="0"/>
              <a:t>May 2012</a:t>
            </a:r>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smtClean="0"/>
              <a:t>Sudheer Grandhi, InterDigital Communications</a:t>
            </a:r>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smtClean="0"/>
              <a:t>doc.: IEEE 802.11-12/0671r0</a:t>
            </a:r>
            <a:endParaRPr lang="en-US"/>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smtClean="0"/>
              <a:t>May 2012</a:t>
            </a:r>
            <a:endParaRPr lang="en-US"/>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smtClean="0"/>
              <a:t>Sudheer Grandhi, InterDigital Communications</a:t>
            </a:r>
            <a:endParaRPr lang="en-US"/>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802.11-12/0671r0</a:t>
            </a:r>
            <a:endParaRPr lang="en-US"/>
          </a:p>
        </p:txBody>
      </p:sp>
      <p:sp>
        <p:nvSpPr>
          <p:cNvPr id="5" name="Rectangle 3"/>
          <p:cNvSpPr>
            <a:spLocks noGrp="1" noChangeArrowheads="1"/>
          </p:cNvSpPr>
          <p:nvPr>
            <p:ph type="dt"/>
          </p:nvPr>
        </p:nvSpPr>
        <p:spPr>
          <a:ln/>
        </p:spPr>
        <p:txBody>
          <a:bodyPr/>
          <a:lstStyle/>
          <a:p>
            <a:r>
              <a:rPr lang="en-US" smtClean="0"/>
              <a:t>May 2012</a:t>
            </a:r>
            <a:endParaRPr lang="en-US" dirty="0"/>
          </a:p>
        </p:txBody>
      </p:sp>
      <p:sp>
        <p:nvSpPr>
          <p:cNvPr id="6" name="Rectangle 6"/>
          <p:cNvSpPr>
            <a:spLocks noGrp="1" noChangeArrowheads="1"/>
          </p:cNvSpPr>
          <p:nvPr>
            <p:ph type="ftr"/>
          </p:nvPr>
        </p:nvSpPr>
        <p:spPr>
          <a:ln/>
        </p:spPr>
        <p:txBody>
          <a:bodyPr/>
          <a:lstStyle/>
          <a:p>
            <a:r>
              <a:rPr lang="en-US" smtClean="0"/>
              <a:t>Sudheer Grandhi, InterDigital Communications</a:t>
            </a:r>
            <a:endParaRPr lang="en-US"/>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802.11-12/0671r0</a:t>
            </a:r>
            <a:endParaRPr lang="en-US"/>
          </a:p>
        </p:txBody>
      </p:sp>
      <p:sp>
        <p:nvSpPr>
          <p:cNvPr id="5" name="Rectangle 3"/>
          <p:cNvSpPr>
            <a:spLocks noGrp="1" noChangeArrowheads="1"/>
          </p:cNvSpPr>
          <p:nvPr>
            <p:ph type="dt"/>
          </p:nvPr>
        </p:nvSpPr>
        <p:spPr>
          <a:ln/>
        </p:spPr>
        <p:txBody>
          <a:bodyPr/>
          <a:lstStyle/>
          <a:p>
            <a:r>
              <a:rPr lang="en-US" smtClean="0"/>
              <a:t>May 2012</a:t>
            </a:r>
            <a:endParaRPr lang="en-US"/>
          </a:p>
        </p:txBody>
      </p:sp>
      <p:sp>
        <p:nvSpPr>
          <p:cNvPr id="6" name="Rectangle 6"/>
          <p:cNvSpPr>
            <a:spLocks noGrp="1" noChangeArrowheads="1"/>
          </p:cNvSpPr>
          <p:nvPr>
            <p:ph type="ftr"/>
          </p:nvPr>
        </p:nvSpPr>
        <p:spPr>
          <a:ln/>
        </p:spPr>
        <p:txBody>
          <a:bodyPr/>
          <a:lstStyle/>
          <a:p>
            <a:r>
              <a:rPr lang="en-US" smtClean="0"/>
              <a:t>Sudheer Grandhi, InterDigital Communications</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idx="10"/>
          </p:nvPr>
        </p:nvSpPr>
        <p:spPr/>
        <p:txBody>
          <a:bodyPr/>
          <a:lstStyle/>
          <a:p>
            <a:r>
              <a:rPr lang="en-US" smtClean="0"/>
              <a:t>doc.: IEEE 802.11-12/0671r0</a:t>
            </a:r>
            <a:endParaRPr lang="en-US"/>
          </a:p>
        </p:txBody>
      </p:sp>
      <p:sp>
        <p:nvSpPr>
          <p:cNvPr id="5" name="Date Placeholder 4"/>
          <p:cNvSpPr>
            <a:spLocks noGrp="1"/>
          </p:cNvSpPr>
          <p:nvPr>
            <p:ph type="dt" idx="11"/>
          </p:nvPr>
        </p:nvSpPr>
        <p:spPr/>
        <p:txBody>
          <a:bodyPr/>
          <a:lstStyle/>
          <a:p>
            <a:r>
              <a:rPr lang="en-US" smtClean="0"/>
              <a:t>May 2012</a:t>
            </a:r>
            <a:endParaRPr lang="en-US"/>
          </a:p>
        </p:txBody>
      </p:sp>
      <p:sp>
        <p:nvSpPr>
          <p:cNvPr id="6" name="Footer Placeholder 5"/>
          <p:cNvSpPr>
            <a:spLocks noGrp="1"/>
          </p:cNvSpPr>
          <p:nvPr>
            <p:ph type="ftr" idx="12"/>
          </p:nvPr>
        </p:nvSpPr>
        <p:spPr/>
        <p:txBody>
          <a:bodyPr/>
          <a:lstStyle/>
          <a:p>
            <a:r>
              <a:rPr lang="en-US" smtClean="0"/>
              <a:t>Sudheer Grandhi, InterDigital Communications</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4</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802.11-12/0671r0</a:t>
            </a:r>
            <a:endParaRPr lang="en-US"/>
          </a:p>
        </p:txBody>
      </p:sp>
      <p:sp>
        <p:nvSpPr>
          <p:cNvPr id="5" name="Rectangle 3"/>
          <p:cNvSpPr>
            <a:spLocks noGrp="1" noChangeArrowheads="1"/>
          </p:cNvSpPr>
          <p:nvPr>
            <p:ph type="dt"/>
          </p:nvPr>
        </p:nvSpPr>
        <p:spPr>
          <a:ln/>
        </p:spPr>
        <p:txBody>
          <a:bodyPr/>
          <a:lstStyle/>
          <a:p>
            <a:r>
              <a:rPr lang="en-US" smtClean="0"/>
              <a:t>May 2012</a:t>
            </a:r>
            <a:endParaRPr lang="en-US"/>
          </a:p>
        </p:txBody>
      </p:sp>
      <p:sp>
        <p:nvSpPr>
          <p:cNvPr id="6" name="Rectangle 6"/>
          <p:cNvSpPr>
            <a:spLocks noGrp="1" noChangeArrowheads="1"/>
          </p:cNvSpPr>
          <p:nvPr>
            <p:ph type="ftr"/>
          </p:nvPr>
        </p:nvSpPr>
        <p:spPr>
          <a:ln/>
        </p:spPr>
        <p:txBody>
          <a:bodyPr/>
          <a:lstStyle/>
          <a:p>
            <a:r>
              <a:rPr lang="en-US" smtClean="0"/>
              <a:t>Sudheer Grandhi, InterDigital Communications</a:t>
            </a:r>
            <a:endParaRPr lang="en-US"/>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7</a:t>
            </a:fld>
            <a:endParaRPr lang="en-US"/>
          </a:p>
        </p:txBody>
      </p:sp>
      <p:sp>
        <p:nvSpPr>
          <p:cNvPr id="20481"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May 2012</a:t>
            </a:r>
            <a:endParaRPr lang="en-GB"/>
          </a:p>
        </p:txBody>
      </p:sp>
      <p:sp>
        <p:nvSpPr>
          <p:cNvPr id="5" name="Footer Placeholder 4"/>
          <p:cNvSpPr>
            <a:spLocks noGrp="1"/>
          </p:cNvSpPr>
          <p:nvPr>
            <p:ph type="ftr" idx="11"/>
          </p:nvPr>
        </p:nvSpPr>
        <p:spPr/>
        <p:txBody>
          <a:bodyPr/>
          <a:lstStyle>
            <a:lvl1pPr>
              <a:defRPr/>
            </a:lvl1pPr>
          </a:lstStyle>
          <a:p>
            <a:r>
              <a:rPr lang="en-GB" smtClean="0"/>
              <a:t>Sudheer Grandhi, InterDigital Communications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Sudheer Grandhi, InterDigital Communications</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May 2012</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May 2012</a:t>
            </a:r>
            <a:endParaRPr lang="en-GB"/>
          </a:p>
        </p:txBody>
      </p:sp>
      <p:sp>
        <p:nvSpPr>
          <p:cNvPr id="5" name="Footer Placeholder 4"/>
          <p:cNvSpPr>
            <a:spLocks noGrp="1"/>
          </p:cNvSpPr>
          <p:nvPr>
            <p:ph type="ftr" idx="11"/>
          </p:nvPr>
        </p:nvSpPr>
        <p:spPr/>
        <p:txBody>
          <a:bodyPr/>
          <a:lstStyle>
            <a:lvl1pPr>
              <a:defRPr/>
            </a:lvl1pPr>
          </a:lstStyle>
          <a:p>
            <a:r>
              <a:rPr lang="en-GB" smtClean="0"/>
              <a:t>Sudheer Grandhi, InterDigital Communications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May 2012</a:t>
            </a:r>
            <a:endParaRPr lang="en-GB"/>
          </a:p>
        </p:txBody>
      </p:sp>
      <p:sp>
        <p:nvSpPr>
          <p:cNvPr id="6" name="Footer Placeholder 5"/>
          <p:cNvSpPr>
            <a:spLocks noGrp="1"/>
          </p:cNvSpPr>
          <p:nvPr>
            <p:ph type="ftr" idx="11"/>
          </p:nvPr>
        </p:nvSpPr>
        <p:spPr/>
        <p:txBody>
          <a:bodyPr/>
          <a:lstStyle>
            <a:lvl1pPr>
              <a:defRPr/>
            </a:lvl1pPr>
          </a:lstStyle>
          <a:p>
            <a:r>
              <a:rPr lang="en-GB" smtClean="0"/>
              <a:t>Sudheer Grandhi, InterDigital Communications</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May 2012</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smtClean="0"/>
              <a:t>Sudheer Grandhi, InterDigital Communications</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May 2012</a:t>
            </a:r>
            <a:endParaRPr lang="en-GB"/>
          </a:p>
        </p:txBody>
      </p:sp>
      <p:sp>
        <p:nvSpPr>
          <p:cNvPr id="4" name="Footer Placeholder 3"/>
          <p:cNvSpPr>
            <a:spLocks noGrp="1"/>
          </p:cNvSpPr>
          <p:nvPr>
            <p:ph type="ftr" idx="11"/>
          </p:nvPr>
        </p:nvSpPr>
        <p:spPr/>
        <p:txBody>
          <a:bodyPr/>
          <a:lstStyle>
            <a:lvl1pPr>
              <a:defRPr/>
            </a:lvl1pPr>
          </a:lstStyle>
          <a:p>
            <a:r>
              <a:rPr lang="en-GB" smtClean="0"/>
              <a:t>Sudheer Grandhi, InterDigital Communications</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May 2012</a:t>
            </a:r>
            <a:endParaRPr lang="en-GB"/>
          </a:p>
        </p:txBody>
      </p:sp>
      <p:sp>
        <p:nvSpPr>
          <p:cNvPr id="3" name="Footer Placeholder 2"/>
          <p:cNvSpPr>
            <a:spLocks noGrp="1"/>
          </p:cNvSpPr>
          <p:nvPr>
            <p:ph type="ftr" idx="11"/>
          </p:nvPr>
        </p:nvSpPr>
        <p:spPr/>
        <p:txBody>
          <a:bodyPr/>
          <a:lstStyle>
            <a:lvl1pPr>
              <a:defRPr/>
            </a:lvl1pPr>
          </a:lstStyle>
          <a:p>
            <a:r>
              <a:rPr lang="en-GB" smtClean="0"/>
              <a:t>Sudheer Grandhi, InterDigital Communications</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May 2012</a:t>
            </a:r>
            <a:endParaRPr lang="en-GB"/>
          </a:p>
        </p:txBody>
      </p:sp>
      <p:sp>
        <p:nvSpPr>
          <p:cNvPr id="5" name="Footer Placeholder 4"/>
          <p:cNvSpPr>
            <a:spLocks noGrp="1"/>
          </p:cNvSpPr>
          <p:nvPr>
            <p:ph type="ftr" idx="11"/>
          </p:nvPr>
        </p:nvSpPr>
        <p:spPr/>
        <p:txBody>
          <a:bodyPr/>
          <a:lstStyle>
            <a:lvl1pPr>
              <a:defRPr/>
            </a:lvl1pPr>
          </a:lstStyle>
          <a:p>
            <a:r>
              <a:rPr lang="en-GB" smtClean="0"/>
              <a:t>Sudheer Grandhi, InterDigital Communications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May 2012</a:t>
            </a:r>
            <a:endParaRPr lang="en-GB"/>
          </a:p>
        </p:txBody>
      </p:sp>
      <p:sp>
        <p:nvSpPr>
          <p:cNvPr id="5" name="Footer Placeholder 4"/>
          <p:cNvSpPr>
            <a:spLocks noGrp="1"/>
          </p:cNvSpPr>
          <p:nvPr>
            <p:ph type="ftr" idx="11"/>
          </p:nvPr>
        </p:nvSpPr>
        <p:spPr/>
        <p:txBody>
          <a:bodyPr/>
          <a:lstStyle>
            <a:lvl1pPr>
              <a:defRPr/>
            </a:lvl1pPr>
          </a:lstStyle>
          <a:p>
            <a:r>
              <a:rPr lang="en-GB" smtClean="0"/>
              <a:t>Sudheer Grandhi, InterDigital Communications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May 2012</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Sudheer Grandhi, InterDigital Communications</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6797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802.11-12/0671r0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Microsoft_Office_Word_97_-_2003_Document1.doc"/></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smtClean="0"/>
              <a:t>May 2012</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smtClean="0"/>
              <a:t>Sudheer Grandhi, InterDigital Communications</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09600" y="685800"/>
            <a:ext cx="8115300" cy="8001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2800" dirty="0" smtClean="0"/>
              <a:t>LB187 Proposed Resolution to CID 5274</a:t>
            </a:r>
            <a:endParaRPr lang="en-GB" sz="2800" dirty="0">
              <a:solidFill>
                <a:schemeClr val="tx1"/>
              </a:solidFill>
            </a:endParaRPr>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2012-05-08</a:t>
            </a:r>
            <a:endParaRPr lang="en-GB" sz="2000" b="0" dirty="0"/>
          </a:p>
        </p:txBody>
      </p:sp>
      <p:graphicFrame>
        <p:nvGraphicFramePr>
          <p:cNvPr id="3075" name="Object 3"/>
          <p:cNvGraphicFramePr>
            <a:graphicFrameLocks noChangeAspect="1"/>
          </p:cNvGraphicFramePr>
          <p:nvPr/>
        </p:nvGraphicFramePr>
        <p:xfrm>
          <a:off x="495300" y="2400300"/>
          <a:ext cx="7505700" cy="2619375"/>
        </p:xfrm>
        <a:graphic>
          <a:graphicData uri="http://schemas.openxmlformats.org/presentationml/2006/ole">
            <p:oleObj spid="_x0000_s3075" name="Document" r:id="rId4" imgW="9883673" imgH="3301301" progId="Word.Document.8">
              <p:embed/>
            </p:oleObj>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US" smtClean="0"/>
              <a:t>May 2012</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smtClean="0"/>
              <a:t>Sudheer Grandhi, InterDigital Communications</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CID 5274</a:t>
            </a:r>
            <a:endParaRPr lang="en-GB" dirty="0"/>
          </a:p>
        </p:txBody>
      </p:sp>
      <p:sp>
        <p:nvSpPr>
          <p:cNvPr id="4098" name="Rectangle 2"/>
          <p:cNvSpPr>
            <a:spLocks noGrp="1" noChangeArrowheads="1"/>
          </p:cNvSpPr>
          <p:nvPr>
            <p:ph type="body" idx="1"/>
          </p:nvPr>
        </p:nvSpPr>
        <p:spPr>
          <a:xfrm>
            <a:off x="685800" y="1981200"/>
            <a:ext cx="7772400" cy="4114800"/>
          </a:xfrm>
          <a:ln/>
        </p:spPr>
        <p:txBody>
          <a:bodyPr/>
          <a:lstStyle/>
          <a:p>
            <a:pPr marL="0" indent="0" algn="just"/>
            <a:r>
              <a:rPr lang="en-US" sz="2000" dirty="0" smtClean="0">
                <a:solidFill>
                  <a:schemeClr val="tx1"/>
                </a:solidFill>
              </a:rPr>
              <a:t>For VHT wider channel width operation, when a CF-End is sent by a TXOP holding VHT STA or VHT AP to truncate the TXOP on primary and secondary channels, it will reset the NAV for STAs associated with the same VHT BSS but not for neighboring BSS VHT STAs on the secondary channels that had their NAV set by the TXOP holder. So the neighboring BSS VHT STAs for which the primary channel is the TXOP holder's secondary channel are at a disadvantage and will be unfairly denied channel access. Given that there will be dense deployment of VHT devices such scenarios are very likely to occur and lead to poor performance. This unfairness issue for VHT STAs needs to be resolved. </a:t>
            </a:r>
          </a:p>
          <a:p>
            <a:pPr marL="0" indent="0" algn="just"/>
            <a:endParaRPr lang="en-US" dirty="0" smtClean="0">
              <a:solidFill>
                <a:schemeClr val="tx1"/>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Proposed Change for CID 5274</a:t>
            </a:r>
            <a:endParaRPr lang="en-US" dirty="0"/>
          </a:p>
        </p:txBody>
      </p:sp>
      <p:sp>
        <p:nvSpPr>
          <p:cNvPr id="3" name="Content Placeholder 2"/>
          <p:cNvSpPr>
            <a:spLocks noGrp="1"/>
          </p:cNvSpPr>
          <p:nvPr>
            <p:ph idx="1"/>
          </p:nvPr>
        </p:nvSpPr>
        <p:spPr/>
        <p:txBody>
          <a:bodyPr/>
          <a:lstStyle/>
          <a:p>
            <a:r>
              <a:rPr lang="en-US" dirty="0" smtClean="0"/>
              <a:t>Update TXOP truncation rules with CF-End for VHT AP and VHT STAs to remove this unfairness in channel access for VHT STAs.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smtClean="0"/>
              <a:t>Sudheer Grandhi, InterDigital Communications</a:t>
            </a:r>
            <a:endParaRPr lang="en-GB" dirty="0"/>
          </a:p>
        </p:txBody>
      </p:sp>
      <p:sp>
        <p:nvSpPr>
          <p:cNvPr id="6" name="Date Placeholder 5"/>
          <p:cNvSpPr>
            <a:spLocks noGrp="1"/>
          </p:cNvSpPr>
          <p:nvPr>
            <p:ph type="dt" idx="15"/>
          </p:nvPr>
        </p:nvSpPr>
        <p:spPr/>
        <p:txBody>
          <a:bodyPr/>
          <a:lstStyle/>
          <a:p>
            <a:r>
              <a:rPr lang="en-US" smtClean="0"/>
              <a:t>May 2012</a:t>
            </a:r>
            <a:endParaRPr lang="en-GB"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3900" y="647700"/>
            <a:ext cx="7770813" cy="419100"/>
          </a:xfrm>
        </p:spPr>
        <p:txBody>
          <a:bodyPr/>
          <a:lstStyle/>
          <a:p>
            <a:r>
              <a:rPr lang="en-US" dirty="0" smtClean="0"/>
              <a:t>Proposed Resolution for CID 5274</a:t>
            </a:r>
            <a:endParaRPr lang="en-US" dirty="0"/>
          </a:p>
        </p:txBody>
      </p:sp>
      <p:sp>
        <p:nvSpPr>
          <p:cNvPr id="3" name="Content Placeholder 2"/>
          <p:cNvSpPr>
            <a:spLocks noGrp="1"/>
          </p:cNvSpPr>
          <p:nvPr>
            <p:ph idx="1"/>
          </p:nvPr>
        </p:nvSpPr>
        <p:spPr>
          <a:xfrm>
            <a:off x="647700" y="1104900"/>
            <a:ext cx="7770813" cy="5372100"/>
          </a:xfrm>
        </p:spPr>
        <p:txBody>
          <a:bodyPr/>
          <a:lstStyle/>
          <a:p>
            <a:pPr lvl="1">
              <a:buFont typeface="Times New Roman" pitchFamily="18" charset="0"/>
              <a:buChar char="•"/>
            </a:pPr>
            <a:r>
              <a:rPr lang="en-US" altLang="zh-CN" sz="1800" dirty="0" smtClean="0"/>
              <a:t>Insert following text in 9.19.2.7 : </a:t>
            </a:r>
            <a:r>
              <a:rPr lang="en-US" altLang="zh-CN" sz="1800" u="sng" dirty="0" smtClean="0"/>
              <a:t>A VHT STA that uses a non-HT duplicate frame to establish protection of its TXOP  shall send any CF-End frame in non-HT duplicate format on primary and all secondary channels on which it transmitted during its TXOP</a:t>
            </a:r>
            <a:r>
              <a:rPr lang="en-US" altLang="zh-CN" sz="1800" dirty="0" smtClean="0"/>
              <a:t>.</a:t>
            </a:r>
          </a:p>
          <a:p>
            <a:pPr lvl="2">
              <a:buFont typeface="Times New Roman" pitchFamily="18" charset="0"/>
              <a:buChar char="•"/>
            </a:pPr>
            <a:r>
              <a:rPr lang="en-US" altLang="zh-CN" sz="1600" dirty="0" smtClean="0"/>
              <a:t>Clears NAV at STAs that can hear TXOP holder on primary and all secondary channels</a:t>
            </a:r>
          </a:p>
          <a:p>
            <a:pPr lvl="1">
              <a:buFont typeface="Times New Roman" pitchFamily="18" charset="0"/>
              <a:buChar char="•"/>
            </a:pPr>
            <a:r>
              <a:rPr lang="en-US" altLang="zh-CN" sz="1800" dirty="0" smtClean="0"/>
              <a:t>Change following text in 9.19.2.7: After receiving a CF-End with a matching </a:t>
            </a:r>
            <a:r>
              <a:rPr lang="en-US" altLang="zh-CN" sz="1800" dirty="0" smtClean="0"/>
              <a:t>BSSID(TA) </a:t>
            </a:r>
            <a:r>
              <a:rPr lang="en-US" altLang="zh-CN" sz="1800" dirty="0" smtClean="0"/>
              <a:t>without comparing Individual/Group bit, an AP may respond by transmitting a CF-End frame after SIFS </a:t>
            </a:r>
            <a:r>
              <a:rPr lang="en-US" altLang="zh-CN" sz="1800" u="sng" dirty="0" smtClean="0"/>
              <a:t>on the primary channel and all secondary channels on which CF-End was received</a:t>
            </a:r>
            <a:r>
              <a:rPr lang="en-US" altLang="zh-CN" sz="1800" dirty="0" smtClean="0"/>
              <a:t>.</a:t>
            </a:r>
          </a:p>
          <a:p>
            <a:pPr lvl="2">
              <a:buFont typeface="Times New Roman" pitchFamily="18" charset="0"/>
              <a:buChar char="•"/>
            </a:pPr>
            <a:r>
              <a:rPr lang="en-US" altLang="zh-CN" sz="1600" dirty="0" smtClean="0"/>
              <a:t>Clears NAV at STAs that can hear TXOP Responder on primary channel of the same BSS</a:t>
            </a:r>
          </a:p>
          <a:p>
            <a:pPr lvl="1">
              <a:buFont typeface="Times New Roman" pitchFamily="18" charset="0"/>
              <a:buChar char="•"/>
            </a:pPr>
            <a:r>
              <a:rPr lang="en-US" altLang="zh-CN" sz="1800" dirty="0" smtClean="0"/>
              <a:t>Insert following text in 9.19.2.7: </a:t>
            </a:r>
            <a:r>
              <a:rPr lang="en-US" altLang="zh-CN" sz="1800" u="sng" dirty="0" smtClean="0"/>
              <a:t>After receiving a CF-End with a </a:t>
            </a:r>
            <a:r>
              <a:rPr lang="en-US" altLang="zh-CN" sz="1800" u="sng" smtClean="0"/>
              <a:t>non-matching </a:t>
            </a:r>
            <a:r>
              <a:rPr lang="en-US" altLang="zh-CN" sz="1800" u="sng" smtClean="0"/>
              <a:t>BSSID(TA) </a:t>
            </a:r>
            <a:r>
              <a:rPr lang="en-US" altLang="zh-CN" sz="1800" u="sng" dirty="0" smtClean="0"/>
              <a:t>without comparing Individual/Group bit, an AP may respond by transmitting a CF-End frame after SIFS on its primary channel.</a:t>
            </a:r>
          </a:p>
          <a:p>
            <a:pPr lvl="2">
              <a:buFont typeface="Times New Roman" pitchFamily="18" charset="0"/>
              <a:buChar char="•"/>
            </a:pPr>
            <a:r>
              <a:rPr lang="en-US" altLang="zh-CN" sz="1600" dirty="0" smtClean="0"/>
              <a:t>Clears NAV at STAs, set by a non-BSS device</a:t>
            </a:r>
            <a:endParaRPr lang="en-US" altLang="zh-CN" sz="1800" dirty="0" smtClean="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smtClean="0"/>
              <a:t>Sudheer Grandhi, InterDigital Communications</a:t>
            </a:r>
            <a:endParaRPr lang="en-GB" dirty="0"/>
          </a:p>
        </p:txBody>
      </p:sp>
      <p:sp>
        <p:nvSpPr>
          <p:cNvPr id="6" name="Date Placeholder 5"/>
          <p:cNvSpPr>
            <a:spLocks noGrp="1"/>
          </p:cNvSpPr>
          <p:nvPr>
            <p:ph type="dt" idx="15"/>
          </p:nvPr>
        </p:nvSpPr>
        <p:spPr/>
        <p:txBody>
          <a:bodyPr/>
          <a:lstStyle/>
          <a:p>
            <a:r>
              <a:rPr lang="en-US" smtClean="0"/>
              <a:t>May 2012</a:t>
            </a:r>
            <a:endParaRPr lang="en-GB"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85800"/>
            <a:ext cx="8343900" cy="533400"/>
          </a:xfrm>
        </p:spPr>
        <p:txBody>
          <a:bodyPr/>
          <a:lstStyle/>
          <a:p>
            <a:pPr lvl="0"/>
            <a:r>
              <a:rPr lang="en-US" sz="2400" dirty="0" smtClean="0"/>
              <a:t>Summary</a:t>
            </a:r>
            <a:endParaRPr lang="en-US" dirty="0"/>
          </a:p>
        </p:txBody>
      </p:sp>
      <p:sp>
        <p:nvSpPr>
          <p:cNvPr id="3" name="Content Placeholder 2"/>
          <p:cNvSpPr>
            <a:spLocks noGrp="1"/>
          </p:cNvSpPr>
          <p:nvPr>
            <p:ph idx="1"/>
          </p:nvPr>
        </p:nvSpPr>
        <p:spPr>
          <a:xfrm>
            <a:off x="685800" y="1333500"/>
            <a:ext cx="7770813" cy="5029200"/>
          </a:xfrm>
        </p:spPr>
        <p:txBody>
          <a:bodyPr>
            <a:normAutofit/>
          </a:bodyPr>
          <a:lstStyle/>
          <a:p>
            <a:pPr>
              <a:spcBef>
                <a:spcPts val="400"/>
              </a:spcBef>
              <a:spcAft>
                <a:spcPts val="400"/>
              </a:spcAft>
              <a:buFont typeface="Arial" pitchFamily="34" charset="0"/>
              <a:buChar char="•"/>
            </a:pPr>
            <a:r>
              <a:rPr lang="en-US" sz="2000" dirty="0" smtClean="0">
                <a:solidFill>
                  <a:schemeClr val="tx1"/>
                </a:solidFill>
              </a:rPr>
              <a:t>Proposed resolution for CID </a:t>
            </a:r>
            <a:r>
              <a:rPr lang="en-GB" sz="2000" dirty="0" smtClean="0"/>
              <a:t>5274</a:t>
            </a:r>
          </a:p>
          <a:p>
            <a:pPr lvl="1">
              <a:spcBef>
                <a:spcPts val="400"/>
              </a:spcBef>
              <a:spcAft>
                <a:spcPts val="400"/>
              </a:spcAft>
              <a:buFont typeface="Arial" pitchFamily="34" charset="0"/>
              <a:buChar char="•"/>
            </a:pPr>
            <a:r>
              <a:rPr lang="en-GB" sz="1800" dirty="0" smtClean="0">
                <a:solidFill>
                  <a:schemeClr val="tx1"/>
                </a:solidFill>
              </a:rPr>
              <a:t>Proposed text changes to Section </a:t>
            </a:r>
            <a:r>
              <a:rPr lang="en-US" sz="1800" dirty="0" smtClean="0">
                <a:solidFill>
                  <a:schemeClr val="tx1"/>
                </a:solidFill>
              </a:rPr>
              <a:t>9.19.2.7 Truncation of a TXOP</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smtClean="0"/>
              <a:t>Sudheer Grandhi, InterDigital Communications</a:t>
            </a:r>
            <a:endParaRPr lang="en-GB" dirty="0"/>
          </a:p>
        </p:txBody>
      </p:sp>
      <p:sp>
        <p:nvSpPr>
          <p:cNvPr id="6" name="Date Placeholder 5"/>
          <p:cNvSpPr>
            <a:spLocks noGrp="1"/>
          </p:cNvSpPr>
          <p:nvPr>
            <p:ph type="dt" idx="15"/>
          </p:nvPr>
        </p:nvSpPr>
        <p:spPr/>
        <p:txBody>
          <a:bodyPr/>
          <a:lstStyle/>
          <a:p>
            <a:r>
              <a:rPr lang="en-US" smtClean="0"/>
              <a:t>May 2012</a:t>
            </a:r>
            <a:endParaRPr lang="en-GB"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676400"/>
            <a:ext cx="8343900" cy="533400"/>
          </a:xfrm>
        </p:spPr>
        <p:txBody>
          <a:bodyPr/>
          <a:lstStyle/>
          <a:p>
            <a:pPr lvl="0"/>
            <a:r>
              <a:rPr lang="en-US" sz="2400" dirty="0" smtClean="0"/>
              <a:t>Questions / Comments ?</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smtClean="0"/>
              <a:t>Sudheer Grandhi, InterDigital Communications</a:t>
            </a:r>
            <a:endParaRPr lang="en-GB" dirty="0"/>
          </a:p>
        </p:txBody>
      </p:sp>
      <p:sp>
        <p:nvSpPr>
          <p:cNvPr id="6" name="Date Placeholder 5"/>
          <p:cNvSpPr>
            <a:spLocks noGrp="1"/>
          </p:cNvSpPr>
          <p:nvPr>
            <p:ph type="dt" idx="15"/>
          </p:nvPr>
        </p:nvSpPr>
        <p:spPr/>
        <p:txBody>
          <a:bodyPr/>
          <a:lstStyle/>
          <a:p>
            <a:r>
              <a:rPr lang="en-US" smtClean="0"/>
              <a:t>May 2012</a:t>
            </a:r>
            <a:endParaRPr lang="en-GB" dirty="0"/>
          </a:p>
        </p:txBody>
      </p:sp>
      <p:sp>
        <p:nvSpPr>
          <p:cNvPr id="8" name="Title 1"/>
          <p:cNvSpPr txBox="1">
            <a:spLocks/>
          </p:cNvSpPr>
          <p:nvPr/>
        </p:nvSpPr>
        <p:spPr bwMode="auto">
          <a:xfrm>
            <a:off x="533400" y="3657600"/>
            <a:ext cx="8343900" cy="533400"/>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marL="0" marR="0" lvl="0" indent="0" algn="ctr" defTabSz="449263" rtl="0" eaLnBrk="1" fontAlgn="base" latinLnBrk="0" hangingPunct="1">
              <a:lnSpc>
                <a:spcPct val="100000"/>
              </a:lnSpc>
              <a:spcBef>
                <a:spcPct val="0"/>
              </a:spcBef>
              <a:spcAft>
                <a:spcPct val="0"/>
              </a:spcAft>
              <a:buClr>
                <a:srgbClr val="000000"/>
              </a:buClr>
              <a:buSzPct val="100000"/>
              <a:buFont typeface="Times New Roman" pitchFamily="16" charset="0"/>
              <a:buNone/>
              <a:tabLst/>
              <a:defRPr/>
            </a:pPr>
            <a:r>
              <a:rPr lang="en-US" b="1" kern="0" dirty="0" smtClean="0">
                <a:solidFill>
                  <a:srgbClr val="000000"/>
                </a:solidFill>
                <a:latin typeface="+mj-lt"/>
                <a:ea typeface="+mj-ea"/>
                <a:cs typeface="+mj-cs"/>
              </a:rPr>
              <a:t>Thank You!</a:t>
            </a:r>
            <a:endParaRPr kumimoji="0" lang="en-US" sz="3200" b="1" i="0" u="none" strike="noStrike" kern="0" cap="none" spc="0" normalizeH="0" baseline="0" noProof="0" dirty="0">
              <a:ln>
                <a:noFill/>
              </a:ln>
              <a:solidFill>
                <a:srgbClr val="000000"/>
              </a:solidFill>
              <a:effectLst/>
              <a:uLnTx/>
              <a:uFillTx/>
              <a:latin typeface="+mj-lt"/>
              <a:ea typeface="+mj-ea"/>
              <a:cs typeface="+mj-cs"/>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May 2012</a:t>
            </a:r>
            <a:endParaRPr lang="en-GB"/>
          </a:p>
        </p:txBody>
      </p:sp>
      <p:sp>
        <p:nvSpPr>
          <p:cNvPr id="5" name="Footer Placeholder 4"/>
          <p:cNvSpPr>
            <a:spLocks noGrp="1"/>
          </p:cNvSpPr>
          <p:nvPr>
            <p:ph type="ftr" idx="14"/>
          </p:nvPr>
        </p:nvSpPr>
        <p:spPr>
          <a:xfrm>
            <a:off x="5829300" y="6477000"/>
            <a:ext cx="2713038" cy="228599"/>
          </a:xfrm>
        </p:spPr>
        <p:txBody>
          <a:bodyPr/>
          <a:lstStyle/>
          <a:p>
            <a:r>
              <a:rPr lang="en-GB" smtClean="0"/>
              <a:t>Sudheer Grandhi, InterDigital Communications</a:t>
            </a: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7</a:t>
            </a:fld>
            <a:endParaRPr lang="en-GB"/>
          </a:p>
        </p:txBody>
      </p:sp>
      <p:sp>
        <p:nvSpPr>
          <p:cNvPr id="11265" name="Rectangle 1"/>
          <p:cNvSpPr>
            <a:spLocks noGrp="1" noChangeArrowheads="1"/>
          </p:cNvSpPr>
          <p:nvPr>
            <p:ph type="title"/>
          </p:nvPr>
        </p:nvSpPr>
        <p:spPr>
          <a:xfrm>
            <a:off x="685800" y="685800"/>
            <a:ext cx="7772400" cy="685800"/>
          </a:xfrm>
          <a:ln/>
        </p:spPr>
        <p:txBody>
          <a:body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References</a:t>
            </a:r>
          </a:p>
        </p:txBody>
      </p:sp>
      <p:sp>
        <p:nvSpPr>
          <p:cNvPr id="7" name="Content Placeholder 2"/>
          <p:cNvSpPr>
            <a:spLocks noGrp="1"/>
          </p:cNvSpPr>
          <p:nvPr>
            <p:ph type="body" idx="1"/>
          </p:nvPr>
        </p:nvSpPr>
        <p:spPr>
          <a:xfrm>
            <a:off x="647700" y="1409700"/>
            <a:ext cx="7772400" cy="4953000"/>
          </a:xfrm>
        </p:spPr>
        <p:txBody>
          <a:bodyPr>
            <a:normAutofit/>
          </a:bodyPr>
          <a:lstStyle/>
          <a:p>
            <a:pPr>
              <a:buFont typeface="Arial" pitchFamily="34" charset="0"/>
              <a:buChar char="•"/>
            </a:pPr>
            <a:r>
              <a:rPr lang="en-US" sz="2400" dirty="0" smtClean="0"/>
              <a:t>802.11-2012</a:t>
            </a:r>
          </a:p>
          <a:p>
            <a:pPr>
              <a:buFont typeface="Arial" pitchFamily="34" charset="0"/>
              <a:buChar char="•"/>
            </a:pPr>
            <a:r>
              <a:rPr lang="en-US" dirty="0" smtClean="0"/>
              <a:t>802.11ac  D2.0</a:t>
            </a:r>
            <a:endParaRPr lang="en-US" sz="2400" dirty="0" smtClean="0"/>
          </a:p>
          <a:p>
            <a:endParaRPr lang="en-US" sz="2400" dirty="0" smtClean="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85800"/>
            <a:ext cx="8343900" cy="533400"/>
          </a:xfrm>
        </p:spPr>
        <p:txBody>
          <a:bodyPr/>
          <a:lstStyle/>
          <a:p>
            <a:pPr lvl="0"/>
            <a:r>
              <a:rPr lang="en-US" sz="2400" dirty="0" smtClean="0"/>
              <a:t>Straw poll 1</a:t>
            </a:r>
            <a:endParaRPr lang="en-US" dirty="0"/>
          </a:p>
        </p:txBody>
      </p:sp>
      <p:sp>
        <p:nvSpPr>
          <p:cNvPr id="3" name="Content Placeholder 2"/>
          <p:cNvSpPr>
            <a:spLocks noGrp="1"/>
          </p:cNvSpPr>
          <p:nvPr>
            <p:ph idx="1"/>
          </p:nvPr>
        </p:nvSpPr>
        <p:spPr>
          <a:xfrm>
            <a:off x="685800" y="1333500"/>
            <a:ext cx="7770813" cy="5029200"/>
          </a:xfrm>
        </p:spPr>
        <p:txBody>
          <a:bodyPr>
            <a:normAutofit/>
          </a:bodyPr>
          <a:lstStyle/>
          <a:p>
            <a:pPr>
              <a:spcBef>
                <a:spcPts val="400"/>
              </a:spcBef>
              <a:spcAft>
                <a:spcPts val="400"/>
              </a:spcAft>
              <a:buFont typeface="Arial" pitchFamily="34" charset="0"/>
              <a:buChar char="•"/>
            </a:pPr>
            <a:r>
              <a:rPr lang="en-US" sz="2000" dirty="0" smtClean="0">
                <a:solidFill>
                  <a:schemeClr val="tx1"/>
                </a:solidFill>
              </a:rPr>
              <a:t>Do you agree with the resolution described in Slide 4 </a:t>
            </a:r>
          </a:p>
          <a:p>
            <a:pPr lvl="1">
              <a:spcBef>
                <a:spcPts val="400"/>
              </a:spcBef>
              <a:spcAft>
                <a:spcPts val="400"/>
              </a:spcAft>
              <a:buFont typeface="Arial" pitchFamily="34" charset="0"/>
              <a:buChar char="•"/>
            </a:pPr>
            <a:r>
              <a:rPr lang="en-US" sz="1600" dirty="0" smtClean="0">
                <a:solidFill>
                  <a:schemeClr val="tx1"/>
                </a:solidFill>
              </a:rPr>
              <a:t>Yes</a:t>
            </a:r>
          </a:p>
          <a:p>
            <a:pPr lvl="1">
              <a:spcBef>
                <a:spcPts val="400"/>
              </a:spcBef>
              <a:spcAft>
                <a:spcPts val="400"/>
              </a:spcAft>
              <a:buFont typeface="Arial" pitchFamily="34" charset="0"/>
              <a:buChar char="•"/>
            </a:pPr>
            <a:r>
              <a:rPr lang="en-US" sz="1600" dirty="0" smtClean="0">
                <a:solidFill>
                  <a:schemeClr val="tx1"/>
                </a:solidFill>
              </a:rPr>
              <a:t>No</a:t>
            </a:r>
          </a:p>
          <a:p>
            <a:pPr lvl="1">
              <a:spcBef>
                <a:spcPts val="400"/>
              </a:spcBef>
              <a:spcAft>
                <a:spcPts val="400"/>
              </a:spcAft>
              <a:buFont typeface="Arial" pitchFamily="34" charset="0"/>
              <a:buChar char="•"/>
            </a:pPr>
            <a:r>
              <a:rPr lang="en-US" sz="1600" dirty="0" smtClean="0">
                <a:solidFill>
                  <a:schemeClr val="tx1"/>
                </a:solidFill>
              </a:rPr>
              <a:t>Abstain</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smtClean="0"/>
              <a:t>Sudheer Grandhi, InterDigital Communications</a:t>
            </a:r>
            <a:endParaRPr lang="en-GB" dirty="0"/>
          </a:p>
        </p:txBody>
      </p:sp>
      <p:sp>
        <p:nvSpPr>
          <p:cNvPr id="6" name="Date Placeholder 5"/>
          <p:cNvSpPr>
            <a:spLocks noGrp="1"/>
          </p:cNvSpPr>
          <p:nvPr>
            <p:ph type="dt" idx="15"/>
          </p:nvPr>
        </p:nvSpPr>
        <p:spPr/>
        <p:txBody>
          <a:bodyPr/>
          <a:lstStyle/>
          <a:p>
            <a:r>
              <a:rPr lang="en-US" smtClean="0"/>
              <a:t>May 2012</a:t>
            </a:r>
            <a:endParaRPr lang="en-GB" dirty="0"/>
          </a:p>
        </p:txBody>
      </p:sp>
    </p:spTree>
  </p:cSld>
  <p:clrMapOvr>
    <a:masterClrMapping/>
  </p:clrMapOvr>
</p:sld>
</file>

<file path=ppt/theme/theme1.xml><?xml version="1.0" encoding="utf-8"?>
<a:theme xmlns:a="http://schemas.openxmlformats.org/drawingml/2006/main" name="802-11-Submission">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EF6BA44925D6774DAAAE4851C3660231" ma:contentTypeVersion="0" ma:contentTypeDescription="Create a new document." ma:contentTypeScope="" ma:versionID="f59c400df60e69bdea7e932f2be50d75">
  <xsd:schema xmlns:xsd="http://www.w3.org/2001/XMLSchema" xmlns:p="http://schemas.microsoft.com/office/2006/metadata/properties" targetNamespace="http://schemas.microsoft.com/office/2006/metadata/properties" ma:root="true" ma:fieldsID="4aeb20c0e3442673af7ee10786458764">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documentManagement/>
</p:properties>
</file>

<file path=customXml/itemProps1.xml><?xml version="1.0" encoding="utf-8"?>
<ds:datastoreItem xmlns:ds="http://schemas.openxmlformats.org/officeDocument/2006/customXml" ds:itemID="{45683213-1B0F-49E7-915B-39D8BA408C5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customXml/itemProps2.xml><?xml version="1.0" encoding="utf-8"?>
<ds:datastoreItem xmlns:ds="http://schemas.openxmlformats.org/officeDocument/2006/customXml" ds:itemID="{112D949B-22B9-402C-ABB9-3F8AA2714337}">
  <ds:schemaRefs>
    <ds:schemaRef ds:uri="http://schemas.microsoft.com/sharepoint/v3/contenttype/forms"/>
  </ds:schemaRefs>
</ds:datastoreItem>
</file>

<file path=customXml/itemProps3.xml><?xml version="1.0" encoding="utf-8"?>
<ds:datastoreItem xmlns:ds="http://schemas.openxmlformats.org/officeDocument/2006/customXml" ds:itemID="{1126C232-CB9E-4C1D-9A1D-FF83F24851FD}">
  <ds:schemaRefs>
    <ds:schemaRef ds:uri="http://schemas.microsoft.com/office/2006/documentManagement/types"/>
    <ds:schemaRef ds:uri="http://purl.org/dc/elements/1.1/"/>
    <ds:schemaRef ds:uri="http://purl.org/dc/terms/"/>
    <ds:schemaRef ds:uri="http://purl.org/dc/dcmitype/"/>
    <ds:schemaRef ds:uri="http://www.w3.org/XML/1998/namespace"/>
    <ds:schemaRef ds:uri="http://schemas.microsoft.com/office/2006/metadata/properties"/>
    <ds:schemaRef ds:uri="http://schemas.openxmlformats.org/package/2006/metadata/core-properties"/>
  </ds:schemaRefs>
</ds:datastoreItem>
</file>

<file path=docProps/app.xml><?xml version="1.0" encoding="utf-8"?>
<Properties xmlns="http://schemas.openxmlformats.org/officeDocument/2006/extended-properties" xmlns:vt="http://schemas.openxmlformats.org/officeDocument/2006/docPropsVTypes">
  <Template>802-11-Submission</Template>
  <TotalTime>4675</TotalTime>
  <Words>507</Words>
  <Application>Microsoft Office PowerPoint</Application>
  <PresentationFormat>On-screen Show (4:3)</PresentationFormat>
  <Paragraphs>67</Paragraphs>
  <Slides>8</Slides>
  <Notes>4</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8</vt:i4>
      </vt:variant>
    </vt:vector>
  </HeadingPairs>
  <TitlesOfParts>
    <vt:vector size="10" baseType="lpstr">
      <vt:lpstr>802-11-Submission</vt:lpstr>
      <vt:lpstr>Document</vt:lpstr>
      <vt:lpstr>LB187 Proposed Resolution to CID 5274</vt:lpstr>
      <vt:lpstr>CID 5274</vt:lpstr>
      <vt:lpstr>Proposed Change for CID 5274</vt:lpstr>
      <vt:lpstr>Proposed Resolution for CID 5274</vt:lpstr>
      <vt:lpstr>Summary</vt:lpstr>
      <vt:lpstr>Questions / Comments ?</vt:lpstr>
      <vt:lpstr>References</vt:lpstr>
      <vt:lpstr>Straw poll 1</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Considerations for PSMP Enhancements</dc:title>
  <dc:creator>Sudheer Grandhi</dc:creator>
  <cp:lastModifiedBy>SudheerG</cp:lastModifiedBy>
  <cp:revision>276</cp:revision>
  <cp:lastPrinted>1601-01-01T00:00:00Z</cp:lastPrinted>
  <dcterms:created xsi:type="dcterms:W3CDTF">2012-01-06T05:35:07Z</dcterms:created>
  <dcterms:modified xsi:type="dcterms:W3CDTF">2012-05-15T01:08:37Z</dcterms:modified>
  <cp:contentType>Document</cp:contentTyp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0x010100EF6BA44925D6774DAAAE4851C3660231</vt:lpwstr>
  </property>
</Properties>
</file>