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85" r:id="rId3"/>
    <p:sldId id="286" r:id="rId4"/>
    <p:sldId id="304" r:id="rId5"/>
    <p:sldId id="303" r:id="rId6"/>
    <p:sldId id="309" r:id="rId7"/>
    <p:sldId id="299" r:id="rId8"/>
    <p:sldId id="305" r:id="rId9"/>
    <p:sldId id="306" r:id="rId10"/>
    <p:sldId id="307" r:id="rId11"/>
    <p:sldId id="288" r:id="rId12"/>
    <p:sldId id="298" r:id="rId13"/>
    <p:sldId id="302" r:id="rId14"/>
    <p:sldId id="308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00"/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9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242" y="-7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Halasz, Aclara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802.11-10/0587r0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Aclara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802.11-12/0662r0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4" algn="l">
              <a:defRPr/>
            </a:pPr>
            <a:r>
              <a:rPr lang="en-US" sz="1800" b="1" dirty="0" smtClean="0"/>
              <a:t>May</a:t>
            </a:r>
            <a:r>
              <a:rPr lang="en-US" sz="1800" b="1" baseline="0" dirty="0" smtClean="0"/>
              <a:t> 2012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497111" y="6477000"/>
            <a:ext cx="203728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4" algn="r">
              <a:defRPr/>
            </a:pPr>
            <a:r>
              <a:rPr lang="en-US" sz="1200" b="0" smtClean="0"/>
              <a:t>Wai-Leong Yeow, I2R</a:t>
            </a:r>
            <a:r>
              <a:rPr lang="en-US" sz="1200" b="0" baseline="0" smtClean="0"/>
              <a:t> </a:t>
            </a:r>
            <a:r>
              <a:rPr lang="en-US" sz="1200" b="0" baseline="0" dirty="0" smtClean="0"/>
              <a:t>Singapore</a:t>
            </a:r>
            <a:endParaRPr lang="en-US" sz="1200" b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Block ACK Transmission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2012-05-14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15874694"/>
              </p:ext>
            </p:extLst>
          </p:nvPr>
        </p:nvGraphicFramePr>
        <p:xfrm>
          <a:off x="485775" y="2708275"/>
          <a:ext cx="8520113" cy="3368675"/>
        </p:xfrm>
        <a:graphic>
          <a:graphicData uri="http://schemas.openxmlformats.org/presentationml/2006/ole">
            <p:oleObj spid="_x0000_s1062" name="Document" r:id="rId4" imgW="7381539" imgH="2927591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 Transmissions and ACK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91451" y="3105090"/>
            <a:ext cx="4729163" cy="218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eft Brace 8"/>
          <p:cNvSpPr/>
          <p:nvPr/>
        </p:nvSpPr>
        <p:spPr bwMode="auto">
          <a:xfrm>
            <a:off x="3115238" y="3300353"/>
            <a:ext cx="228600" cy="12192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3038" y="3528953"/>
            <a:ext cx="2204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AP uses </a:t>
            </a:r>
            <a:r>
              <a:rPr lang="en-US" sz="2000" dirty="0" err="1" smtClean="0"/>
              <a:t>config</a:t>
            </a:r>
            <a:r>
              <a:rPr lang="en-US" sz="2000" dirty="0" smtClean="0"/>
              <a:t> “A”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6087038" y="5619690"/>
            <a:ext cx="23711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STN uses </a:t>
            </a:r>
            <a:r>
              <a:rPr lang="en-US" sz="2000" dirty="0" err="1" smtClean="0"/>
              <a:t>config</a:t>
            </a:r>
            <a:r>
              <a:rPr lang="en-US" sz="2000" dirty="0" smtClean="0"/>
              <a:t> “D”</a:t>
            </a:r>
            <a:endParaRPr lang="en-US" sz="2000" dirty="0"/>
          </a:p>
        </p:txBody>
      </p:sp>
      <p:cxnSp>
        <p:nvCxnSpPr>
          <p:cNvPr id="13" name="Straight Arrow Connector 12"/>
          <p:cNvCxnSpPr>
            <a:stCxn id="11" idx="0"/>
          </p:cNvCxnSpPr>
          <p:nvPr/>
        </p:nvCxnSpPr>
        <p:spPr bwMode="auto">
          <a:xfrm flipH="1" flipV="1">
            <a:off x="6544238" y="5010090"/>
            <a:ext cx="728381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3220518" y="2647890"/>
            <a:ext cx="5132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AP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7543800" y="2647890"/>
            <a:ext cx="670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STN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914400" y="4019490"/>
            <a:ext cx="2057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NAV to include</a:t>
            </a:r>
          </a:p>
          <a:p>
            <a:r>
              <a:rPr lang="en-US" sz="2000" dirty="0" err="1" smtClean="0"/>
              <a:t>config</a:t>
            </a:r>
            <a:r>
              <a:rPr lang="en-US" sz="2000" dirty="0" smtClean="0"/>
              <a:t> “A” + “D</a:t>
            </a:r>
            <a:r>
              <a:rPr lang="en-US" sz="2000" dirty="0" smtClean="0"/>
              <a:t>”</a:t>
            </a:r>
            <a:endParaRPr lang="en-US" sz="2000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en-US" dirty="0" smtClean="0">
                <a:solidFill>
                  <a:srgbClr val="000000"/>
                </a:solidFill>
              </a:rPr>
              <a:t>Data and </a:t>
            </a:r>
            <a:r>
              <a:rPr lang="en-US" dirty="0" smtClean="0">
                <a:solidFill>
                  <a:srgbClr val="000000"/>
                </a:solidFill>
              </a:rPr>
              <a:t>Block </a:t>
            </a:r>
            <a:r>
              <a:rPr lang="en-US" dirty="0" smtClean="0">
                <a:solidFill>
                  <a:srgbClr val="000000"/>
                </a:solidFill>
              </a:rPr>
              <a:t>ACK transmission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11ah, Block ACK from STN may not reach AP </a:t>
            </a:r>
          </a:p>
          <a:p>
            <a:pPr lvl="1"/>
            <a:r>
              <a:rPr lang="en-US" dirty="0" smtClean="0"/>
              <a:t>AP may transmit at higher power and better off in capability</a:t>
            </a:r>
          </a:p>
          <a:p>
            <a:pPr lvl="1"/>
            <a:r>
              <a:rPr lang="en-US" dirty="0" smtClean="0"/>
              <a:t>STN can receive Data but its </a:t>
            </a:r>
            <a:r>
              <a:rPr lang="en-US" dirty="0" err="1" smtClean="0"/>
              <a:t>ShortACK</a:t>
            </a:r>
            <a:r>
              <a:rPr lang="en-US" dirty="0" smtClean="0"/>
              <a:t> or </a:t>
            </a:r>
            <a:r>
              <a:rPr lang="en-US" dirty="0" err="1" smtClean="0"/>
              <a:t>BlockACK</a:t>
            </a:r>
            <a:r>
              <a:rPr lang="en-US" dirty="0" smtClean="0"/>
              <a:t> may not reach AP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Downlink may have to use lower MCS or BW than necessary</a:t>
            </a:r>
            <a:endParaRPr lang="en-US" altLang="zh-CN" dirty="0" smtClean="0">
              <a:solidFill>
                <a:srgbClr val="000000"/>
              </a:solidFill>
            </a:endParaRPr>
          </a:p>
          <a:p>
            <a:r>
              <a:rPr lang="en-US" altLang="zh-CN" dirty="0" smtClean="0"/>
              <a:t>Propose to allow Block ACK Response to include preferred MCS and BW information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Straw Poll 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572000"/>
          </a:xfrm>
        </p:spPr>
        <p:txBody>
          <a:bodyPr/>
          <a:lstStyle/>
          <a:p>
            <a:r>
              <a:rPr lang="en-US" altLang="ko-KR" dirty="0" smtClean="0"/>
              <a:t>Do you agree to allow STN transmit Block ACK with lower (or more robust) modulation and coding rates than that of received frames from AP?</a:t>
            </a:r>
          </a:p>
          <a:p>
            <a:pPr>
              <a:buNone/>
            </a:pPr>
            <a:r>
              <a:rPr lang="en-US" altLang="ko-KR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Straw Poll 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572000"/>
          </a:xfrm>
        </p:spPr>
        <p:txBody>
          <a:bodyPr/>
          <a:lstStyle/>
          <a:p>
            <a:r>
              <a:rPr lang="en-US" altLang="ko-KR" dirty="0" smtClean="0"/>
              <a:t>Do you agree to allow STN transmitting Block ACK with narrower bandwidth PHY after received frames from AP?</a:t>
            </a:r>
          </a:p>
          <a:p>
            <a:pPr>
              <a:buNone/>
            </a:pPr>
            <a:r>
              <a:rPr lang="en-US" altLang="ko-KR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Straw Poll 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Do you agree to use the following procedure for Block ACK transmission </a:t>
            </a:r>
          </a:p>
          <a:p>
            <a:endParaRPr lang="en-US" dirty="0" smtClean="0">
              <a:solidFill>
                <a:srgbClr val="00B05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2819400"/>
            <a:ext cx="4353878" cy="3260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809999" y="3090387"/>
            <a:ext cx="5485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(Short)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06544" y="3242787"/>
            <a:ext cx="4988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(mod)</a:t>
            </a:r>
            <a:endParaRPr lang="en-US" sz="1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This presentation addresses a Block ACK transmission issue in IEEE 802.11ah, where asymmetric transmissions will likely to prevail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Asymmetric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Ref: 802.11-12/0400r0 [ACK transmission]</a:t>
            </a:r>
          </a:p>
          <a:p>
            <a:r>
              <a:rPr lang="en-US" dirty="0" smtClean="0"/>
              <a:t>AP to STN (Downlink) </a:t>
            </a:r>
            <a:r>
              <a:rPr lang="en-US" dirty="0" err="1" smtClean="0"/>
              <a:t>vs</a:t>
            </a:r>
            <a:r>
              <a:rPr lang="en-US" dirty="0" smtClean="0"/>
              <a:t> STN to AP (Uplink)</a:t>
            </a:r>
          </a:p>
          <a:p>
            <a:r>
              <a:rPr lang="en-US" dirty="0" smtClean="0"/>
              <a:t>STN has more constraints as opposed to AP</a:t>
            </a:r>
          </a:p>
          <a:p>
            <a:pPr lvl="1"/>
            <a:r>
              <a:rPr lang="en-US" dirty="0" smtClean="0"/>
              <a:t>Transmission power (power amplifier etc)</a:t>
            </a:r>
          </a:p>
          <a:p>
            <a:pPr lvl="1"/>
            <a:r>
              <a:rPr lang="en-US" dirty="0" smtClean="0"/>
              <a:t>Capability</a:t>
            </a:r>
          </a:p>
          <a:p>
            <a:pPr lvl="2"/>
            <a:r>
              <a:rPr lang="en-US" sz="1800" dirty="0" smtClean="0"/>
              <a:t>Transmission capability (1 MHz </a:t>
            </a:r>
            <a:r>
              <a:rPr lang="en-US" sz="1800" dirty="0" err="1" smtClean="0"/>
              <a:t>vs</a:t>
            </a:r>
            <a:r>
              <a:rPr lang="en-US" sz="1800" dirty="0" smtClean="0"/>
              <a:t> AP with 2 MHz and beyond)</a:t>
            </a:r>
          </a:p>
          <a:p>
            <a:pPr lvl="2"/>
            <a:r>
              <a:rPr lang="en-US" sz="1800" dirty="0" smtClean="0"/>
              <a:t>Functionalities (AP may serve different types STN)</a:t>
            </a:r>
          </a:p>
          <a:p>
            <a:r>
              <a:rPr lang="en-US" dirty="0" smtClean="0"/>
              <a:t>Use Cases</a:t>
            </a:r>
          </a:p>
          <a:p>
            <a:pPr lvl="1"/>
            <a:r>
              <a:rPr lang="en-US" dirty="0" smtClean="0"/>
              <a:t>Use Case 3 : Extended range Wi-Fi</a:t>
            </a:r>
          </a:p>
          <a:p>
            <a:pPr lvl="1"/>
            <a:r>
              <a:rPr lang="en-US" dirty="0" smtClean="0"/>
              <a:t>Use Case 1: Sensors and meters</a:t>
            </a:r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</a:t>
            </a:r>
            <a:r>
              <a:rPr lang="en-US" dirty="0" smtClean="0">
                <a:solidFill>
                  <a:srgbClr val="000000"/>
                </a:solidFill>
              </a:rPr>
              <a:t>for Normal ACK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Ref: 802.11-12/0400r0 [ACK transmission]</a:t>
            </a:r>
          </a:p>
          <a:p>
            <a:pPr lvl="1"/>
            <a:r>
              <a:rPr lang="en-US" dirty="0" smtClean="0"/>
              <a:t>STN can receive data but AP may not receive ACK</a:t>
            </a:r>
          </a:p>
          <a:p>
            <a:pPr lvl="1"/>
            <a:r>
              <a:rPr lang="en-US" dirty="0" smtClean="0"/>
              <a:t>Simple Fix: allow STN to use lower MCS or narrower bandwidth for ACK</a:t>
            </a:r>
          </a:p>
          <a:p>
            <a:r>
              <a:rPr lang="en-US" dirty="0" smtClean="0"/>
              <a:t>Ref: 802.11-12/0324r1 [Short ACK]</a:t>
            </a:r>
          </a:p>
          <a:p>
            <a:pPr lvl="1"/>
            <a:r>
              <a:rPr lang="en-US" dirty="0" smtClean="0"/>
              <a:t>Short ACK helps with lowest MCS in SIG but not with narrower bandwidth</a:t>
            </a:r>
          </a:p>
          <a:p>
            <a:pPr lvl="1"/>
            <a:r>
              <a:rPr lang="en-US" dirty="0" smtClean="0"/>
              <a:t>May result in downlink using narrower bandwidth unnecessarily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r>
              <a:rPr lang="en-US" dirty="0" smtClean="0">
                <a:solidFill>
                  <a:srgbClr val="000000"/>
                </a:solidFill>
              </a:rPr>
              <a:t> for </a:t>
            </a:r>
            <a:r>
              <a:rPr lang="en-US" dirty="0" smtClean="0"/>
              <a:t>Block 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4572000" cy="4419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Block ACK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Improves channel efficiency by aggregating several ACKs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Problem in asymmetric cases: (b) Data &amp; Block ACK phase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Multiple downlink data MPDUs use lower MCS or narrower bandwidth than necessary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Not efficient use of channel</a:t>
            </a:r>
          </a:p>
          <a:p>
            <a:pPr lvl="1"/>
            <a:r>
              <a:rPr lang="en-US" dirty="0" err="1" smtClean="0">
                <a:solidFill>
                  <a:srgbClr val="000000"/>
                </a:solidFill>
              </a:rPr>
              <a:t>BlockAck</a:t>
            </a:r>
            <a:r>
              <a:rPr lang="en-US" dirty="0" smtClean="0">
                <a:solidFill>
                  <a:srgbClr val="000000"/>
                </a:solidFill>
              </a:rPr>
              <a:t> payload can be large</a:t>
            </a:r>
          </a:p>
          <a:p>
            <a:pPr lvl="2">
              <a:buNone/>
            </a:pPr>
            <a:r>
              <a:rPr lang="en-US" dirty="0" smtClean="0">
                <a:solidFill>
                  <a:srgbClr val="000000"/>
                </a:solidFill>
              </a:rPr>
              <a:t>~ 214 bytes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Short ACK may not applicable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Use Cases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Use Case 3 : Extended range Wi-Fi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Use Case 1: Sensors and meters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40" y="2514600"/>
            <a:ext cx="3923960" cy="293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Proposal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Basic idea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Determine uplink and downlink MCS and bandwidth in </a:t>
            </a:r>
            <a:r>
              <a:rPr lang="en-US" dirty="0" err="1" smtClean="0">
                <a:solidFill>
                  <a:srgbClr val="000000"/>
                </a:solidFill>
              </a:rPr>
              <a:t>BlockACK</a:t>
            </a:r>
            <a:r>
              <a:rPr lang="en-US" dirty="0" smtClean="0">
                <a:solidFill>
                  <a:srgbClr val="000000"/>
                </a:solidFill>
              </a:rPr>
              <a:t> setup phase (Management frame ADDBA)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May use Short ACK to help</a:t>
            </a:r>
          </a:p>
          <a:p>
            <a:pPr lvl="0"/>
            <a:r>
              <a:rPr lang="en-US" sz="2600" dirty="0" smtClean="0">
                <a:solidFill>
                  <a:srgbClr val="000000"/>
                </a:solidFill>
              </a:rPr>
              <a:t>Block ACK setup </a:t>
            </a:r>
            <a:r>
              <a:rPr lang="en-US" sz="2600" dirty="0" smtClean="0">
                <a:solidFill>
                  <a:srgbClr val="000000"/>
                </a:solidFill>
              </a:rPr>
              <a:t>steps (ADDBA)</a:t>
            </a:r>
            <a:endParaRPr lang="en-US" sz="2600" dirty="0" smtClean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ADDBA Request</a:t>
            </a:r>
          </a:p>
          <a:p>
            <a:pPr marL="914400" lvl="1" indent="-457200"/>
            <a:r>
              <a:rPr lang="en-US" dirty="0" smtClean="0">
                <a:solidFill>
                  <a:srgbClr val="000000"/>
                </a:solidFill>
              </a:rPr>
              <a:t>STN records successful Downlink MCS and BW from AP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ADDBA Response</a:t>
            </a:r>
            <a:endParaRPr lang="en-US" strike="sngStrike" dirty="0" smtClean="0">
              <a:solidFill>
                <a:srgbClr val="000000"/>
              </a:solidFill>
            </a:endParaRPr>
          </a:p>
          <a:p>
            <a:pPr marL="914400" lvl="1" indent="-457200"/>
            <a:r>
              <a:rPr lang="en-US" dirty="0" smtClean="0">
                <a:solidFill>
                  <a:srgbClr val="000000"/>
                </a:solidFill>
              </a:rPr>
              <a:t>STN informs AP the preferred MCS and BW for downlink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Comparison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9131" y="1676400"/>
            <a:ext cx="4353878" cy="3260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6096000" y="5791200"/>
            <a:ext cx="8990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Current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828800" y="5715000"/>
            <a:ext cx="12059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Proposed</a:t>
            </a:r>
            <a:endParaRPr lang="en-US" sz="2000" b="1" dirty="0">
              <a:solidFill>
                <a:srgbClr val="FF0000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692592"/>
            <a:ext cx="4353878" cy="3260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1143000" y="1963579"/>
            <a:ext cx="5485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(Short)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39545" y="2115979"/>
            <a:ext cx="4988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(mod)</a:t>
            </a:r>
            <a:endParaRPr lang="en-US" sz="1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Implementation Example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8" name="Content Placeholder 47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600200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ADDBA Request: STN records successful Downlink MCS and BW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cxnSp>
        <p:nvCxnSpPr>
          <p:cNvPr id="28" name="Straight Connector 27"/>
          <p:cNvCxnSpPr/>
          <p:nvPr/>
        </p:nvCxnSpPr>
        <p:spPr bwMode="auto">
          <a:xfrm flipH="1">
            <a:off x="6553200" y="2895600"/>
            <a:ext cx="16629" cy="2895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 flipH="1">
            <a:off x="2895600" y="2971800"/>
            <a:ext cx="16629" cy="2819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2928857" y="3096399"/>
            <a:ext cx="1431172" cy="104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2928858" y="3477399"/>
            <a:ext cx="3640971" cy="1802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 flipH="1">
            <a:off x="3081258" y="2895600"/>
            <a:ext cx="1256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ADDBA Request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 flipH="1">
            <a:off x="3941603" y="3304401"/>
            <a:ext cx="1256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ADDBA Request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 flipH="1">
            <a:off x="4237251" y="298346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X</a:t>
            </a:r>
            <a:endParaRPr lang="en-US" sz="1800" dirty="0"/>
          </a:p>
        </p:txBody>
      </p:sp>
      <p:cxnSp>
        <p:nvCxnSpPr>
          <p:cNvPr id="35" name="Straight Arrow Connector 34"/>
          <p:cNvCxnSpPr/>
          <p:nvPr/>
        </p:nvCxnSpPr>
        <p:spPr bwMode="auto">
          <a:xfrm>
            <a:off x="2912228" y="5029200"/>
            <a:ext cx="3657601" cy="15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6" name="TextBox 35"/>
          <p:cNvSpPr txBox="1"/>
          <p:nvPr/>
        </p:nvSpPr>
        <p:spPr>
          <a:xfrm flipH="1">
            <a:off x="4055229" y="4828401"/>
            <a:ext cx="1256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ADDBA Request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 bwMode="auto">
          <a:xfrm flipH="1">
            <a:off x="2912230" y="5334000"/>
            <a:ext cx="3657599" cy="152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 flipH="1">
            <a:off x="4296761" y="5105400"/>
            <a:ext cx="8418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ShortACK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2493502" y="2923401"/>
            <a:ext cx="402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Try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1143000" y="3304401"/>
            <a:ext cx="18351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Try lower MCS, same BW</a:t>
            </a:r>
          </a:p>
          <a:p>
            <a:r>
              <a:rPr lang="en-US" dirty="0" smtClean="0"/>
              <a:t>( </a:t>
            </a:r>
            <a:r>
              <a:rPr lang="en-US" dirty="0" err="1" smtClean="0"/>
              <a:t>config</a:t>
            </a:r>
            <a:r>
              <a:rPr lang="en-US" dirty="0" smtClean="0"/>
              <a:t> “A”)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914400" y="4876800"/>
            <a:ext cx="20740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Try lower MCS, narrower BW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config</a:t>
            </a:r>
            <a:r>
              <a:rPr lang="en-US" dirty="0" smtClean="0"/>
              <a:t> “B”)</a:t>
            </a:r>
            <a:endParaRPr lang="en-US" dirty="0"/>
          </a:p>
        </p:txBody>
      </p:sp>
      <p:cxnSp>
        <p:nvCxnSpPr>
          <p:cNvPr id="44" name="Straight Arrow Connector 43"/>
          <p:cNvCxnSpPr/>
          <p:nvPr/>
        </p:nvCxnSpPr>
        <p:spPr bwMode="auto">
          <a:xfrm flipH="1">
            <a:off x="4055229" y="3810000"/>
            <a:ext cx="2531230" cy="76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5" name="TextBox 44"/>
          <p:cNvSpPr txBox="1"/>
          <p:nvPr/>
        </p:nvSpPr>
        <p:spPr>
          <a:xfrm flipH="1">
            <a:off x="4296761" y="3581400"/>
            <a:ext cx="8418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ShortACK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 flipH="1">
            <a:off x="3826629" y="366926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X</a:t>
            </a:r>
            <a:endParaRPr lang="en-US" sz="1800" dirty="0"/>
          </a:p>
        </p:txBody>
      </p:sp>
      <p:grpSp>
        <p:nvGrpSpPr>
          <p:cNvPr id="56" name="Group 55"/>
          <p:cNvGrpSpPr/>
          <p:nvPr/>
        </p:nvGrpSpPr>
        <p:grpSpPr>
          <a:xfrm>
            <a:off x="5058822" y="4114800"/>
            <a:ext cx="3865502" cy="493931"/>
            <a:chOff x="5058822" y="3990201"/>
            <a:chExt cx="3865502" cy="493931"/>
          </a:xfrm>
        </p:grpSpPr>
        <p:cxnSp>
          <p:nvCxnSpPr>
            <p:cNvPr id="51" name="Straight Arrow Connector 50"/>
            <p:cNvCxnSpPr/>
            <p:nvPr/>
          </p:nvCxnSpPr>
          <p:spPr bwMode="auto">
            <a:xfrm flipH="1">
              <a:off x="5334000" y="4267200"/>
              <a:ext cx="1235830" cy="76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53" name="TextBox 52"/>
            <p:cNvSpPr txBox="1"/>
            <p:nvPr/>
          </p:nvSpPr>
          <p:spPr>
            <a:xfrm flipH="1">
              <a:off x="5058822" y="4114800"/>
              <a:ext cx="351378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FF0000"/>
                  </a:solidFill>
                </a:rPr>
                <a:t>X</a:t>
              </a:r>
              <a:endParaRPr lang="en-US" sz="1800" dirty="0">
                <a:solidFill>
                  <a:srgbClr val="FF0000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 flipH="1">
              <a:off x="5257800" y="3990201"/>
              <a:ext cx="13496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ADDBA Response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629400" y="4114800"/>
              <a:ext cx="22949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STN may send ADDBA Response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57" name="TextBox 56"/>
          <p:cNvSpPr txBox="1"/>
          <p:nvPr/>
        </p:nvSpPr>
        <p:spPr>
          <a:xfrm>
            <a:off x="2667000" y="5867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6230022" y="5867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STN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6686036" y="3505200"/>
            <a:ext cx="21531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STN notes “</a:t>
            </a:r>
            <a:r>
              <a:rPr lang="en-US" sz="1400" b="1" dirty="0" err="1" smtClean="0">
                <a:solidFill>
                  <a:srgbClr val="0000FF"/>
                </a:solidFill>
              </a:rPr>
              <a:t>config</a:t>
            </a:r>
            <a:r>
              <a:rPr lang="en-US" sz="1400" b="1" dirty="0" smtClean="0">
                <a:solidFill>
                  <a:srgbClr val="0000FF"/>
                </a:solidFill>
              </a:rPr>
              <a:t> A”</a:t>
            </a:r>
            <a:endParaRPr lang="en-US" sz="1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Implementation Example (cont’d)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2"/>
            </a:pPr>
            <a:r>
              <a:rPr lang="en-US" dirty="0" smtClean="0">
                <a:solidFill>
                  <a:srgbClr val="000000"/>
                </a:solidFill>
              </a:rPr>
              <a:t>ADDBA Response: STN informs AP the preferred MCS and BW for downlink (</a:t>
            </a:r>
            <a:r>
              <a:rPr lang="en-US" dirty="0" err="1" smtClean="0">
                <a:solidFill>
                  <a:srgbClr val="000000"/>
                </a:solidFill>
              </a:rPr>
              <a:t>config</a:t>
            </a:r>
            <a:r>
              <a:rPr lang="en-US" dirty="0" smtClean="0">
                <a:solidFill>
                  <a:srgbClr val="000000"/>
                </a:solidFill>
              </a:rPr>
              <a:t> “A”)</a:t>
            </a:r>
          </a:p>
          <a:p>
            <a:pPr marL="857250" lvl="1" indent="-457200"/>
            <a:r>
              <a:rPr lang="en-US" dirty="0" smtClean="0"/>
              <a:t>Could be part of </a:t>
            </a:r>
            <a:r>
              <a:rPr lang="en-US" b="1" dirty="0" smtClean="0"/>
              <a:t>Status Code </a:t>
            </a:r>
            <a:r>
              <a:rPr lang="en-US" dirty="0" smtClean="0"/>
              <a:t>or a new field</a:t>
            </a:r>
          </a:p>
          <a:p>
            <a:pPr marL="457200" indent="-457200">
              <a:buFont typeface="+mj-lt"/>
              <a:buAutoNum type="arabicPeriod" startAt="2"/>
            </a:pPr>
            <a:endParaRPr lang="en-US" dirty="0" smtClean="0"/>
          </a:p>
          <a:p>
            <a:pPr marL="457200" indent="-457200">
              <a:buFont typeface="+mj-lt"/>
              <a:buAutoNum type="arabicPeriod" startAt="2"/>
            </a:pPr>
            <a:endParaRPr lang="en-US" dirty="0" smtClean="0"/>
          </a:p>
          <a:p>
            <a:pPr marL="457200" indent="-457200">
              <a:buFont typeface="+mj-lt"/>
              <a:buAutoNum type="arabicPeriod" startAt="2"/>
            </a:pPr>
            <a:endParaRPr lang="en-US" dirty="0" smtClean="0"/>
          </a:p>
          <a:p>
            <a:pPr marL="457200" indent="-457200">
              <a:buFont typeface="+mj-lt"/>
              <a:buAutoNum type="arabicPeriod" startAt="2"/>
            </a:pPr>
            <a:endParaRPr lang="en-US" dirty="0" smtClean="0"/>
          </a:p>
          <a:p>
            <a:pPr marL="457200" indent="-457200">
              <a:buFont typeface="+mj-lt"/>
              <a:buAutoNum type="arabicPeriod" startAt="2"/>
            </a:pPr>
            <a:endParaRPr lang="en-US" dirty="0" smtClean="0"/>
          </a:p>
          <a:p>
            <a:pPr marL="457200" indent="-457200">
              <a:buFont typeface="+mj-lt"/>
              <a:buAutoNum type="arabicPeriod" startAt="2"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 bwMode="auto">
          <a:xfrm flipH="1">
            <a:off x="6171432" y="3581400"/>
            <a:ext cx="768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H="1">
            <a:off x="4723632" y="3858399"/>
            <a:ext cx="1431172" cy="104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flipH="1">
            <a:off x="3809232" y="4239399"/>
            <a:ext cx="2345571" cy="1802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746400" y="3609201"/>
            <a:ext cx="13496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ADDBA Response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83632" y="4066401"/>
            <a:ext cx="13496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ADDBA Response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495032" y="374546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X</a:t>
            </a:r>
            <a:endParaRPr lang="en-US" sz="1800" dirty="0"/>
          </a:p>
        </p:txBody>
      </p:sp>
      <p:sp>
        <p:nvSpPr>
          <p:cNvPr id="17" name="TextBox 16"/>
          <p:cNvSpPr txBox="1"/>
          <p:nvPr/>
        </p:nvSpPr>
        <p:spPr>
          <a:xfrm>
            <a:off x="3564003" y="420266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X</a:t>
            </a:r>
            <a:endParaRPr lang="en-US" sz="1800" dirty="0"/>
          </a:p>
        </p:txBody>
      </p:sp>
      <p:cxnSp>
        <p:nvCxnSpPr>
          <p:cNvPr id="18" name="Straight Arrow Connector 17"/>
          <p:cNvCxnSpPr/>
          <p:nvPr/>
        </p:nvCxnSpPr>
        <p:spPr bwMode="auto">
          <a:xfrm flipH="1">
            <a:off x="2513832" y="4648200"/>
            <a:ext cx="3657601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3450232" y="4572000"/>
            <a:ext cx="13496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ADDBA Response</a:t>
            </a:r>
            <a:endParaRPr lang="en-US" dirty="0"/>
          </a:p>
        </p:txBody>
      </p:sp>
      <p:cxnSp>
        <p:nvCxnSpPr>
          <p:cNvPr id="20" name="Straight Arrow Connector 19"/>
          <p:cNvCxnSpPr>
            <a:endCxn id="31" idx="1"/>
          </p:cNvCxnSpPr>
          <p:nvPr/>
        </p:nvCxnSpPr>
        <p:spPr bwMode="auto">
          <a:xfrm>
            <a:off x="2497203" y="5029200"/>
            <a:ext cx="3674997" cy="1538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4111103" y="4876800"/>
            <a:ext cx="8418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ShortACK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362200" y="5361801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925222" y="5361801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STN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154803" y="3685401"/>
            <a:ext cx="24351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Try same MCS &amp; BW as </a:t>
            </a:r>
            <a:r>
              <a:rPr lang="en-US" dirty="0" err="1" smtClean="0"/>
              <a:t>config</a:t>
            </a:r>
            <a:r>
              <a:rPr lang="en-US" dirty="0" smtClean="0"/>
              <a:t> “B”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154803" y="4066401"/>
            <a:ext cx="18351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Try lower MCS, same BW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config</a:t>
            </a:r>
            <a:r>
              <a:rPr lang="en-US" dirty="0" smtClean="0"/>
              <a:t> “C”)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154803" y="4495800"/>
            <a:ext cx="20740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Try lower MCS, narrower BW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config</a:t>
            </a:r>
            <a:r>
              <a:rPr lang="en-US" dirty="0" smtClean="0"/>
              <a:t> “D”)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2514600" y="3581400"/>
            <a:ext cx="0" cy="1676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914400" y="4611469"/>
            <a:ext cx="15167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AP notes “</a:t>
            </a:r>
            <a:r>
              <a:rPr lang="en-US" dirty="0" err="1" smtClean="0">
                <a:solidFill>
                  <a:srgbClr val="0000FF"/>
                </a:solidFill>
              </a:rPr>
              <a:t>config</a:t>
            </a:r>
            <a:r>
              <a:rPr lang="en-US" dirty="0" smtClean="0">
                <a:solidFill>
                  <a:srgbClr val="0000FF"/>
                </a:solidFill>
              </a:rPr>
              <a:t> A”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for downlink and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“</a:t>
            </a:r>
            <a:r>
              <a:rPr lang="en-US" dirty="0" err="1" smtClean="0">
                <a:solidFill>
                  <a:srgbClr val="0000FF"/>
                </a:solidFill>
              </a:rPr>
              <a:t>config</a:t>
            </a:r>
            <a:r>
              <a:rPr lang="en-US" dirty="0" smtClean="0">
                <a:solidFill>
                  <a:srgbClr val="0000FF"/>
                </a:solidFill>
              </a:rPr>
              <a:t> D” for uplink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72200" y="5029200"/>
            <a:ext cx="2658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STN notes “</a:t>
            </a:r>
            <a:r>
              <a:rPr lang="en-US" sz="1400" b="1" dirty="0" err="1" smtClean="0">
                <a:solidFill>
                  <a:srgbClr val="0000FF"/>
                </a:solidFill>
              </a:rPr>
              <a:t>config</a:t>
            </a:r>
            <a:r>
              <a:rPr lang="en-US" sz="1400" b="1" dirty="0" smtClean="0">
                <a:solidFill>
                  <a:srgbClr val="0000FF"/>
                </a:solidFill>
              </a:rPr>
              <a:t> D” for uplink</a:t>
            </a:r>
            <a:endParaRPr lang="en-US" sz="1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13453</TotalTime>
  <Words>673</Words>
  <Application>Microsoft Office PowerPoint</Application>
  <PresentationFormat>On-screen Show (4:3)</PresentationFormat>
  <Paragraphs>135</Paragraphs>
  <Slides>14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802-11-PathProtection</vt:lpstr>
      <vt:lpstr>Microsoft Office Word 97 - 2003 Document</vt:lpstr>
      <vt:lpstr>Block ACK Transmission</vt:lpstr>
      <vt:lpstr>Abstract</vt:lpstr>
      <vt:lpstr>Asymmetric Transmission</vt:lpstr>
      <vt:lpstr>Problems for Normal ACK</vt:lpstr>
      <vt:lpstr>Problem for Block ACK</vt:lpstr>
      <vt:lpstr>Proposal</vt:lpstr>
      <vt:lpstr>Comparison</vt:lpstr>
      <vt:lpstr>Implementation Example</vt:lpstr>
      <vt:lpstr>Implementation Example (cont’d)</vt:lpstr>
      <vt:lpstr>Block Transmissions and ACK</vt:lpstr>
      <vt:lpstr>Conclusions</vt:lpstr>
      <vt:lpstr>Straw Poll 1</vt:lpstr>
      <vt:lpstr>Straw Poll 2</vt:lpstr>
      <vt:lpstr>Straw Poll 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ACK Transmission</dc:title>
  <dc:creator>Zander Lei</dc:creator>
  <cp:lastModifiedBy>WL Yeow</cp:lastModifiedBy>
  <cp:revision>316</cp:revision>
  <cp:lastPrinted>1998-02-10T13:28:06Z</cp:lastPrinted>
  <dcterms:created xsi:type="dcterms:W3CDTF">2009-11-09T00:32:22Z</dcterms:created>
  <dcterms:modified xsi:type="dcterms:W3CDTF">2012-05-14T16:11:03Z</dcterms:modified>
</cp:coreProperties>
</file>