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270" r:id="rId3"/>
    <p:sldId id="271" r:id="rId4"/>
    <p:sldId id="273" r:id="rId5"/>
    <p:sldId id="272" r:id="rId6"/>
    <p:sldId id="274"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80" d="100"/>
          <a:sy n="80" d="100"/>
        </p:scale>
        <p:origin x="-2916"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802.11-12/0651r0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err="1" smtClean="0"/>
              <a:t>TGah</a:t>
            </a:r>
            <a:r>
              <a:rPr lang="en-US" dirty="0" smtClean="0"/>
              <a:t> Sub Groups</a:t>
            </a:r>
            <a:endParaRPr lang="en-US" dirty="0" smtClean="0"/>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2012-05-14</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Summary</a:t>
            </a:r>
            <a:endParaRPr lang="en-US" dirty="0" smtClean="0"/>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The purpose of this submission is to clarify roles of the </a:t>
            </a:r>
            <a:r>
              <a:rPr lang="en-US" dirty="0" err="1" smtClean="0"/>
              <a:t>TGah</a:t>
            </a:r>
            <a:r>
              <a:rPr lang="en-US" dirty="0" smtClean="0"/>
              <a:t> Sub Group Chairs and Comments Administrators/</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Ad Hoc Sub Group Chairs</a:t>
            </a:r>
            <a:endParaRPr lang="en-US" dirty="0"/>
          </a:p>
        </p:txBody>
      </p:sp>
      <p:sp>
        <p:nvSpPr>
          <p:cNvPr id="3" name="Content Placeholder 2"/>
          <p:cNvSpPr>
            <a:spLocks noGrp="1"/>
          </p:cNvSpPr>
          <p:nvPr>
            <p:ph idx="1"/>
          </p:nvPr>
        </p:nvSpPr>
        <p:spPr>
          <a:xfrm>
            <a:off x="685800" y="1600200"/>
            <a:ext cx="7772400" cy="4876800"/>
          </a:xfrm>
        </p:spPr>
        <p:txBody>
          <a:bodyPr/>
          <a:lstStyle/>
          <a:p>
            <a:pPr marL="0" indent="0">
              <a:buNone/>
            </a:pPr>
            <a:r>
              <a:rPr lang="en-US" sz="1600" dirty="0" smtClean="0"/>
              <a:t>The Ad Hoc chair position will rotate. However each Ad Hoc group will have a permanent position to act as comments </a:t>
            </a:r>
            <a:r>
              <a:rPr lang="en-US" sz="1600" dirty="0" smtClean="0"/>
              <a:t>admin. </a:t>
            </a:r>
            <a:r>
              <a:rPr lang="en-US" sz="1600" dirty="0" smtClean="0"/>
              <a:t>The comments </a:t>
            </a:r>
            <a:r>
              <a:rPr lang="en-US" sz="1600" dirty="0" smtClean="0"/>
              <a:t>admin </a:t>
            </a:r>
            <a:r>
              <a:rPr lang="en-US" sz="1600" dirty="0" smtClean="0"/>
              <a:t>is one of the 3 Ad Hoc chairs. For the MAC Ad Hoc, the comments </a:t>
            </a:r>
            <a:r>
              <a:rPr lang="en-US" sz="1600" dirty="0" smtClean="0"/>
              <a:t>admin </a:t>
            </a:r>
            <a:r>
              <a:rPr lang="en-US" sz="1600" dirty="0" smtClean="0"/>
              <a:t>is Yong Liu. For the PHY Ad Hoc, the comments </a:t>
            </a:r>
            <a:r>
              <a:rPr lang="en-US" sz="1600" dirty="0" smtClean="0"/>
              <a:t>admin </a:t>
            </a:r>
            <a:r>
              <a:rPr lang="en-US" sz="1600" dirty="0" smtClean="0"/>
              <a:t>is Minho Cheong. Since the comments </a:t>
            </a:r>
            <a:r>
              <a:rPr lang="en-US" sz="1600" dirty="0" smtClean="0"/>
              <a:t>admin </a:t>
            </a:r>
            <a:r>
              <a:rPr lang="en-US" sz="1600" dirty="0" smtClean="0"/>
              <a:t>is one of the Ad Hoc chairs, they will still serve as Ad Hoc chair in their rotation. The comments </a:t>
            </a:r>
            <a:r>
              <a:rPr lang="en-US" sz="1600" dirty="0" smtClean="0"/>
              <a:t>admin </a:t>
            </a:r>
            <a:r>
              <a:rPr lang="en-US" sz="1600" dirty="0" smtClean="0"/>
              <a:t>can find someone to fill in as comments </a:t>
            </a:r>
            <a:r>
              <a:rPr lang="en-US" sz="1600" dirty="0" smtClean="0"/>
              <a:t>admin </a:t>
            </a:r>
            <a:r>
              <a:rPr lang="en-US" sz="1600" dirty="0" smtClean="0"/>
              <a:t>during their active chair rotation. However, the comments </a:t>
            </a:r>
            <a:r>
              <a:rPr lang="en-US" sz="1600" dirty="0" smtClean="0"/>
              <a:t>admin </a:t>
            </a:r>
            <a:r>
              <a:rPr lang="en-US" sz="1600" dirty="0" smtClean="0"/>
              <a:t>position is still their responsibility.</a:t>
            </a:r>
          </a:p>
          <a:p>
            <a:pPr marL="0" indent="0">
              <a:buNone/>
            </a:pPr>
            <a:endParaRPr lang="en-US" sz="1600" dirty="0" smtClean="0"/>
          </a:p>
          <a:p>
            <a:pPr>
              <a:buNone/>
            </a:pPr>
            <a:r>
              <a:rPr lang="en-US" sz="1600" dirty="0" smtClean="0"/>
              <a:t>Note: The rotation period is from the beginning of an IEEE 802.11 interim or plenary until the start of the next IEEE 802.11 interim or plenary. (i.e. 2 months)</a:t>
            </a:r>
          </a:p>
          <a:p>
            <a:pPr>
              <a:buNone/>
            </a:pPr>
            <a:endParaRPr lang="en-US" sz="1600" dirty="0" smtClean="0"/>
          </a:p>
          <a:p>
            <a:pPr>
              <a:buNone/>
            </a:pPr>
            <a:r>
              <a:rPr lang="en-US" sz="1600" dirty="0" smtClean="0"/>
              <a:t>Responsibilities of the Ad Hoc chair,</a:t>
            </a:r>
          </a:p>
          <a:p>
            <a:pPr>
              <a:spcBef>
                <a:spcPts val="0"/>
              </a:spcBef>
            </a:pPr>
            <a:r>
              <a:rPr lang="en-US" sz="1600" dirty="0" smtClean="0"/>
              <a:t>Work on proposed agenda with other sub group chairs</a:t>
            </a:r>
          </a:p>
          <a:p>
            <a:pPr>
              <a:spcBef>
                <a:spcPts val="0"/>
              </a:spcBef>
            </a:pPr>
            <a:r>
              <a:rPr lang="en-US" sz="1600" dirty="0" smtClean="0"/>
              <a:t>Call meeting to order</a:t>
            </a:r>
          </a:p>
          <a:p>
            <a:pPr>
              <a:spcBef>
                <a:spcPts val="0"/>
              </a:spcBef>
            </a:pPr>
            <a:r>
              <a:rPr lang="en-US" sz="1600" dirty="0" smtClean="0"/>
              <a:t>Make sure someone is taking notes before proceeding</a:t>
            </a:r>
          </a:p>
          <a:p>
            <a:pPr lvl="1">
              <a:spcBef>
                <a:spcPts val="0"/>
              </a:spcBef>
            </a:pPr>
            <a:r>
              <a:rPr lang="en-US" sz="1200" dirty="0" smtClean="0"/>
              <a:t>Typically this will be done by other sub group chair</a:t>
            </a:r>
          </a:p>
          <a:p>
            <a:pPr>
              <a:spcBef>
                <a:spcPts val="0"/>
              </a:spcBef>
            </a:pPr>
            <a:r>
              <a:rPr lang="en-US" sz="1600" dirty="0" smtClean="0"/>
              <a:t>Ensure meeting proceeds in an orderly fashion, in coordination with other sub group chairs.</a:t>
            </a:r>
          </a:p>
          <a:p>
            <a:pPr>
              <a:spcBef>
                <a:spcPts val="0"/>
              </a:spcBef>
            </a:pPr>
            <a:r>
              <a:rPr lang="en-US" sz="1600" dirty="0" smtClean="0"/>
              <a:t>Provide status to task group</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a:t>
            </a:r>
            <a:r>
              <a:rPr lang="en-US" dirty="0" smtClean="0"/>
              <a:t>admin</a:t>
            </a:r>
            <a:endParaRPr lang="en-US" dirty="0"/>
          </a:p>
        </p:txBody>
      </p:sp>
      <p:sp>
        <p:nvSpPr>
          <p:cNvPr id="3" name="Content Placeholder 2"/>
          <p:cNvSpPr>
            <a:spLocks noGrp="1"/>
          </p:cNvSpPr>
          <p:nvPr>
            <p:ph idx="1"/>
          </p:nvPr>
        </p:nvSpPr>
        <p:spPr/>
        <p:txBody>
          <a:bodyPr/>
          <a:lstStyle/>
          <a:p>
            <a:pPr marL="0" indent="0">
              <a:buNone/>
            </a:pPr>
            <a:r>
              <a:rPr lang="en-US" sz="1600" dirty="0" smtClean="0"/>
              <a:t>If the group is organized into ad-</a:t>
            </a:r>
            <a:r>
              <a:rPr lang="en-US" sz="1600" dirty="0" err="1" smtClean="0"/>
              <a:t>hocs</a:t>
            </a:r>
            <a:r>
              <a:rPr lang="en-US" sz="1600" dirty="0" smtClean="0"/>
              <a:t> that will proceed in parallel,  a comments </a:t>
            </a:r>
            <a:r>
              <a:rPr lang="en-US" sz="1600" dirty="0" smtClean="0"/>
              <a:t>admin </a:t>
            </a:r>
            <a:r>
              <a:rPr lang="en-US" sz="1600" dirty="0" smtClean="0"/>
              <a:t>will need to be identified for each ad-hoc, so that timely updates to comments can be performed.   The ad-hoc comments admin is responsible for recording comment resolutions in a timely fashion. The </a:t>
            </a:r>
            <a:r>
              <a:rPr lang="en-US" sz="1600" dirty="0" smtClean="0"/>
              <a:t>Task Group comments </a:t>
            </a:r>
            <a:r>
              <a:rPr lang="en-US" sz="1600" dirty="0" smtClean="0"/>
              <a:t>admin is responsible for getting updated comment resolutions from these ad-hoc comments owners in a timely fashion.  Note the group may publish a single spreadsheet (provided by the </a:t>
            </a:r>
            <a:r>
              <a:rPr lang="en-US" sz="1600" dirty="0" err="1" smtClean="0"/>
              <a:t>Tasg</a:t>
            </a:r>
            <a:r>
              <a:rPr lang="en-US" sz="1600" dirty="0" smtClean="0"/>
              <a:t> Group comments admin) </a:t>
            </a:r>
            <a:r>
              <a:rPr lang="en-US" sz="1600" dirty="0" smtClean="0"/>
              <a:t>or multiple spreadsheets (provided by the ad-hoc comments </a:t>
            </a:r>
            <a:r>
              <a:rPr lang="en-US" sz="1600" dirty="0" smtClean="0"/>
              <a:t>admin) </a:t>
            </a:r>
            <a:r>
              <a:rPr lang="en-US" sz="1600" dirty="0" smtClean="0"/>
              <a:t>as it finds convenient.</a:t>
            </a:r>
          </a:p>
          <a:p>
            <a:pPr marL="0" indent="0">
              <a:buNone/>
            </a:pPr>
            <a:endParaRPr lang="en-US" sz="1600" dirty="0" smtClean="0"/>
          </a:p>
          <a:p>
            <a:pPr marL="0" indent="0">
              <a:buNone/>
            </a:pPr>
            <a:r>
              <a:rPr lang="en-US" sz="1600" dirty="0" smtClean="0"/>
              <a:t> </a:t>
            </a:r>
          </a:p>
          <a:p>
            <a:pPr marL="0" indent="0">
              <a:buNone/>
            </a:pPr>
            <a:endParaRPr lang="en-US" sz="1600" dirty="0" smtClean="0"/>
          </a:p>
          <a:p>
            <a:pPr marL="0" indent="0">
              <a:buNone/>
            </a:pPr>
            <a:r>
              <a:rPr lang="en-US" sz="1600" dirty="0" smtClean="0"/>
              <a:t>Note that the use of any particular technology by the comments </a:t>
            </a:r>
            <a:r>
              <a:rPr lang="en-US" sz="1600" dirty="0" smtClean="0"/>
              <a:t>admin </a:t>
            </a:r>
            <a:r>
              <a:rPr lang="en-US" sz="1600" dirty="0" smtClean="0"/>
              <a:t>is not necessary,  provided that posted documents match the formats recently used in the WG.  However,  if the group operates multiple ad-hoc comments owners, then use of the APS database is strongly recommended.   (This was how 802.11 D1 operated,  and the pain caused by managing the process was why the APS database was written in the first place).</a:t>
            </a:r>
            <a:endParaRPr lang="en-US" sz="1600"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administrators</a:t>
            </a:r>
            <a:endParaRPr lang="en-US" dirty="0"/>
          </a:p>
        </p:txBody>
      </p:sp>
      <p:sp>
        <p:nvSpPr>
          <p:cNvPr id="3" name="Content Placeholder 2"/>
          <p:cNvSpPr>
            <a:spLocks noGrp="1"/>
          </p:cNvSpPr>
          <p:nvPr>
            <p:ph idx="1"/>
          </p:nvPr>
        </p:nvSpPr>
        <p:spPr>
          <a:xfrm>
            <a:off x="762000" y="1676400"/>
            <a:ext cx="7772400" cy="4648200"/>
          </a:xfrm>
        </p:spPr>
        <p:txBody>
          <a:bodyPr/>
          <a:lstStyle/>
          <a:p>
            <a:pPr marL="0" indent="0">
              <a:buNone/>
            </a:pPr>
            <a:r>
              <a:rPr lang="en-US" sz="1600" dirty="0" smtClean="0"/>
              <a:t>Responsible for making sure that comment resolutions are accurately recorded and  presented to the members,  and determines when all comments have a resolution.</a:t>
            </a:r>
          </a:p>
          <a:p>
            <a:pPr marL="0" indent="0">
              <a:buNone/>
            </a:pPr>
            <a:endParaRPr lang="en-US" sz="1600" dirty="0" smtClean="0"/>
          </a:p>
          <a:p>
            <a:pPr marL="0" indent="0">
              <a:buNone/>
            </a:pPr>
            <a:r>
              <a:rPr lang="en-US" sz="1600" dirty="0" smtClean="0"/>
              <a:t>Task Group comments admin tasks </a:t>
            </a:r>
            <a:r>
              <a:rPr lang="en-US" sz="1600" dirty="0" smtClean="0"/>
              <a:t>include</a:t>
            </a:r>
            <a:r>
              <a:rPr lang="en-US" sz="1600" dirty="0" smtClean="0"/>
              <a:t>:</a:t>
            </a:r>
            <a:endParaRPr lang="en-US" sz="1600" dirty="0" smtClean="0"/>
          </a:p>
          <a:p>
            <a:pPr marL="400050" lvl="1" indent="0"/>
            <a:r>
              <a:rPr lang="en-US" sz="1600" dirty="0" smtClean="0"/>
              <a:t> Liaise with WG officers to obtain ballot comments (if necessary)</a:t>
            </a:r>
          </a:p>
          <a:p>
            <a:pPr marL="400050" lvl="1" indent="0"/>
            <a:r>
              <a:rPr lang="en-US" sz="1600" dirty="0" smtClean="0"/>
              <a:t> Publish comments in spreadsheet format familiar to WG members.   Remove any commenter personal data when supplied by the system (</a:t>
            </a:r>
            <a:r>
              <a:rPr lang="en-US" sz="1600" dirty="0" err="1" smtClean="0"/>
              <a:t>MyProject</a:t>
            </a:r>
            <a:r>
              <a:rPr lang="en-US" sz="1600" dirty="0" smtClean="0"/>
              <a:t> does this).</a:t>
            </a:r>
          </a:p>
          <a:p>
            <a:pPr marL="400050" lvl="1" indent="0"/>
            <a:r>
              <a:rPr lang="en-US" sz="1600" dirty="0" smtClean="0"/>
              <a:t>Liaise </a:t>
            </a:r>
            <a:r>
              <a:rPr lang="en-US" sz="1600" dirty="0" smtClean="0"/>
              <a:t>with chair or WG officers to upload approved comments resolutions (</a:t>
            </a:r>
            <a:r>
              <a:rPr lang="en-US" sz="1600" dirty="0" err="1" smtClean="0"/>
              <a:t>MyBallot</a:t>
            </a:r>
            <a:r>
              <a:rPr lang="en-US" sz="1600" dirty="0" smtClean="0"/>
              <a:t>).</a:t>
            </a:r>
          </a:p>
          <a:p>
            <a:pPr marL="0" indent="0">
              <a:buNone/>
            </a:pPr>
            <a:r>
              <a:rPr lang="en-US" sz="1600" dirty="0" smtClean="0"/>
              <a:t>Ad Hoc comments admin tasks include:</a:t>
            </a:r>
            <a:endParaRPr lang="en-US" sz="1600" dirty="0" smtClean="0"/>
          </a:p>
          <a:p>
            <a:pPr marL="400050" lvl="1" indent="0"/>
            <a:r>
              <a:rPr lang="en-US" sz="1600" dirty="0" smtClean="0"/>
              <a:t> Summarize </a:t>
            </a:r>
            <a:r>
              <a:rPr lang="en-US" sz="1600" dirty="0" smtClean="0"/>
              <a:t>progress on comment resolution for the chair as requested</a:t>
            </a:r>
          </a:p>
          <a:p>
            <a:pPr marL="400050" lvl="1" indent="0"/>
            <a:r>
              <a:rPr lang="en-US" sz="1600" dirty="0" smtClean="0"/>
              <a:t> Upload updated spreadsheets in a timely fashion during comment resolution.  (timely =&gt; no slower than overnight,  expect faster when a “vote to ballot” is pending)</a:t>
            </a:r>
          </a:p>
          <a:p>
            <a:pPr marL="400050" lvl="1" indent="0"/>
            <a:r>
              <a:rPr lang="en-US" sz="1600" dirty="0" smtClean="0"/>
              <a:t> Enter approved comment resolutions into the comment resolution </a:t>
            </a:r>
            <a:r>
              <a:rPr lang="en-US" sz="1600" dirty="0" smtClean="0"/>
              <a:t>spreadsheet</a:t>
            </a:r>
          </a:p>
          <a:p>
            <a:pPr marL="400050" lvl="1" indent="0"/>
            <a:endParaRPr lang="en-US" sz="1600" dirty="0" smtClean="0"/>
          </a:p>
          <a:p>
            <a:pPr>
              <a:buNone/>
            </a:pPr>
            <a:r>
              <a:rPr lang="en-US" sz="2000" dirty="0" smtClean="0"/>
              <a:t>Note: The Task Group comments admin is the </a:t>
            </a:r>
            <a:r>
              <a:rPr lang="en-US" sz="2000" dirty="0" err="1" smtClean="0"/>
              <a:t>TGah</a:t>
            </a:r>
            <a:r>
              <a:rPr lang="en-US" sz="2000" dirty="0" smtClean="0"/>
              <a:t> editor</a:t>
            </a:r>
            <a:endParaRPr lang="en-US" sz="2000"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Ad Hoc Sub Group Chairs</a:t>
            </a:r>
            <a:endParaRPr lang="en-US" dirty="0"/>
          </a:p>
        </p:txBody>
      </p:sp>
      <p:sp>
        <p:nvSpPr>
          <p:cNvPr id="3" name="Content Placeholder 2"/>
          <p:cNvSpPr>
            <a:spLocks noGrp="1"/>
          </p:cNvSpPr>
          <p:nvPr>
            <p:ph idx="1"/>
          </p:nvPr>
        </p:nvSpPr>
        <p:spPr/>
        <p:txBody>
          <a:bodyPr/>
          <a:lstStyle/>
          <a:p>
            <a:r>
              <a:rPr lang="en-US" dirty="0" smtClean="0"/>
              <a:t>PHY Ad hoc sub group chairs</a:t>
            </a:r>
          </a:p>
          <a:p>
            <a:pPr lvl="1"/>
            <a:r>
              <a:rPr lang="en-US" dirty="0" smtClean="0"/>
              <a:t>Ron </a:t>
            </a:r>
            <a:r>
              <a:rPr lang="en-US" dirty="0" err="1" smtClean="0"/>
              <a:t>Porat</a:t>
            </a:r>
            <a:endParaRPr lang="en-US" dirty="0" smtClean="0"/>
          </a:p>
          <a:p>
            <a:pPr lvl="1"/>
            <a:r>
              <a:rPr lang="en-US" dirty="0" smtClean="0"/>
              <a:t>David </a:t>
            </a:r>
            <a:r>
              <a:rPr lang="en-US" dirty="0" err="1" smtClean="0"/>
              <a:t>Xun</a:t>
            </a:r>
            <a:r>
              <a:rPr lang="en-US" dirty="0" smtClean="0"/>
              <a:t> Yang</a:t>
            </a:r>
          </a:p>
          <a:p>
            <a:pPr lvl="1"/>
            <a:r>
              <a:rPr lang="en-US" dirty="0" smtClean="0"/>
              <a:t>Minho Cheong</a:t>
            </a:r>
          </a:p>
          <a:p>
            <a:r>
              <a:rPr lang="en-US" dirty="0" smtClean="0"/>
              <a:t>MAC Ad hoc sub group chairs</a:t>
            </a:r>
          </a:p>
          <a:p>
            <a:pPr lvl="1"/>
            <a:r>
              <a:rPr lang="en-US" dirty="0" smtClean="0"/>
              <a:t>Simone Merlin</a:t>
            </a:r>
          </a:p>
          <a:p>
            <a:pPr lvl="1"/>
            <a:r>
              <a:rPr lang="en-US" dirty="0" smtClean="0"/>
              <a:t>Yong Liu</a:t>
            </a:r>
          </a:p>
          <a:p>
            <a:pPr lvl="1"/>
            <a:r>
              <a:rPr lang="en-US" dirty="0" err="1" smtClean="0"/>
              <a:t>Huai-Rong</a:t>
            </a:r>
            <a:r>
              <a:rPr lang="en-US" dirty="0" smtClean="0"/>
              <a:t> </a:t>
            </a:r>
            <a:r>
              <a:rPr lang="en-US" dirty="0" err="1" smtClean="0"/>
              <a:t>Shao</a:t>
            </a:r>
            <a:endParaRPr lang="en-US" dirty="0" smtClean="0"/>
          </a:p>
          <a:p>
            <a:pPr lvl="1"/>
            <a:endParaRPr lang="en-US" dirty="0" smtClean="0"/>
          </a:p>
          <a:p>
            <a:pPr>
              <a:buNone/>
            </a:pPr>
            <a:r>
              <a:rPr lang="en-US" dirty="0" smtClean="0"/>
              <a:t>Note: Ron </a:t>
            </a:r>
            <a:r>
              <a:rPr lang="en-US" dirty="0" err="1" smtClean="0"/>
              <a:t>Porat</a:t>
            </a:r>
            <a:r>
              <a:rPr lang="en-US" dirty="0" smtClean="0"/>
              <a:t> and Simone </a:t>
            </a:r>
            <a:r>
              <a:rPr lang="en-US" dirty="0" err="1" smtClean="0"/>
              <a:t>Merline</a:t>
            </a:r>
            <a:r>
              <a:rPr lang="en-US" dirty="0" smtClean="0"/>
              <a:t> will act as the first Ad hoc sub group chairs for the May 2012 meeting.</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2805</TotalTime>
  <Words>722</Words>
  <Application>Microsoft Office PowerPoint</Application>
  <PresentationFormat>On-screen Show (4:3)</PresentationFormat>
  <Paragraphs>73</Paragraphs>
  <Slides>6</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802-11-PathProtection</vt:lpstr>
      <vt:lpstr>Document</vt:lpstr>
      <vt:lpstr>TGah Sub Groups</vt:lpstr>
      <vt:lpstr>Summary</vt:lpstr>
      <vt:lpstr>IEEE 802.11ah Ad Hoc Sub Group Chairs</vt:lpstr>
      <vt:lpstr>Comments admin</vt:lpstr>
      <vt:lpstr>Comment administrators</vt:lpstr>
      <vt:lpstr>IEEE 802.11ah Ad Hoc Sub Group Chairs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285</cp:revision>
  <cp:lastPrinted>1998-02-10T13:28:06Z</cp:lastPrinted>
  <dcterms:created xsi:type="dcterms:W3CDTF">2009-11-09T00:32:22Z</dcterms:created>
  <dcterms:modified xsi:type="dcterms:W3CDTF">2012-05-14T12:33:03Z</dcterms:modified>
</cp:coreProperties>
</file>