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428" r:id="rId6"/>
    <p:sldId id="455" r:id="rId7"/>
    <p:sldId id="458" r:id="rId8"/>
    <p:sldId id="479" r:id="rId9"/>
    <p:sldId id="470" r:id="rId10"/>
    <p:sldId id="469" r:id="rId11"/>
    <p:sldId id="478" r:id="rId12"/>
    <p:sldId id="475" r:id="rId13"/>
    <p:sldId id="476" r:id="rId14"/>
    <p:sldId id="466" r:id="rId15"/>
    <p:sldId id="462" r:id="rId16"/>
    <p:sldId id="473" r:id="rId17"/>
    <p:sldId id="472" r:id="rId18"/>
    <p:sldId id="463" r:id="rId19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70" d="100"/>
          <a:sy n="70" d="100"/>
        </p:scale>
        <p:origin x="-1656" y="138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39852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12/0646r0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May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768244" y="6489340"/>
            <a:ext cx="2043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Qualcomm 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MAC Header Compression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8808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74783130"/>
              </p:ext>
            </p:extLst>
          </p:nvPr>
        </p:nvGraphicFramePr>
        <p:xfrm>
          <a:off x="723900" y="2292350"/>
          <a:ext cx="7327900" cy="4259263"/>
        </p:xfrm>
        <a:graphic>
          <a:graphicData uri="http://schemas.openxmlformats.org/presentationml/2006/ole">
            <p:oleObj spid="_x0000_s7274" name="Document" r:id="rId3" imgW="8513727" imgH="49569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MAC overhead can be reduced by </a:t>
            </a:r>
          </a:p>
          <a:p>
            <a:pPr lvl="1"/>
            <a:r>
              <a:rPr lang="en-US" sz="1800" dirty="0" smtClean="0"/>
              <a:t>Defining a new MAC header which uses an efficient addressing method and removing Duration, </a:t>
            </a:r>
            <a:r>
              <a:rPr lang="en-US" sz="1800" dirty="0" err="1" smtClean="0"/>
              <a:t>QoS</a:t>
            </a:r>
            <a:r>
              <a:rPr lang="en-US" sz="1800" dirty="0" smtClean="0"/>
              <a:t> and HT control fields</a:t>
            </a:r>
          </a:p>
          <a:p>
            <a:pPr lvl="2"/>
            <a:r>
              <a:rPr lang="en-US" sz="1600" dirty="0" smtClean="0"/>
              <a:t>Saves ~18 bytes for each MPDU</a:t>
            </a:r>
          </a:p>
          <a:p>
            <a:pPr lvl="2"/>
            <a:r>
              <a:rPr lang="en-US" sz="1600" dirty="0" smtClean="0"/>
              <a:t>Saves 1 ms TX time with MCS0rep2</a:t>
            </a:r>
          </a:p>
          <a:p>
            <a:pPr lvl="2"/>
            <a:r>
              <a:rPr lang="en-US" sz="1600" dirty="0" smtClean="0"/>
              <a:t>Energy consumption reduced 10-20%</a:t>
            </a:r>
          </a:p>
          <a:p>
            <a:pPr lvl="1"/>
            <a:r>
              <a:rPr lang="en-US" sz="1800" dirty="0" smtClean="0"/>
              <a:t>Storing constant information fields at the transmitter/receiver. </a:t>
            </a:r>
          </a:p>
          <a:p>
            <a:pPr lvl="2"/>
            <a:r>
              <a:rPr lang="en-US" sz="1600" dirty="0" smtClean="0"/>
              <a:t>E.g., saving of A3 and A4 (12 bytes)  corresponds to 640us for each MPDU at MCS0-2rep </a:t>
            </a:r>
          </a:p>
          <a:p>
            <a:pPr lvl="2"/>
            <a:r>
              <a:rPr lang="en-US" sz="1600" dirty="0" smtClean="0"/>
              <a:t>Compression can be setup through a simple management exchange. 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Additional efficiency can be achieved by compressing CCMP fields and payload  (TBD)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11-12-0365-01-00ah-mac-header-compression</a:t>
            </a:r>
          </a:p>
          <a:p>
            <a:pPr marL="0" indent="0">
              <a:buNone/>
            </a:pPr>
            <a:r>
              <a:rPr lang="en-US" sz="1800" dirty="0" smtClean="0"/>
              <a:t>[2] 11-12-0110-06-00ah-frame-header-compression</a:t>
            </a:r>
          </a:p>
          <a:p>
            <a:pPr marL="0" indent="0">
              <a:buNone/>
            </a:pPr>
            <a:r>
              <a:rPr lang="en-US" sz="1800" dirty="0" smtClean="0"/>
              <a:t>[3] 11-11-0905-03-00ah-tgah-functional-requirements-and-evaluation-methodology</a:t>
            </a:r>
          </a:p>
          <a:p>
            <a:pPr marL="0" indent="0">
              <a:buNone/>
            </a:pPr>
            <a:r>
              <a:rPr lang="en-US" sz="1800" dirty="0" smtClean="0"/>
              <a:t>[4] 11-12-0324-00-00ah-short-ack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Do you support to include in the spec framework, in section 4.5, the short MAC Header Format as shown below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Sequence Ctrl length is TBD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A3 is optionally present with an A3 present indication (TBD)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5050382"/>
              </p:ext>
            </p:extLst>
          </p:nvPr>
        </p:nvGraphicFramePr>
        <p:xfrm>
          <a:off x="1583668" y="3550903"/>
          <a:ext cx="6623247" cy="792480"/>
        </p:xfrm>
        <a:graphic>
          <a:graphicData uri="http://schemas.openxmlformats.org/drawingml/2006/table">
            <a:tbl>
              <a:tblPr/>
              <a:tblGrid>
                <a:gridCol w="731161"/>
                <a:gridCol w="843867"/>
                <a:gridCol w="1388849"/>
                <a:gridCol w="1829685"/>
                <a:gridCol w="1829685"/>
              </a:tblGrid>
              <a:tr h="13582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 (AID)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 (BSSID)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10282141"/>
              </p:ext>
            </p:extLst>
          </p:nvPr>
        </p:nvGraphicFramePr>
        <p:xfrm>
          <a:off x="1583668" y="4465303"/>
          <a:ext cx="6659253" cy="799901"/>
        </p:xfrm>
        <a:graphic>
          <a:graphicData uri="http://schemas.openxmlformats.org/drawingml/2006/table">
            <a:tbl>
              <a:tblPr/>
              <a:tblGrid>
                <a:gridCol w="735136"/>
                <a:gridCol w="1414155"/>
                <a:gridCol w="830698"/>
                <a:gridCol w="1839632"/>
                <a:gridCol w="1839632"/>
              </a:tblGrid>
              <a:tr h="281741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4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A1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(BSSID/RA 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(AID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90108" y="3872081"/>
            <a:ext cx="1005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From-DS =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108" y="472514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From-DS = 0</a:t>
            </a:r>
          </a:p>
        </p:txBody>
      </p:sp>
    </p:spTree>
    <p:extLst>
      <p:ext uri="{BB962C8B-B14F-4D97-AF65-F5344CB8AC3E}">
        <p14:creationId xmlns="" xmlns:p14="http://schemas.microsoft.com/office/powerpoint/2010/main" val="855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6692"/>
            <a:ext cx="8305800" cy="9144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to include in the spec framework, in section 4.5, the addressing method in the following table  (addressing interpretation indication for DL/UL/Direct is TBD; A3 is optionally present based on an indication TBD)?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89033448"/>
              </p:ext>
            </p:extLst>
          </p:nvPr>
        </p:nvGraphicFramePr>
        <p:xfrm>
          <a:off x="1447800" y="3429000"/>
          <a:ext cx="5827678" cy="1549172"/>
        </p:xfrm>
        <a:graphic>
          <a:graphicData uri="http://schemas.openxmlformats.org/drawingml/2006/table">
            <a:tbl>
              <a:tblPr firstRow="1" bandRow="1"/>
              <a:tblGrid>
                <a:gridCol w="1106521"/>
                <a:gridCol w="1549130"/>
                <a:gridCol w="1032753"/>
                <a:gridCol w="1032753"/>
                <a:gridCol w="1106521"/>
              </a:tblGrid>
              <a:tr h="24695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Data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4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Direction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Address Interpretation</a:t>
                      </a:r>
                    </a:p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(From-</a:t>
                      </a: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DS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)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A1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/>
                      </a:r>
                      <a:b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</a:br>
                      <a:endParaRPr lang="en-US" sz="12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A3</a:t>
                      </a:r>
                      <a:b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</a:b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(SA/DA)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Rx-AID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BSSID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(SA)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UL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0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BSSID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Tx</a:t>
                      </a: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(DA)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Direct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0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RA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2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Tx</a:t>
                      </a: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lang="en-US" altLang="zh-CN" sz="12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073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000" dirty="0" smtClean="0"/>
              <a:t>Do you support to include in the spec framework, the concept of storing constant MAC header information at the transmitter/receiver through a management frame exchange, as an optional feature?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6204623"/>
              </p:ext>
            </p:extLst>
          </p:nvPr>
        </p:nvGraphicFramePr>
        <p:xfrm>
          <a:off x="719138" y="1127125"/>
          <a:ext cx="7386637" cy="5335588"/>
        </p:xfrm>
        <a:graphic>
          <a:graphicData uri="http://schemas.openxmlformats.org/presentationml/2006/ole">
            <p:oleObj spid="_x0000_s25696" name="Document" r:id="rId3" imgW="8513727" imgH="614787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MAC header </a:t>
            </a:r>
            <a:r>
              <a:rPr lang="en-US" altLang="zh-CN" sz="1800" dirty="0" smtClean="0"/>
              <a:t>is </a:t>
            </a:r>
            <a:r>
              <a:rPr lang="en-US" sz="1800" dirty="0" smtClean="0"/>
              <a:t>a significant overhead for short MPDUs [1, 2]</a:t>
            </a:r>
            <a:endParaRPr lang="en-US" altLang="zh-CN" sz="1800" dirty="0" smtClean="0"/>
          </a:p>
          <a:p>
            <a:pPr lvl="1"/>
            <a:r>
              <a:rPr lang="sv-SE" sz="1600" dirty="0" smtClean="0"/>
              <a:t>30-36 octets in 11n, without security</a:t>
            </a:r>
          </a:p>
          <a:p>
            <a:pPr lvl="1"/>
            <a:r>
              <a:rPr lang="en-US" sz="1600" dirty="0" smtClean="0"/>
              <a:t>This is inefficient for short-packet applications</a:t>
            </a:r>
          </a:p>
          <a:p>
            <a:pPr lvl="2"/>
            <a:r>
              <a:rPr lang="en-US" sz="1400" dirty="0" smtClean="0"/>
              <a:t>E.g., the FR-EM document includes traffic specifications for sensors (256Bytes), and industrial process automation (64Bytes) [3]. Several other applications with very short transmit packets can be envisioned.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1800" dirty="0" smtClean="0"/>
              <a:t>Shortening the MAC header has advantages for 11ah</a:t>
            </a:r>
          </a:p>
          <a:p>
            <a:pPr lvl="1"/>
            <a:r>
              <a:rPr lang="en-US" altLang="zh-CN" sz="1600" dirty="0" smtClean="0"/>
              <a:t>Prolonged battery lifetime</a:t>
            </a:r>
          </a:p>
          <a:p>
            <a:pPr lvl="1"/>
            <a:r>
              <a:rPr lang="en-US" altLang="zh-CN" sz="1600" dirty="0" smtClean="0"/>
              <a:t>Reduced medium occupancy</a:t>
            </a:r>
          </a:p>
          <a:p>
            <a:pPr lvl="2"/>
            <a:endParaRPr lang="en-US" altLang="zh-CN" sz="1400" dirty="0" smtClean="0"/>
          </a:p>
          <a:p>
            <a:r>
              <a:rPr lang="en-US" sz="1800" dirty="0" smtClean="0"/>
              <a:t>This presentation proposes </a:t>
            </a:r>
          </a:p>
          <a:p>
            <a:pPr lvl="1"/>
            <a:r>
              <a:rPr lang="en-US" sz="1600" dirty="0" smtClean="0"/>
              <a:t>a compressed MAC header format</a:t>
            </a:r>
          </a:p>
          <a:p>
            <a:pPr lvl="1"/>
            <a:r>
              <a:rPr lang="en-US" sz="1600" dirty="0" smtClean="0"/>
              <a:t>a protocol to save constant information fields across packets at the transmitter/receiver so that they do not need be transmitted with each packet. </a:t>
            </a:r>
          </a:p>
          <a:p>
            <a:endParaRPr lang="en-US" sz="1800" dirty="0" smtClean="0"/>
          </a:p>
          <a:p>
            <a:pPr lvl="2"/>
            <a:endParaRPr lang="en-US" sz="1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MAC header format for Data frames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For some 802.11ah use cases (e.g., sensor traffic) some fields are not necessary [1, 2]</a:t>
            </a:r>
          </a:p>
          <a:p>
            <a:pPr lvl="1"/>
            <a:r>
              <a:rPr lang="en-US" sz="1400" dirty="0" smtClean="0"/>
              <a:t>It is not required to set the NAV for single packet transmissions, i.e., no Duration field required </a:t>
            </a:r>
          </a:p>
          <a:p>
            <a:pPr lvl="1"/>
            <a:r>
              <a:rPr lang="en-US" sz="1400" dirty="0" smtClean="0"/>
              <a:t>Data exchange is performed among STAs within the same BSS (no A3 and A4 fields required) </a:t>
            </a:r>
          </a:p>
          <a:p>
            <a:pPr lvl="1"/>
            <a:r>
              <a:rPr lang="en-US" sz="1400" dirty="0" smtClean="0"/>
              <a:t>Simple devices may not need advanced functionalities</a:t>
            </a:r>
          </a:p>
          <a:p>
            <a:pPr lvl="2"/>
            <a:r>
              <a:rPr lang="en-US" sz="1200" dirty="0" smtClean="0"/>
              <a:t>No HT capabilities and limited </a:t>
            </a:r>
            <a:r>
              <a:rPr lang="en-US" sz="1200" dirty="0" err="1" smtClean="0"/>
              <a:t>QoS</a:t>
            </a:r>
            <a:r>
              <a:rPr lang="en-US" sz="1200" dirty="0" smtClean="0"/>
              <a:t> requirements </a:t>
            </a:r>
          </a:p>
          <a:p>
            <a:r>
              <a:rPr lang="en-US" sz="1600" dirty="0" smtClean="0"/>
              <a:t>Possible to save up to 18 octets by removing these fields, corresponding to 1ms less transmission time with MCS0rep2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656" y="2230769"/>
            <a:ext cx="7014740" cy="17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short MAC Header Format</a:t>
            </a:r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3284984"/>
            <a:ext cx="8305800" cy="2811016"/>
          </a:xfrm>
        </p:spPr>
        <p:txBody>
          <a:bodyPr/>
          <a:lstStyle/>
          <a:p>
            <a:r>
              <a:rPr lang="en-US" sz="1600" dirty="0" smtClean="0"/>
              <a:t>Short MAC Header does not have</a:t>
            </a:r>
          </a:p>
          <a:p>
            <a:pPr lvl="1"/>
            <a:r>
              <a:rPr lang="en-US" sz="1400" dirty="0" smtClean="0"/>
              <a:t>Duration Field: It will not be used for setting the NAV for multiple transmissions</a:t>
            </a:r>
          </a:p>
          <a:p>
            <a:pPr lvl="2"/>
            <a:r>
              <a:rPr lang="en-US" sz="1200" dirty="0" smtClean="0"/>
              <a:t>Saves 2 Bytes</a:t>
            </a:r>
          </a:p>
          <a:p>
            <a:pPr lvl="1"/>
            <a:r>
              <a:rPr lang="en-US" sz="1400" dirty="0" err="1" smtClean="0"/>
              <a:t>QoS</a:t>
            </a:r>
            <a:r>
              <a:rPr lang="en-US" sz="1400" dirty="0" smtClean="0"/>
              <a:t> Control Field: Some selected features can be included in FC and other available bits</a:t>
            </a:r>
          </a:p>
          <a:p>
            <a:pPr lvl="2"/>
            <a:r>
              <a:rPr lang="en-US" sz="1200" dirty="0" smtClean="0"/>
              <a:t>Saves 4 Bytes</a:t>
            </a:r>
          </a:p>
          <a:p>
            <a:pPr lvl="1"/>
            <a:r>
              <a:rPr lang="en-US" sz="1400" dirty="0" smtClean="0"/>
              <a:t>HT Control Field: </a:t>
            </a:r>
            <a:r>
              <a:rPr lang="en-US" altLang="zh-CN" sz="1400" dirty="0" smtClean="0"/>
              <a:t>(V)HT control is NOT supported as it is </a:t>
            </a:r>
          </a:p>
          <a:p>
            <a:r>
              <a:rPr lang="en-US" sz="1600" dirty="0" smtClean="0"/>
              <a:t>Short MAC Header includes</a:t>
            </a:r>
          </a:p>
          <a:p>
            <a:pPr lvl="1"/>
            <a:r>
              <a:rPr lang="en-US" sz="1400" dirty="0" smtClean="0"/>
              <a:t>FC: several bits can be redefined (TBD)</a:t>
            </a:r>
          </a:p>
          <a:p>
            <a:pPr lvl="1"/>
            <a:r>
              <a:rPr lang="en-US" sz="1400" dirty="0" smtClean="0"/>
              <a:t>A1, A2 (</a:t>
            </a:r>
            <a:r>
              <a:rPr lang="en-US" sz="1400" dirty="0" smtClean="0">
                <a:sym typeface="Wingdings" pitchFamily="2" charset="2"/>
              </a:rPr>
              <a:t>discussed in more details in the next slide)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A3: present only if indicated in FC </a:t>
            </a:r>
            <a:r>
              <a:rPr lang="en-US" sz="1400" dirty="0" smtClean="0"/>
              <a:t>(</a:t>
            </a:r>
            <a:r>
              <a:rPr lang="en-US" sz="1400" dirty="0" smtClean="0">
                <a:sym typeface="Wingdings" pitchFamily="2" charset="2"/>
              </a:rPr>
              <a:t>discussed in more details in the next slide)</a:t>
            </a:r>
            <a:endParaRPr lang="en-US" sz="1400" dirty="0" smtClean="0"/>
          </a:p>
          <a:p>
            <a:pPr lvl="1"/>
            <a:r>
              <a:rPr lang="en-US" sz="1400" dirty="0" smtClean="0"/>
              <a:t>Sequence Control Field (length TBD): Needed for duplicate detection, fragmentation and Block ACK</a:t>
            </a:r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6725267-0E8A-4ED6-B870-3DA24C4D0351}" type="slidenum">
              <a:rPr lang="en-US" altLang="en-US" smtClean="0"/>
              <a:pPr/>
              <a:t>5</a:t>
            </a:fld>
            <a:endParaRPr lang="en-US"/>
          </a:p>
        </p:txBody>
      </p:sp>
      <p:graphicFrame>
        <p:nvGraphicFramePr>
          <p:cNvPr id="7200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1620899"/>
              </p:ext>
            </p:extLst>
          </p:nvPr>
        </p:nvGraphicFramePr>
        <p:xfrm>
          <a:off x="1981200" y="1524000"/>
          <a:ext cx="6623247" cy="792480"/>
        </p:xfrm>
        <a:graphic>
          <a:graphicData uri="http://schemas.openxmlformats.org/drawingml/2006/table">
            <a:tbl>
              <a:tblPr/>
              <a:tblGrid>
                <a:gridCol w="731161"/>
                <a:gridCol w="843867"/>
                <a:gridCol w="1388849"/>
                <a:gridCol w="1829685"/>
                <a:gridCol w="1829685"/>
              </a:tblGrid>
              <a:tr h="13582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 (AID)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 (BSSID)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9128587"/>
              </p:ext>
            </p:extLst>
          </p:nvPr>
        </p:nvGraphicFramePr>
        <p:xfrm>
          <a:off x="1981200" y="2438400"/>
          <a:ext cx="6659253" cy="799901"/>
        </p:xfrm>
        <a:graphic>
          <a:graphicData uri="http://schemas.openxmlformats.org/drawingml/2006/table">
            <a:tbl>
              <a:tblPr/>
              <a:tblGrid>
                <a:gridCol w="735136"/>
                <a:gridCol w="1414155"/>
                <a:gridCol w="830698"/>
                <a:gridCol w="1839632"/>
                <a:gridCol w="1839632"/>
              </a:tblGrid>
              <a:tr h="281741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4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A1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(BSSID/RA 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(AID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0617" y="1808820"/>
            <a:ext cx="17289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18029">
              <a:spcBef>
                <a:spcPct val="20000"/>
              </a:spcBef>
            </a:pPr>
            <a:r>
              <a:rPr lang="en-US" sz="1050" dirty="0">
                <a:latin typeface="Times New Roman" pitchFamily="18" charset="0"/>
                <a:cs typeface="Calibri" pitchFamily="34" charset="0"/>
              </a:rPr>
              <a:t>Sent by AP to a STA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617" y="2606037"/>
            <a:ext cx="1609093" cy="7309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18029">
              <a:spcBef>
                <a:spcPct val="20000"/>
              </a:spcBef>
            </a:pPr>
            <a:r>
              <a:rPr lang="en-US" sz="1050" dirty="0">
                <a:latin typeface="Times New Roman" pitchFamily="18" charset="0"/>
                <a:cs typeface="Calibri" pitchFamily="34" charset="0"/>
              </a:rPr>
              <a:t>Sent by a STA to AP or to another STA (TDLS)</a:t>
            </a:r>
          </a:p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35503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Data Frame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96952"/>
            <a:ext cx="8305800" cy="3204356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600" dirty="0" smtClean="0"/>
              <a:t>Address Interpretation is indicated by the ‘From-DS’ bit in FC</a:t>
            </a:r>
          </a:p>
          <a:p>
            <a:r>
              <a:rPr lang="en-US" sz="1600" dirty="0" smtClean="0"/>
              <a:t>TX(RX)-AID = Association ID of Transmitter(Receiver) STA</a:t>
            </a:r>
          </a:p>
          <a:p>
            <a:pPr lvl="1"/>
            <a:r>
              <a:rPr lang="en-US" sz="1600" dirty="0" smtClean="0"/>
              <a:t>To support 6000 STAs, AID needs 13 bits (with an additional 3 reserved bits makes 2 octets)</a:t>
            </a:r>
          </a:p>
          <a:p>
            <a:r>
              <a:rPr lang="en-US" sz="1600" dirty="0" smtClean="0"/>
              <a:t>Proposed addressing provides a full unambiguous identification of transmitter and receiver, with minimal overhead</a:t>
            </a:r>
          </a:p>
          <a:p>
            <a:pPr lvl="1"/>
            <a:r>
              <a:rPr lang="en-US" sz="1600" dirty="0" smtClean="0"/>
              <a:t>Savings of 4 Bytes thanks to the use of the AID instead of the full MAC address</a:t>
            </a:r>
          </a:p>
          <a:p>
            <a:r>
              <a:rPr lang="en-US" sz="1600" dirty="0" smtClean="0"/>
              <a:t>A3 is optionally present</a:t>
            </a:r>
          </a:p>
          <a:p>
            <a:pPr lvl="1"/>
            <a:r>
              <a:rPr lang="en-US" sz="1600" dirty="0" smtClean="0"/>
              <a:t>Omitted </a:t>
            </a:r>
            <a:r>
              <a:rPr lang="en-US" sz="1600" dirty="0"/>
              <a:t>when </a:t>
            </a:r>
            <a:r>
              <a:rPr lang="en-US" sz="1600" dirty="0" smtClean="0"/>
              <a:t>not needed or stored </a:t>
            </a:r>
            <a:r>
              <a:rPr lang="en-US" sz="1600" dirty="0"/>
              <a:t>at the receiver</a:t>
            </a:r>
          </a:p>
          <a:p>
            <a:pPr lvl="1"/>
            <a:r>
              <a:rPr lang="en-US" sz="1600" dirty="0" smtClean="0"/>
              <a:t>An indication (TBD) in FC tells whether A3 is present or not</a:t>
            </a:r>
          </a:p>
          <a:p>
            <a:pPr lvl="1"/>
            <a:r>
              <a:rPr lang="en-US" sz="1600" dirty="0" smtClean="0"/>
              <a:t>Saving of 6 Bytes</a:t>
            </a:r>
            <a:endParaRPr lang="en-US" sz="14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9313261"/>
              </p:ext>
            </p:extLst>
          </p:nvPr>
        </p:nvGraphicFramePr>
        <p:xfrm>
          <a:off x="2447764" y="1772816"/>
          <a:ext cx="4257446" cy="1295399"/>
        </p:xfrm>
        <a:graphic>
          <a:graphicData uri="http://schemas.openxmlformats.org/drawingml/2006/table">
            <a:tbl>
              <a:tblPr firstRow="1" bandRow="1"/>
              <a:tblGrid>
                <a:gridCol w="642810"/>
                <a:gridCol w="1549130"/>
                <a:gridCol w="1032753"/>
                <a:gridCol w="1032753"/>
              </a:tblGrid>
              <a:tr h="554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Direction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Address Interpretation (From-DS bit in FC)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  <a:p>
                      <a:pPr algn="ctr" fontAlgn="ctr"/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A1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/>
                      </a:r>
                      <a:br>
                        <a:rPr lang="en-US" sz="11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</a:br>
                      <a:endParaRPr lang="en-US" sz="11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A2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Rx-AID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BSSID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UL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0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BSSID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Tx</a:t>
                      </a: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6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</a:rPr>
                        <a:t>Direct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Calibri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0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RA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1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Tx</a:t>
                      </a:r>
                      <a:r>
                        <a:rPr lang="en-US" altLang="zh-CN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Calibri" pitchFamily="34" charset="0"/>
                          <a:sym typeface="Calibri" pitchFamily="34" charset="0"/>
                        </a:rPr>
                        <a:t>-AID</a:t>
                      </a:r>
                    </a:p>
                  </a:txBody>
                  <a:tcPr marL="12700" marR="12700" marT="127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46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Quantitative evaluation of energy/time saving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6096"/>
            <a:ext cx="8305800" cy="4267200"/>
          </a:xfrm>
        </p:spPr>
        <p:txBody>
          <a:bodyPr/>
          <a:lstStyle/>
          <a:p>
            <a:r>
              <a:rPr lang="en-US" sz="1200" dirty="0" smtClean="0"/>
              <a:t>Assumptions</a:t>
            </a:r>
          </a:p>
          <a:p>
            <a:pPr lvl="1"/>
            <a:r>
              <a:rPr lang="en-US" sz="1100" dirty="0" err="1" smtClean="0"/>
              <a:t>Tx</a:t>
            </a:r>
            <a:r>
              <a:rPr lang="en-US" sz="1100" dirty="0" smtClean="0"/>
              <a:t> Power=19 </a:t>
            </a:r>
            <a:r>
              <a:rPr lang="en-US" sz="1100" dirty="0" err="1" smtClean="0"/>
              <a:t>dBm</a:t>
            </a:r>
            <a:r>
              <a:rPr lang="en-US" sz="1100" dirty="0" smtClean="0"/>
              <a:t>/BW=1 MHz</a:t>
            </a:r>
          </a:p>
          <a:p>
            <a:pPr lvl="1"/>
            <a:r>
              <a:rPr lang="en-US" sz="1100" dirty="0" smtClean="0"/>
              <a:t>STA sends one packet/receives short ACK every 0.1s/1s, and sleeps for the rest of the time</a:t>
            </a:r>
          </a:p>
          <a:p>
            <a:pPr lvl="1"/>
            <a:r>
              <a:rPr lang="en-US" sz="1100" dirty="0" err="1" smtClean="0"/>
              <a:t>Tx</a:t>
            </a:r>
            <a:r>
              <a:rPr lang="en-US" sz="1100" dirty="0" smtClean="0"/>
              <a:t> power consumption: 250 times of the sleeping power consumption (for MPDU)</a:t>
            </a:r>
          </a:p>
          <a:p>
            <a:pPr lvl="1"/>
            <a:r>
              <a:rPr lang="en-US" sz="1100" dirty="0" smtClean="0"/>
              <a:t>Rx power consumption: 40 times of the sleeping power consumption (for ACK) </a:t>
            </a:r>
          </a:p>
          <a:p>
            <a:pPr lvl="1"/>
            <a:r>
              <a:rPr lang="en-US" sz="1100" dirty="0" smtClean="0"/>
              <a:t>MAC header reduced from 30 bytes to 12 bytes</a:t>
            </a:r>
          </a:p>
          <a:p>
            <a:pPr lvl="1"/>
            <a:r>
              <a:rPr lang="en-US" sz="1100" dirty="0" smtClean="0"/>
              <a:t>Payload = 32/64/128 bytes</a:t>
            </a:r>
          </a:p>
          <a:p>
            <a:r>
              <a:rPr lang="en-US" sz="1200" dirty="0" smtClean="0"/>
              <a:t>Performance</a:t>
            </a:r>
          </a:p>
          <a:p>
            <a:pPr lvl="1"/>
            <a:r>
              <a:rPr lang="en-US" sz="1100" dirty="0" smtClean="0"/>
              <a:t>Energy consumed per Interval = TTX x 250 + TRX x 40 + </a:t>
            </a:r>
            <a:r>
              <a:rPr lang="en-US" sz="1100" dirty="0" err="1" smtClean="0"/>
              <a:t>Tsleep</a:t>
            </a:r>
            <a:r>
              <a:rPr lang="en-US" sz="1100" dirty="0" smtClean="0"/>
              <a:t> x 1</a:t>
            </a:r>
          </a:p>
          <a:p>
            <a:pPr lvl="1"/>
            <a:r>
              <a:rPr lang="en-US" sz="1100" dirty="0" smtClean="0"/>
              <a:t>Energy saved = 1 - energy consumed for short header / energy consumed for long header</a:t>
            </a:r>
          </a:p>
          <a:p>
            <a:pPr lvl="1"/>
            <a:endParaRPr lang="en-US" sz="1100" dirty="0" smtClean="0"/>
          </a:p>
          <a:p>
            <a:pPr lvl="1"/>
            <a:endParaRPr lang="en-US" sz="1100" dirty="0" smtClean="0"/>
          </a:p>
          <a:p>
            <a:pPr lvl="1"/>
            <a:endParaRPr lang="en-US" sz="1100" dirty="0" smtClean="0"/>
          </a:p>
          <a:p>
            <a:pPr lvl="1"/>
            <a:endParaRPr lang="en-US" sz="1100" dirty="0" smtClean="0"/>
          </a:p>
          <a:p>
            <a:pPr lvl="1"/>
            <a:endParaRPr lang="en-US" sz="1100" dirty="0" smtClean="0"/>
          </a:p>
          <a:p>
            <a:pPr lvl="1"/>
            <a:endParaRPr lang="en-US" sz="1100" dirty="0" smtClean="0"/>
          </a:p>
          <a:p>
            <a:pPr lvl="1"/>
            <a:r>
              <a:rPr lang="en-US" sz="1100" dirty="0" smtClean="0"/>
              <a:t>Medium occupancy reduced = 1 - (TTX  + TRX) for short header / (TTX  + TRX) for long header 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0822712"/>
              </p:ext>
            </p:extLst>
          </p:nvPr>
        </p:nvGraphicFramePr>
        <p:xfrm>
          <a:off x="1739041" y="5409220"/>
          <a:ext cx="5029203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1257301"/>
                <a:gridCol w="1257301"/>
                <a:gridCol w="1371602"/>
              </a:tblGrid>
              <a:tr h="26256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PHY</a:t>
                      </a:r>
                      <a:r>
                        <a:rPr lang="en-US" sz="1300" baseline="0" dirty="0" smtClean="0"/>
                        <a:t> Rate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32B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</a:t>
                      </a:r>
                      <a:endParaRPr lang="en-US" sz="1300" dirty="0"/>
                    </a:p>
                  </a:txBody>
                  <a:tcPr/>
                </a:tc>
              </a:tr>
              <a:tr h="2615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MCS0-rep2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32%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6217358"/>
              </p:ext>
            </p:extLst>
          </p:nvPr>
        </p:nvGraphicFramePr>
        <p:xfrm>
          <a:off x="914401" y="4062772"/>
          <a:ext cx="74675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7"/>
                <a:gridCol w="970788"/>
                <a:gridCol w="1120140"/>
                <a:gridCol w="1120140"/>
                <a:gridCol w="942889"/>
                <a:gridCol w="1017722"/>
                <a:gridCol w="951753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PHY</a:t>
                      </a:r>
                      <a:r>
                        <a:rPr lang="en-US" sz="1300" baseline="0" dirty="0" smtClean="0"/>
                        <a:t> Rate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32B/100ms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 smtClean="0"/>
                        <a:t>32</a:t>
                      </a:r>
                      <a:r>
                        <a:rPr lang="en-US" sz="1300" dirty="0" smtClean="0"/>
                        <a:t>B/1s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64B/1s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128B/1s</a:t>
                      </a:r>
                      <a:endParaRPr lang="en-US" sz="13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MCS0-rep2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r>
                        <a:rPr lang="en-US" altLang="zh-CN" sz="1400" dirty="0" smtClean="0"/>
                        <a:t>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8%</a:t>
                      </a:r>
                      <a:endParaRPr lang="en-US" sz="1400" dirty="0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for further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Some devices may transmit short packets to a same receiver for the entire lifetime</a:t>
            </a:r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.g., sensors periodically report measurements to the same data collection device.</a:t>
            </a:r>
          </a:p>
          <a:p>
            <a:pPr lvl="2"/>
            <a:endParaRPr lang="en-US" altLang="zh-CN" sz="1400" dirty="0" smtClean="0"/>
          </a:p>
          <a:p>
            <a:r>
              <a:rPr lang="en-US" sz="1800" dirty="0" smtClean="0"/>
              <a:t>MPDUs from the same transmitter to same receiver usually present same values for some of the header fields.</a:t>
            </a:r>
          </a:p>
          <a:p>
            <a:pPr lvl="1"/>
            <a:r>
              <a:rPr lang="en-US" sz="1600" dirty="0" smtClean="0"/>
              <a:t>E.g. A3, A4,  portions of the CCMP header, and potentially portions of the payload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Transmitter could improve transmission efficiency by</a:t>
            </a:r>
          </a:p>
          <a:p>
            <a:pPr lvl="1"/>
            <a:r>
              <a:rPr lang="en-US" sz="1600" dirty="0" smtClean="0"/>
              <a:t>notifying the receiver of which fields are going to be constant across transmitted data frames, and the value of those fields</a:t>
            </a:r>
          </a:p>
          <a:p>
            <a:pPr lvl="1"/>
            <a:r>
              <a:rPr lang="en-US" sz="1600" dirty="0" smtClean="0"/>
              <a:t>omit those constant fields from all the transmitted frames thereafter (indicated by FC bit)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Compression Setup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6593650" cy="4267200"/>
          </a:xfrm>
        </p:spPr>
        <p:txBody>
          <a:bodyPr/>
          <a:lstStyle/>
          <a:p>
            <a:pPr lvl="0">
              <a:defRPr/>
            </a:pPr>
            <a:r>
              <a:rPr lang="en-US" sz="1800" dirty="0" err="1"/>
              <a:t>Tx</a:t>
            </a:r>
            <a:r>
              <a:rPr lang="en-US" sz="1800" dirty="0"/>
              <a:t> sends a “Header-Compression Request” (HC-</a:t>
            </a:r>
            <a:r>
              <a:rPr lang="en-US" sz="1800" dirty="0" err="1"/>
              <a:t>Req</a:t>
            </a:r>
            <a:r>
              <a:rPr lang="en-US" sz="1800" dirty="0"/>
              <a:t>) management frame before the Data frames.</a:t>
            </a:r>
            <a:endParaRPr lang="en-US" sz="1200" dirty="0"/>
          </a:p>
          <a:p>
            <a:pPr lvl="1"/>
            <a:r>
              <a:rPr lang="en-US" sz="1200" dirty="0"/>
              <a:t>indicates which MAC header fields have constant value across data MPDUs, and includes their constant value.</a:t>
            </a:r>
          </a:p>
          <a:p>
            <a:pPr lvl="1"/>
            <a:endParaRPr lang="en-US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Rx responds with a “Header-Compression Response” (HC-</a:t>
            </a:r>
            <a:r>
              <a:rPr lang="en-US" sz="1800" dirty="0" err="1"/>
              <a:t>Resp</a:t>
            </a:r>
            <a:r>
              <a:rPr lang="en-US" sz="1800" dirty="0"/>
              <a:t>) management frame.</a:t>
            </a:r>
          </a:p>
          <a:p>
            <a:pPr marL="703263" lvl="3" indent="-285750">
              <a:buFont typeface="Calibri" pitchFamily="34" charset="0"/>
              <a:buChar char="–"/>
            </a:pPr>
            <a:r>
              <a:rPr lang="en-US" sz="1200" dirty="0"/>
              <a:t>Rx can save locally the constant fields</a:t>
            </a:r>
          </a:p>
          <a:p>
            <a:pPr marL="703263" lvl="3" indent="-285750">
              <a:buFont typeface="Calibri" pitchFamily="34" charset="0"/>
              <a:buChar char="–"/>
            </a:pPr>
            <a:r>
              <a:rPr lang="en-US" sz="1200" dirty="0"/>
              <a:t>Rx can decline the request if it doesn’t have the capability or resource</a:t>
            </a:r>
          </a:p>
          <a:p>
            <a:pPr marL="703263" lvl="3" indent="-285750">
              <a:buFont typeface="Calibri" pitchFamily="34" charset="0"/>
              <a:buChar char="–"/>
            </a:pPr>
            <a:endParaRPr lang="en-US" sz="800" b="1" dirty="0"/>
          </a:p>
          <a:p>
            <a:pPr lvl="0">
              <a:defRPr/>
            </a:pPr>
            <a:r>
              <a:rPr lang="en-US" sz="1800" dirty="0"/>
              <a:t>After the successful exchange, data frames are sent omitting the constant fields as indicated in HC-req.</a:t>
            </a:r>
          </a:p>
          <a:p>
            <a:pPr marL="482071" lvl="1" indent="-342900">
              <a:buFont typeface="Times New Roman" pitchFamily="18" charset="0"/>
              <a:buChar char="–"/>
              <a:defRPr/>
            </a:pPr>
            <a:endParaRPr lang="en-US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Upon reception of packets with a short header, receiver recovers the missing info. and reconstructs the full header.</a:t>
            </a:r>
          </a:p>
          <a:p>
            <a:pPr lvl="1">
              <a:defRPr/>
            </a:pPr>
            <a:endParaRPr lang="en-US" sz="1200" dirty="0"/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84268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68444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974650" y="2191737"/>
            <a:ext cx="1629798" cy="157143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984268" y="2420888"/>
            <a:ext cx="1600200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84268" y="3429000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471397">
            <a:off x="7390963" y="2035862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Req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 rot="21138549">
            <a:off x="7395479" y="2265922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Resp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 rot="471397">
            <a:off x="7179903" y="3244748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984268" y="3609020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21153695">
            <a:off x="7179474" y="3501635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020272" y="3933056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0272" y="4113076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1153695">
            <a:off x="7215478" y="40056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020272" y="4437112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020272" y="4617132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21153695">
            <a:off x="7215478" y="4509747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20272" y="490516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7020272" y="508518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21153695">
            <a:off x="7215478" y="497779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020272" y="544522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020272" y="562524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1153695">
            <a:off x="7215478" y="551785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sp>
        <p:nvSpPr>
          <p:cNvPr id="57" name="TextBox 56"/>
          <p:cNvSpPr txBox="1"/>
          <p:nvPr/>
        </p:nvSpPr>
        <p:spPr>
          <a:xfrm rot="471397">
            <a:off x="7179903" y="3747686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 rot="471397">
            <a:off x="7205909" y="4252860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 rot="471397">
            <a:off x="7251911" y="4720912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 rot="471397">
            <a:off x="7251911" y="5259854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20277</TotalTime>
  <Words>1308</Words>
  <Application>Microsoft Office PowerPoint</Application>
  <PresentationFormat>On-screen Show (4:3)</PresentationFormat>
  <Paragraphs>273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Extend Submission Template</vt:lpstr>
      <vt:lpstr>Microsoft Office Word 97 - 2003 Document</vt:lpstr>
      <vt:lpstr>Document</vt:lpstr>
      <vt:lpstr>MAC Header Compression</vt:lpstr>
      <vt:lpstr>Slide 2</vt:lpstr>
      <vt:lpstr>Introduction</vt:lpstr>
      <vt:lpstr>Some Background</vt:lpstr>
      <vt:lpstr>Proposed short MAC Header Format</vt:lpstr>
      <vt:lpstr>Proposed Data Frame Addressing</vt:lpstr>
      <vt:lpstr>Quantitative evaluation of energy/time saving</vt:lpstr>
      <vt:lpstr>Protocol for further compression</vt:lpstr>
      <vt:lpstr>Compression Setup</vt:lpstr>
      <vt:lpstr>Conclusions</vt:lpstr>
      <vt:lpstr>References</vt:lpstr>
      <vt:lpstr>Straw Poll 1</vt:lpstr>
      <vt:lpstr>Straw Poll 2</vt:lpstr>
      <vt:lpstr>Motion 3</vt:lpstr>
    </vt:vector>
  </TitlesOfParts>
  <Company>Qualcomm, Incorporated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MAC Header</dc:title>
  <dc:creator>Asterjadhi, Alfred</dc:creator>
  <cp:lastModifiedBy>Merlin, Simone</cp:lastModifiedBy>
  <cp:revision>791</cp:revision>
  <dcterms:created xsi:type="dcterms:W3CDTF">2008-10-07T17:07:33Z</dcterms:created>
  <dcterms:modified xsi:type="dcterms:W3CDTF">2012-05-14T13:33:35Z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-153297873</vt:i4>
  </property>
  <property fmtid="{D5CDD505-2E9C-101B-9397-08002B2CF9AE}" pid="5" name="_EmailSubject">
    <vt:lpwstr>IEEE presentations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624049269</vt:i4>
  </property>
</Properties>
</file>