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333" r:id="rId3"/>
    <p:sldId id="351" r:id="rId4"/>
    <p:sldId id="352" r:id="rId5"/>
    <p:sldId id="281" r:id="rId6"/>
    <p:sldId id="282" r:id="rId7"/>
    <p:sldId id="366" r:id="rId8"/>
    <p:sldId id="367" r:id="rId9"/>
    <p:sldId id="368" r:id="rId10"/>
    <p:sldId id="369" r:id="rId11"/>
    <p:sldId id="370" r:id="rId12"/>
    <p:sldId id="371" r:id="rId13"/>
    <p:sldId id="372" r:id="rId14"/>
    <p:sldId id="373" r:id="rId15"/>
    <p:sldId id="374" r:id="rId16"/>
    <p:sldId id="375" r:id="rId17"/>
    <p:sldId id="376" r:id="rId18"/>
    <p:sldId id="377" r:id="rId19"/>
    <p:sldId id="378" r:id="rId20"/>
    <p:sldId id="379" r:id="rId21"/>
    <p:sldId id="380" r:id="rId22"/>
    <p:sldId id="381" r:id="rId23"/>
    <p:sldId id="382" r:id="rId24"/>
    <p:sldId id="365" r:id="rId25"/>
    <p:sldId id="287" r:id="rId26"/>
    <p:sldId id="335" r:id="rId27"/>
    <p:sldId id="270" r:id="rId28"/>
    <p:sldId id="361" r:id="rId29"/>
    <p:sldId id="336" r:id="rId30"/>
    <p:sldId id="337" r:id="rId31"/>
    <p:sldId id="338" r:id="rId32"/>
    <p:sldId id="339" r:id="rId33"/>
    <p:sldId id="340" r:id="rId34"/>
    <p:sldId id="355" r:id="rId35"/>
    <p:sldId id="356" r:id="rId36"/>
    <p:sldId id="357" r:id="rId3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CC00"/>
    <a:srgbClr val="66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71" autoAdjust="0"/>
    <p:restoredTop sz="99568" autoAdjust="0"/>
  </p:normalViewPr>
  <p:slideViewPr>
    <p:cSldViewPr>
      <p:cViewPr varScale="1">
        <p:scale>
          <a:sx n="84" d="100"/>
          <a:sy n="84" d="100"/>
        </p:scale>
        <p:origin x="-1182"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63" d="100"/>
          <a:sy n="63" d="100"/>
        </p:scale>
        <p:origin x="-2874" y="-10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33</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34</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35</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36</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5</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6</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24</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25</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27</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29</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30</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802.11-12/0644r1</a:t>
            </a:r>
            <a:endParaRPr lang="en-US" altLang="ko-KR" sz="1800" b="1" dirty="0" smtClean="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2/11-12-0615-00-00ah-considerations-for-early-nav-indication.ppt" TargetMode="External"/><Relationship Id="rId2" Type="http://schemas.openxmlformats.org/officeDocument/2006/relationships/hyperlink" Target="https://mentor.ieee.org/802.11/dcn/12/11-12-0614-00-00ah-1mhz-mode-phy-based-power-savings.pp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2/11-12-0069-02-00ah-consideration-on-max-idle-period-extension-for-11ah-power-save.pp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04800"/>
            <a:ext cx="1143000" cy="304800"/>
          </a:xfrm>
        </p:spPr>
        <p:txBody>
          <a:bodyPr/>
          <a:lstStyle/>
          <a:p>
            <a:r>
              <a:rPr lang="en-US" altLang="ko-KR" dirty="0" smtClean="0"/>
              <a:t>May 2012</a:t>
            </a:r>
            <a:endParaRPr lang="en-US" altLang="ko-KR" dirty="0"/>
          </a:p>
        </p:txBody>
      </p:sp>
      <p:sp>
        <p:nvSpPr>
          <p:cNvPr id="7" name="Footer Placeholder 4"/>
          <p:cNvSpPr>
            <a:spLocks noGrp="1"/>
          </p:cNvSpPr>
          <p:nvPr>
            <p:ph type="ftr" sz="quarter" idx="11"/>
          </p:nvPr>
        </p:nvSpPr>
        <p:spPr/>
        <p:txBody>
          <a:bodyPr/>
          <a:lstStyle/>
          <a:p>
            <a:r>
              <a:rPr lang="en-US" altLang="ko-KR" smtClean="0"/>
              <a:t>Merlin, Liu, Shao</a:t>
            </a:r>
            <a:endParaRPr lang="en-US" altLang="ko-KR"/>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smtClean="0">
                <a:ea typeface="굴림" pitchFamily="34" charset="-127"/>
              </a:rPr>
              <a:t>TGah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2012-05-15</a:t>
            </a:r>
            <a:endParaRPr lang="en-US" altLang="ko-KR" sz="2000" b="0" dirty="0">
              <a:ea typeface="굴림" pitchFamily="34" charset="-127"/>
            </a:endParaRPr>
          </a:p>
        </p:txBody>
      </p:sp>
      <p:graphicFrame>
        <p:nvGraphicFramePr>
          <p:cNvPr id="30731" name="Object 11"/>
          <p:cNvGraphicFramePr>
            <a:graphicFrameLocks noChangeAspect="1"/>
          </p:cNvGraphicFramePr>
          <p:nvPr/>
        </p:nvGraphicFramePr>
        <p:xfrm>
          <a:off x="522288" y="2384425"/>
          <a:ext cx="7723187" cy="3182938"/>
        </p:xfrm>
        <a:graphic>
          <a:graphicData uri="http://schemas.openxmlformats.org/presentationml/2006/ole">
            <p:oleObj spid="_x0000_s30731" name="Document" r:id="rId4" imgW="8190894" imgH="3379657"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12/0595r0  “Rename 2MHz Preamble” – PHY</a:t>
            </a:r>
          </a:p>
          <a:p>
            <a:pPr lvl="1"/>
            <a:r>
              <a:rPr lang="en-US" dirty="0" smtClean="0"/>
              <a:t>Raja </a:t>
            </a:r>
            <a:r>
              <a:rPr lang="en-US" dirty="0" err="1" smtClean="0"/>
              <a:t>Banerjea</a:t>
            </a:r>
            <a:r>
              <a:rPr lang="en-US" dirty="0" smtClean="0"/>
              <a:t> (Marvell)</a:t>
            </a:r>
          </a:p>
          <a:p>
            <a:pPr lvl="1"/>
            <a:r>
              <a:rPr lang="en-US" dirty="0" smtClean="0"/>
              <a:t>Wait until Tuesday</a:t>
            </a:r>
          </a:p>
          <a:p>
            <a:r>
              <a:rPr lang="en-US" dirty="0" smtClean="0"/>
              <a:t>12/0596r0 “SIG Field 4-bit CRC” – PHY</a:t>
            </a:r>
          </a:p>
          <a:p>
            <a:pPr lvl="1"/>
            <a:r>
              <a:rPr lang="en-US" dirty="0" smtClean="0"/>
              <a:t>Raja </a:t>
            </a:r>
            <a:r>
              <a:rPr lang="en-US" dirty="0" err="1" smtClean="0"/>
              <a:t>Banerjea</a:t>
            </a:r>
            <a:r>
              <a:rPr lang="en-US" dirty="0" smtClean="0"/>
              <a:t> (Marvell)</a:t>
            </a:r>
          </a:p>
          <a:p>
            <a:pPr lvl="1"/>
            <a:r>
              <a:rPr lang="en-US" dirty="0" smtClean="0"/>
              <a:t>Wait until Tuesday</a:t>
            </a:r>
          </a:p>
          <a:p>
            <a:r>
              <a:rPr lang="en-US" dirty="0" smtClean="0"/>
              <a:t>12/0597r0 “Editorial Change on SIG Field” – PHY</a:t>
            </a:r>
          </a:p>
          <a:p>
            <a:pPr lvl="1"/>
            <a:r>
              <a:rPr lang="en-US" dirty="0" smtClean="0"/>
              <a:t>Raja </a:t>
            </a:r>
            <a:r>
              <a:rPr lang="en-US" dirty="0" err="1" smtClean="0"/>
              <a:t>Banerjea</a:t>
            </a:r>
            <a:r>
              <a:rPr lang="en-US" dirty="0" smtClean="0"/>
              <a:t> (Marvell)</a:t>
            </a:r>
          </a:p>
          <a:p>
            <a:pPr lvl="1"/>
            <a:r>
              <a:rPr lang="en-US" dirty="0" smtClean="0"/>
              <a:t>Wait until </a:t>
            </a:r>
            <a:r>
              <a:rPr lang="en-US" dirty="0" err="1" smtClean="0"/>
              <a:t>Tuesay</a:t>
            </a:r>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11-12-0610-00-00ah-Non_TIM_Stations - MAC</a:t>
            </a:r>
          </a:p>
          <a:p>
            <a:pPr lvl="1"/>
            <a:r>
              <a:rPr lang="en-US" dirty="0" smtClean="0">
                <a:solidFill>
                  <a:srgbClr val="00B050"/>
                </a:solidFill>
              </a:rPr>
              <a:t>George </a:t>
            </a:r>
            <a:r>
              <a:rPr lang="en-US" dirty="0" err="1" smtClean="0">
                <a:solidFill>
                  <a:srgbClr val="00B050"/>
                </a:solidFill>
              </a:rPr>
              <a:t>Calcev</a:t>
            </a:r>
            <a:r>
              <a:rPr lang="en-US" dirty="0" smtClean="0">
                <a:solidFill>
                  <a:srgbClr val="00B050"/>
                </a:solidFill>
              </a:rPr>
              <a:t> (</a:t>
            </a:r>
            <a:r>
              <a:rPr lang="en-US" dirty="0" err="1" smtClean="0">
                <a:solidFill>
                  <a:srgbClr val="00B050"/>
                </a:solidFill>
              </a:rPr>
              <a:t>Huawei</a:t>
            </a:r>
            <a:r>
              <a:rPr lang="en-US" dirty="0" smtClean="0">
                <a:solidFill>
                  <a:srgbClr val="00B050"/>
                </a:solidFill>
              </a:rPr>
              <a:t>)</a:t>
            </a:r>
          </a:p>
          <a:p>
            <a:r>
              <a:rPr lang="en-US" dirty="0" smtClean="0">
                <a:solidFill>
                  <a:srgbClr val="00B050"/>
                </a:solidFill>
              </a:rPr>
              <a:t>11-12-0612-00-00ah-Service-Type-Indication - MAC</a:t>
            </a:r>
          </a:p>
          <a:p>
            <a:pPr lvl="1"/>
            <a:r>
              <a:rPr lang="en-US" dirty="0" smtClean="0">
                <a:solidFill>
                  <a:srgbClr val="00B050"/>
                </a:solidFill>
              </a:rPr>
              <a:t>George </a:t>
            </a:r>
            <a:r>
              <a:rPr lang="en-US" dirty="0" err="1" smtClean="0">
                <a:solidFill>
                  <a:srgbClr val="00B050"/>
                </a:solidFill>
              </a:rPr>
              <a:t>Calcev</a:t>
            </a:r>
            <a:r>
              <a:rPr lang="en-US" dirty="0" smtClean="0">
                <a:solidFill>
                  <a:srgbClr val="00B050"/>
                </a:solidFill>
              </a:rPr>
              <a:t> (</a:t>
            </a:r>
            <a:r>
              <a:rPr lang="en-US" dirty="0" err="1" smtClean="0">
                <a:solidFill>
                  <a:srgbClr val="00B050"/>
                </a:solidFill>
              </a:rPr>
              <a:t>Huawei</a:t>
            </a:r>
            <a:r>
              <a:rPr lang="en-US" dirty="0" smtClean="0">
                <a:solidFill>
                  <a:srgbClr val="00B050"/>
                </a:solidFill>
              </a:rPr>
              <a:t>)</a:t>
            </a:r>
          </a:p>
          <a:p>
            <a:pPr lvl="1"/>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hlinkClick r:id="rId2"/>
              </a:rPr>
              <a:t>11-12-0614-00-00ah-1mhz-mode-phy-based-power-savings.ppt</a:t>
            </a:r>
            <a:r>
              <a:rPr lang="en-US" dirty="0" smtClean="0">
                <a:solidFill>
                  <a:srgbClr val="00B050"/>
                </a:solidFill>
              </a:rPr>
              <a:t> – PHY</a:t>
            </a:r>
          </a:p>
          <a:p>
            <a:pPr lvl="1"/>
            <a:r>
              <a:rPr lang="en-US" dirty="0" err="1" smtClean="0">
                <a:solidFill>
                  <a:srgbClr val="00B050"/>
                </a:solidFill>
              </a:rPr>
              <a:t>Sudheer</a:t>
            </a:r>
            <a:r>
              <a:rPr lang="en-US" dirty="0" smtClean="0">
                <a:solidFill>
                  <a:srgbClr val="00B050"/>
                </a:solidFill>
              </a:rPr>
              <a:t> </a:t>
            </a:r>
            <a:r>
              <a:rPr lang="en-US" dirty="0" err="1" smtClean="0">
                <a:solidFill>
                  <a:srgbClr val="00B050"/>
                </a:solidFill>
              </a:rPr>
              <a:t>Grandhi</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 Communications)</a:t>
            </a:r>
          </a:p>
          <a:p>
            <a:r>
              <a:rPr lang="en-US" dirty="0" smtClean="0">
                <a:solidFill>
                  <a:srgbClr val="00B050"/>
                </a:solidFill>
                <a:hlinkClick r:id="rId3"/>
              </a:rPr>
              <a:t>11-12-0615-00-00ah-considerations-for-early-nav-indication.ppt</a:t>
            </a:r>
            <a:r>
              <a:rPr lang="en-US" dirty="0" smtClean="0">
                <a:solidFill>
                  <a:srgbClr val="00B050"/>
                </a:solidFill>
              </a:rPr>
              <a:t> - MAC</a:t>
            </a:r>
          </a:p>
          <a:p>
            <a:pPr lvl="1"/>
            <a:r>
              <a:rPr lang="en-US" dirty="0" err="1" smtClean="0">
                <a:solidFill>
                  <a:srgbClr val="00B050"/>
                </a:solidFill>
              </a:rPr>
              <a:t>Sudheer</a:t>
            </a:r>
            <a:r>
              <a:rPr lang="en-US" dirty="0" smtClean="0">
                <a:solidFill>
                  <a:srgbClr val="00B050"/>
                </a:solidFill>
              </a:rPr>
              <a:t> </a:t>
            </a:r>
            <a:r>
              <a:rPr lang="en-US" dirty="0" err="1" smtClean="0">
                <a:solidFill>
                  <a:srgbClr val="00B050"/>
                </a:solidFill>
              </a:rPr>
              <a:t>Grandhi</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 Communications)</a:t>
            </a:r>
            <a:endParaRPr lang="en-US" dirty="0">
              <a:solidFill>
                <a:srgbClr val="00B050"/>
              </a:solidFill>
            </a:endParaRP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pt-BR" dirty="0" smtClean="0">
                <a:solidFill>
                  <a:srgbClr val="00B050"/>
                </a:solidFill>
              </a:rPr>
              <a:t>Listen Interval for Sensor Devices (12/618r0) - MAC</a:t>
            </a:r>
          </a:p>
          <a:p>
            <a:pPr lvl="1"/>
            <a:r>
              <a:rPr lang="pt-BR" dirty="0" smtClean="0">
                <a:solidFill>
                  <a:srgbClr val="00B050"/>
                </a:solidFill>
              </a:rPr>
              <a:t>Jinsoo Choi (LG Electronics)</a:t>
            </a:r>
          </a:p>
          <a:p>
            <a:r>
              <a:rPr lang="en-US" dirty="0" smtClean="0">
                <a:solidFill>
                  <a:srgbClr val="00B050"/>
                </a:solidFill>
              </a:rPr>
              <a:t>NDP Sounding (12/617r0) – PHY</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p>
          <a:p>
            <a:endParaRPr lang="en-US" dirty="0" smtClean="0"/>
          </a:p>
          <a:p>
            <a:r>
              <a:rPr lang="en-US" dirty="0" smtClean="0">
                <a:solidFill>
                  <a:srgbClr val="00B050"/>
                </a:solidFill>
              </a:rPr>
              <a:t>Pilot Sequence Value (12/363r2) - PHY</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endParaRPr lang="en-US" dirty="0">
              <a:solidFill>
                <a:srgbClr val="00B050"/>
              </a:solidFill>
            </a:endParaRP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524000"/>
            <a:ext cx="7772400" cy="4114800"/>
          </a:xfrm>
        </p:spPr>
        <p:txBody>
          <a:bodyPr/>
          <a:lstStyle/>
          <a:p>
            <a:r>
              <a:rPr lang="en-US" dirty="0" smtClean="0"/>
              <a:t>11-12/343 Enhancement of Low Power Medium Access STAs - MAC</a:t>
            </a:r>
          </a:p>
          <a:p>
            <a:pPr lvl="1"/>
            <a:r>
              <a:rPr lang="en-US" dirty="0" err="1" smtClean="0"/>
              <a:t>Liwen</a:t>
            </a:r>
            <a:r>
              <a:rPr lang="en-US" dirty="0" smtClean="0"/>
              <a:t> Chu (ST Microelectronics)</a:t>
            </a:r>
          </a:p>
          <a:p>
            <a:endParaRPr lang="en-US" dirty="0" smtClean="0"/>
          </a:p>
          <a:p>
            <a:r>
              <a:rPr lang="en-US" dirty="0" smtClean="0"/>
              <a:t>IEEE 802.11-12/0112r3: Supporting Authentication/Association for Large Number of Stations – MAC</a:t>
            </a:r>
          </a:p>
          <a:p>
            <a:pPr lvl="1"/>
            <a:r>
              <a:rPr lang="en-US" dirty="0" smtClean="0"/>
              <a:t>Wang </a:t>
            </a:r>
            <a:r>
              <a:rPr lang="en-US" dirty="0" err="1" smtClean="0"/>
              <a:t>Haiguang</a:t>
            </a:r>
            <a:r>
              <a:rPr lang="en-US" dirty="0" smtClean="0"/>
              <a:t> (I2R)</a:t>
            </a:r>
          </a:p>
          <a:p>
            <a:endParaRPr lang="en-US" dirty="0" smtClean="0"/>
          </a:p>
          <a:p>
            <a:r>
              <a:rPr lang="en-US" dirty="0" smtClean="0"/>
              <a:t>IEEE 802.11-12/0619r0: Overlapping IEEE 802.11ah Networks of Different Types – MAC</a:t>
            </a:r>
          </a:p>
          <a:p>
            <a:pPr lvl="1"/>
            <a:r>
              <a:rPr lang="en-US" dirty="0" smtClean="0"/>
              <a:t>Wang </a:t>
            </a:r>
            <a:r>
              <a:rPr lang="en-US" dirty="0" err="1" smtClean="0"/>
              <a:t>Haiguang</a:t>
            </a:r>
            <a:r>
              <a:rPr lang="en-US" dirty="0" smtClean="0"/>
              <a:t> (I2R)</a:t>
            </a: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11-12/342 Power Efficient PS Poll - MAC</a:t>
            </a:r>
          </a:p>
          <a:p>
            <a:pPr lvl="1"/>
            <a:r>
              <a:rPr lang="en-US" dirty="0" err="1" smtClean="0"/>
              <a:t>Liwen</a:t>
            </a:r>
            <a:r>
              <a:rPr lang="en-US" dirty="0" smtClean="0"/>
              <a:t> Chu (ST Microelectronics)</a:t>
            </a:r>
          </a:p>
          <a:p>
            <a:r>
              <a:rPr lang="en-US" dirty="0" smtClean="0"/>
              <a:t>11-12/624 Scheduled Medium Access For Large Low Power BSS - MAC</a:t>
            </a:r>
          </a:p>
          <a:p>
            <a:pPr lvl="1"/>
            <a:r>
              <a:rPr lang="en-US" dirty="0" err="1" smtClean="0"/>
              <a:t>Liwen</a:t>
            </a:r>
            <a:r>
              <a:rPr lang="en-US" dirty="0" smtClean="0"/>
              <a:t> Chu (ST Microelectronics)</a:t>
            </a: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12/0627 "Preamble Format for 1 MHz </a:t>
            </a:r>
            <a:r>
              <a:rPr lang="en-US" dirty="0" err="1" smtClean="0">
                <a:solidFill>
                  <a:srgbClr val="00B050"/>
                </a:solidFill>
              </a:rPr>
              <a:t>Beamforming</a:t>
            </a:r>
            <a:r>
              <a:rPr lang="en-US" dirty="0" smtClean="0">
                <a:solidFill>
                  <a:srgbClr val="00B050"/>
                </a:solidFill>
              </a:rPr>
              <a:t>“ - PHY</a:t>
            </a:r>
          </a:p>
          <a:p>
            <a:pPr lvl="1"/>
            <a:r>
              <a:rPr lang="en-US" dirty="0" smtClean="0">
                <a:solidFill>
                  <a:srgbClr val="00B050"/>
                </a:solidFill>
              </a:rPr>
              <a:t>Ron </a:t>
            </a:r>
            <a:r>
              <a:rPr lang="en-US" dirty="0" err="1" smtClean="0">
                <a:solidFill>
                  <a:srgbClr val="00B050"/>
                </a:solidFill>
              </a:rPr>
              <a:t>Murias</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a:t>
            </a:r>
            <a:endParaRPr lang="en-US" dirty="0">
              <a:solidFill>
                <a:srgbClr val="00B050"/>
              </a:solidFill>
            </a:endParaRP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981200"/>
            <a:ext cx="7772400" cy="4648200"/>
          </a:xfrm>
        </p:spPr>
        <p:txBody>
          <a:bodyPr/>
          <a:lstStyle/>
          <a:p>
            <a:r>
              <a:rPr lang="en-US" dirty="0" smtClean="0"/>
              <a:t>11-12-0606-00-00ah-Uplink-Channel-Access.pptx - MAC</a:t>
            </a:r>
          </a:p>
          <a:p>
            <a:pPr lvl="1"/>
            <a:r>
              <a:rPr lang="en-US" dirty="0" err="1" smtClean="0"/>
              <a:t>Minyoung</a:t>
            </a:r>
            <a:r>
              <a:rPr lang="en-US" dirty="0" smtClean="0"/>
              <a:t> Park (Intel)</a:t>
            </a:r>
          </a:p>
          <a:p>
            <a:r>
              <a:rPr lang="en-US" dirty="0" smtClean="0"/>
              <a:t>12/661 </a:t>
            </a:r>
            <a:r>
              <a:rPr lang="en-US" b="0" dirty="0" smtClean="0"/>
              <a:t>Enhanced Uplink Channel Access for 11ah - MAC</a:t>
            </a:r>
          </a:p>
          <a:p>
            <a:pPr lvl="1"/>
            <a:r>
              <a:rPr lang="en-US" dirty="0" err="1" smtClean="0"/>
              <a:t>Anh</a:t>
            </a:r>
            <a:r>
              <a:rPr lang="en-US" dirty="0" smtClean="0"/>
              <a:t> Tuan (I2R)</a:t>
            </a:r>
          </a:p>
          <a:p>
            <a:r>
              <a:rPr lang="en-US" dirty="0" smtClean="0"/>
              <a:t>12/665 </a:t>
            </a:r>
            <a:r>
              <a:rPr lang="en-US" b="0" dirty="0" smtClean="0"/>
              <a:t>Prioritized PS-Poll Transmissions - MAC</a:t>
            </a:r>
          </a:p>
          <a:p>
            <a:pPr lvl="1"/>
            <a:r>
              <a:rPr lang="en-US" dirty="0" err="1" smtClean="0"/>
              <a:t>Anh</a:t>
            </a:r>
            <a:r>
              <a:rPr lang="en-US" dirty="0" smtClean="0"/>
              <a:t> Tuan (I2R)</a:t>
            </a:r>
          </a:p>
          <a:p>
            <a:r>
              <a:rPr lang="en-US" dirty="0" smtClean="0"/>
              <a:t>11-11-1230-01-00ah-11ah-channel-access-improvement.pptx - MAC</a:t>
            </a:r>
          </a:p>
          <a:p>
            <a:pPr lvl="1"/>
            <a:r>
              <a:rPr lang="en-US" dirty="0" err="1" smtClean="0"/>
              <a:t>Minyoung</a:t>
            </a:r>
            <a:r>
              <a:rPr lang="en-US" dirty="0" smtClean="0"/>
              <a:t> Park (Intel)</a:t>
            </a:r>
          </a:p>
          <a:p>
            <a:endParaRPr lang="en-US" dirty="0" smtClean="0"/>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12/650r0 Grouping Methodology – MAC</a:t>
            </a:r>
          </a:p>
          <a:p>
            <a:pPr lvl="1"/>
            <a:r>
              <a:rPr lang="en-US" dirty="0" smtClean="0"/>
              <a:t>Anna </a:t>
            </a:r>
            <a:r>
              <a:rPr lang="en-US" dirty="0" err="1" smtClean="0"/>
              <a:t>Pantelidou</a:t>
            </a:r>
            <a:r>
              <a:rPr lang="en-US" dirty="0" smtClean="0"/>
              <a:t> (</a:t>
            </a:r>
            <a:r>
              <a:rPr lang="en-US" dirty="0" err="1" smtClean="0"/>
              <a:t>Renesas</a:t>
            </a:r>
            <a:r>
              <a:rPr lang="en-US" dirty="0" smtClean="0"/>
              <a:t> Mobile Corporation)</a:t>
            </a:r>
          </a:p>
          <a:p>
            <a:r>
              <a:rPr lang="en-US" dirty="0" smtClean="0"/>
              <a:t>IEEE 802.11-12/0370r1: TIM Compression – MAC</a:t>
            </a:r>
          </a:p>
          <a:p>
            <a:pPr lvl="1"/>
            <a:r>
              <a:rPr lang="en-US" dirty="0" smtClean="0"/>
              <a:t>Wang </a:t>
            </a:r>
            <a:r>
              <a:rPr lang="en-US" dirty="0" err="1" smtClean="0"/>
              <a:t>Haiguang</a:t>
            </a:r>
            <a:r>
              <a:rPr lang="en-US" dirty="0" smtClean="0"/>
              <a:t> (I2R)</a:t>
            </a:r>
          </a:p>
          <a:p>
            <a:r>
              <a:rPr lang="en-US" dirty="0" smtClean="0"/>
              <a:t>11-12-0388-02-00ah-TGah-efficient-TIM-encoding.ppt - MAC</a:t>
            </a:r>
          </a:p>
          <a:p>
            <a:pPr lvl="1"/>
            <a:r>
              <a:rPr lang="en-US" dirty="0" err="1" smtClean="0"/>
              <a:t>Minyoung</a:t>
            </a:r>
            <a:r>
              <a:rPr lang="en-US" dirty="0" smtClean="0"/>
              <a:t> Park (Intel)</a:t>
            </a:r>
          </a:p>
          <a:p>
            <a:r>
              <a:rPr lang="en-US" dirty="0" smtClean="0"/>
              <a:t>AID Reassignment Protocol (12/364r2) - MAC</a:t>
            </a:r>
          </a:p>
          <a:p>
            <a:pPr lvl="1"/>
            <a:r>
              <a:rPr lang="en-US" dirty="0" err="1" smtClean="0"/>
              <a:t>Jeongki</a:t>
            </a:r>
            <a:r>
              <a:rPr lang="en-US" dirty="0" smtClean="0"/>
              <a:t> Kim (LG Electronics)</a:t>
            </a:r>
          </a:p>
          <a:p>
            <a:pPr lvl="1"/>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12/613 US-Channelization - PHY</a:t>
            </a:r>
          </a:p>
          <a:p>
            <a:pPr lvl="1"/>
            <a:r>
              <a:rPr lang="en-US" dirty="0" smtClean="0">
                <a:solidFill>
                  <a:srgbClr val="00B050"/>
                </a:solidFill>
              </a:rPr>
              <a:t>Ron </a:t>
            </a:r>
            <a:r>
              <a:rPr lang="en-US" dirty="0" err="1" smtClean="0">
                <a:solidFill>
                  <a:srgbClr val="00B050"/>
                </a:solidFill>
              </a:rPr>
              <a:t>Porat</a:t>
            </a:r>
            <a:r>
              <a:rPr lang="en-US" dirty="0" smtClean="0">
                <a:solidFill>
                  <a:srgbClr val="00B050"/>
                </a:solidFill>
              </a:rPr>
              <a:t> (</a:t>
            </a:r>
            <a:r>
              <a:rPr lang="en-US" dirty="0" err="1" smtClean="0">
                <a:solidFill>
                  <a:srgbClr val="00B050"/>
                </a:solidFill>
              </a:rPr>
              <a:t>Broadcomm</a:t>
            </a:r>
            <a:r>
              <a:rPr lang="en-US" dirty="0" smtClean="0">
                <a:solidFill>
                  <a:srgbClr val="00B050"/>
                </a:solidFill>
              </a:rPr>
              <a:t>)</a:t>
            </a:r>
            <a:endParaRPr lang="en-US" dirty="0">
              <a:solidFill>
                <a:srgbClr val="00B050"/>
              </a:solidFill>
            </a:endParaRP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May 15, 2012 </a:t>
            </a:r>
            <a:r>
              <a:rPr lang="en-US" altLang="ko-KR" sz="2800" b="1" dirty="0">
                <a:ea typeface="굴림" pitchFamily="34" charset="-127"/>
              </a:rPr>
              <a:t>– </a:t>
            </a:r>
            <a:r>
              <a:rPr lang="en-US" altLang="ko-KR" sz="2800" b="1" dirty="0" smtClean="0">
                <a:ea typeface="굴림" pitchFamily="34" charset="-127"/>
              </a:rPr>
              <a:t>PM1, Atlanta, GA </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Designation of a secretary for the minutes </a:t>
            </a:r>
          </a:p>
          <a:p>
            <a:pPr marL="342900" indent="-342900">
              <a:lnSpc>
                <a:spcPct val="80000"/>
              </a:lnSpc>
              <a:spcBef>
                <a:spcPct val="20000"/>
              </a:spcBef>
              <a:buFontTx/>
              <a:buChar char="•"/>
            </a:pPr>
            <a:r>
              <a:rPr lang="en-US" altLang="ko-KR" sz="1800" b="1" dirty="0" smtClean="0">
                <a:ea typeface="굴림" pitchFamily="34" charset="-127"/>
              </a:rPr>
              <a:t>Reminder on Affiliation, IEEE Patent review and IP claims policies</a:t>
            </a:r>
            <a:endParaRPr lang="en-US" altLang="ko-KR" sz="1600"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to record attendance</a:t>
            </a:r>
            <a:endParaRPr lang="en-US" altLang="ko-KR" sz="1800" b="1" dirty="0">
              <a:ea typeface="굴림" pitchFamily="34" charset="-127"/>
            </a:endParaRPr>
          </a:p>
          <a:p>
            <a:pPr marL="342900" indent="-342900">
              <a:lnSpc>
                <a:spcPct val="80000"/>
              </a:lnSpc>
              <a:spcBef>
                <a:spcPct val="20000"/>
              </a:spcBef>
              <a:buFontTx/>
              <a:buChar char="•"/>
            </a:pPr>
            <a:endParaRPr lang="en-US" altLang="ko-KR" sz="1800" b="1" dirty="0" smtClean="0">
              <a:solidFill>
                <a:srgbClr val="FF0000"/>
              </a:solidFill>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Review of operating rules for MAC ad hoc</a:t>
            </a:r>
          </a:p>
          <a:p>
            <a:pPr marL="342900" indent="-342900">
              <a:lnSpc>
                <a:spcPct val="80000"/>
              </a:lnSpc>
              <a:spcBef>
                <a:spcPct val="20000"/>
              </a:spcBef>
              <a:buFontTx/>
              <a:buChar char="•"/>
            </a:pPr>
            <a:endParaRPr lang="en-US" altLang="ko-KR" sz="1600" dirty="0" smtClean="0">
              <a:solidFill>
                <a:srgbClr val="FF0000"/>
              </a:solidFill>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Submissions</a:t>
            </a:r>
            <a:endParaRPr lang="en-US" altLang="ko-KR" sz="1600"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12/643 Short CTS – MAC</a:t>
            </a:r>
          </a:p>
          <a:p>
            <a:pPr lvl="1"/>
            <a:r>
              <a:rPr lang="en-US" dirty="0" smtClean="0"/>
              <a:t>Yong Liu (Marvell)</a:t>
            </a:r>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11-12/0534r0 and titled "Summary of  Latest</a:t>
            </a:r>
            <a:br>
              <a:rPr lang="en-US" dirty="0" smtClean="0"/>
            </a:br>
            <a:r>
              <a:rPr lang="en-US" dirty="0" smtClean="0"/>
              <a:t>Japanese 920MHz Rules and Conditions“</a:t>
            </a:r>
          </a:p>
          <a:p>
            <a:pPr lvl="1"/>
            <a:r>
              <a:rPr lang="en-US" b="0" dirty="0" err="1" smtClean="0"/>
              <a:t>Shusaku</a:t>
            </a:r>
            <a:r>
              <a:rPr lang="en-US" b="0" dirty="0" smtClean="0"/>
              <a:t> Shimada (Yokogawa Co.)</a:t>
            </a:r>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12/129r3 Short beacon - MAC</a:t>
            </a:r>
          </a:p>
          <a:p>
            <a:pPr lvl="1"/>
            <a:r>
              <a:rPr lang="en-US" dirty="0" smtClean="0"/>
              <a:t>Simone Merlin (Qualcomm)</a:t>
            </a:r>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11-12/110 Frame Header Compression - MAC</a:t>
            </a:r>
          </a:p>
          <a:p>
            <a:pPr lvl="1"/>
            <a:r>
              <a:rPr lang="en-US" dirty="0" err="1" smtClean="0"/>
              <a:t>Liwen</a:t>
            </a:r>
            <a:r>
              <a:rPr lang="en-US" dirty="0" smtClean="0"/>
              <a:t> Chu (ST Microelectronics)</a:t>
            </a:r>
          </a:p>
          <a:p>
            <a:r>
              <a:rPr lang="en-US" dirty="0" smtClean="0"/>
              <a:t>12/646r0 MAC header compression - MAC </a:t>
            </a:r>
          </a:p>
          <a:p>
            <a:pPr lvl="1"/>
            <a:r>
              <a:rPr lang="en-US" dirty="0" smtClean="0"/>
              <a:t>Simone Merlin (Qualcomm)</a:t>
            </a:r>
          </a:p>
          <a:p>
            <a:r>
              <a:rPr lang="en-US" dirty="0" smtClean="0"/>
              <a:t>12/609 </a:t>
            </a:r>
            <a:r>
              <a:rPr lang="en-US" b="0" dirty="0" smtClean="0"/>
              <a:t>Header Compression - MAC</a:t>
            </a:r>
          </a:p>
          <a:p>
            <a:pPr lvl="1"/>
            <a:r>
              <a:rPr lang="en-US" dirty="0" err="1" smtClean="0"/>
              <a:t>Shoukang</a:t>
            </a:r>
            <a:r>
              <a:rPr lang="en-US" dirty="0" smtClean="0"/>
              <a:t> </a:t>
            </a:r>
            <a:r>
              <a:rPr lang="en-US" dirty="0" err="1" smtClean="0"/>
              <a:t>Zheng</a:t>
            </a:r>
            <a:r>
              <a:rPr lang="en-US" dirty="0" smtClean="0"/>
              <a:t> (I2R)</a:t>
            </a:r>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24</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Straw Polls</a:t>
            </a:r>
            <a:endParaRPr lang="en-US" altLang="ko-KR" dirty="0">
              <a:ea typeface="굴림" pitchFamily="34" charset="-127"/>
            </a:endParaRPr>
          </a:p>
        </p:txBody>
      </p:sp>
      <p:sp>
        <p:nvSpPr>
          <p:cNvPr id="61443" name="Rectangle 3"/>
          <p:cNvSpPr>
            <a:spLocks noGrp="1" noChangeArrowheads="1"/>
          </p:cNvSpPr>
          <p:nvPr>
            <p:ph type="subTitle" idx="1"/>
          </p:nvPr>
        </p:nvSpPr>
        <p:spPr/>
        <p:txBody>
          <a:bodyPr/>
          <a:lstStyle/>
          <a:p>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25</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Pre-Motions </a:t>
            </a:r>
            <a:r>
              <a:rPr lang="en-US" altLang="ko-KR" dirty="0">
                <a:ea typeface="굴림" pitchFamily="34" charset="-127"/>
              </a:rPr>
              <a:t>to be brought for vote in </a:t>
            </a:r>
            <a:r>
              <a:rPr lang="en-US" altLang="ko-KR" dirty="0" err="1" smtClean="0">
                <a:ea typeface="굴림" pitchFamily="34" charset="-127"/>
              </a:rPr>
              <a:t>TGah</a:t>
            </a:r>
            <a:r>
              <a:rPr lang="en-US" altLang="ko-KR" dirty="0" smtClean="0">
                <a:ea typeface="굴림" pitchFamily="34" charset="-127"/>
              </a:rPr>
              <a:t> </a:t>
            </a:r>
            <a:r>
              <a:rPr lang="en-US" altLang="ko-KR" dirty="0">
                <a:ea typeface="굴림" pitchFamily="34" charset="-127"/>
              </a:rPr>
              <a:t>task group</a:t>
            </a:r>
          </a:p>
        </p:txBody>
      </p:sp>
      <p:sp>
        <p:nvSpPr>
          <p:cNvPr id="61443" name="Rectangle 3"/>
          <p:cNvSpPr>
            <a:spLocks noGrp="1" noChangeArrowheads="1"/>
          </p:cNvSpPr>
          <p:nvPr>
            <p:ph type="subTitle" idx="1"/>
          </p:nvPr>
        </p:nvSpPr>
        <p:spPr/>
        <p:txBody>
          <a:bodyPr/>
          <a:lstStyle/>
          <a:p>
            <a:r>
              <a:rPr lang="en-US" altLang="ko-KR" dirty="0">
                <a:ea typeface="굴림" pitchFamily="34" charset="-127"/>
              </a:rPr>
              <a:t>All MAC </a:t>
            </a:r>
            <a:r>
              <a:rPr lang="en-US" altLang="ko-KR" dirty="0" err="1">
                <a:ea typeface="굴림" pitchFamily="34" charset="-127"/>
              </a:rPr>
              <a:t>adhoc</a:t>
            </a:r>
            <a:r>
              <a:rPr lang="en-US" altLang="ko-KR">
                <a:ea typeface="굴림" pitchFamily="34" charset="-127"/>
              </a:rPr>
              <a:t> </a:t>
            </a:r>
            <a:r>
              <a:rPr lang="en-US" altLang="ko-KR" smtClean="0">
                <a:ea typeface="굴림" pitchFamily="34" charset="-127"/>
              </a:rPr>
              <a:t>pre-motions </a:t>
            </a:r>
            <a:r>
              <a:rPr lang="en-US" altLang="ko-KR" dirty="0">
                <a:ea typeface="굴림" pitchFamily="34" charset="-127"/>
              </a:rPr>
              <a:t>are contained in this section, with the most recent motions appearing first.</a:t>
            </a:r>
          </a:p>
        </p:txBody>
      </p:sp>
      <p:sp>
        <p:nvSpPr>
          <p:cNvPr id="7"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26</a:t>
            </a:fld>
            <a:endParaRPr lang="en-US" altLang="ko-K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27</a:t>
            </a:fld>
            <a:endParaRPr lang="en-US" altLang="ko-KR"/>
          </a:p>
        </p:txBody>
      </p:sp>
      <p:sp>
        <p:nvSpPr>
          <p:cNvPr id="32770" name="Rectangle 2"/>
          <p:cNvSpPr>
            <a:spLocks noGrp="1" noChangeArrowheads="1"/>
          </p:cNvSpPr>
          <p:nvPr>
            <p:ph type="title"/>
          </p:nvPr>
        </p:nvSpPr>
        <p:spPr/>
        <p:txBody>
          <a:bodyPr/>
          <a:lstStyle/>
          <a:p>
            <a:r>
              <a:rPr lang="en-GB" dirty="0"/>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r>
              <a:rPr lang="en-US" altLang="ko-KR" sz="1800" b="1" dirty="0" smtClean="0">
                <a:ea typeface="굴림" pitchFamily="34" charset="-127"/>
                <a:cs typeface="+mn-cs"/>
              </a:rPr>
              <a:t>[7] 12/591r8 </a:t>
            </a:r>
            <a:r>
              <a:rPr lang="en-US" altLang="ko-KR" sz="1800" b="1" dirty="0" err="1" smtClean="0">
                <a:ea typeface="굴림" pitchFamily="34" charset="-127"/>
                <a:cs typeface="+mn-cs"/>
              </a:rPr>
              <a:t>TGah</a:t>
            </a:r>
            <a:r>
              <a:rPr lang="en-US" altLang="ko-KR" sz="1800" b="1" dirty="0" smtClean="0">
                <a:ea typeface="굴림" pitchFamily="34" charset="-127"/>
                <a:cs typeface="+mn-cs"/>
              </a:rPr>
              <a:t> Agenda, May 2012</a:t>
            </a:r>
          </a:p>
          <a:p>
            <a:pPr marL="342900" lvl="1" indent="-342900">
              <a:lnSpc>
                <a:spcPct val="80000"/>
              </a:lnSpc>
              <a:buFontTx/>
              <a:buChar char="•"/>
            </a:pPr>
            <a:r>
              <a:rPr lang="en-US" altLang="ko-KR" sz="1800" b="1" dirty="0" smtClean="0">
                <a:ea typeface="굴림" pitchFamily="34" charset="-127"/>
                <a:cs typeface="+mn-cs"/>
              </a:rPr>
              <a:t>[8] 12/672r0 PHY ad hoc Agenda</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 - Policies</a:t>
            </a:r>
            <a:endParaRPr lang="en-US" dirty="0"/>
          </a:p>
        </p:txBody>
      </p:sp>
      <p:sp>
        <p:nvSpPr>
          <p:cNvPr id="8" name="Subtitle 7"/>
          <p:cNvSpPr>
            <a:spLocks noGrp="1"/>
          </p:cNvSpPr>
          <p:nvPr>
            <p:ph type="subTitle" idx="1"/>
          </p:nvPr>
        </p:nvSpPr>
        <p:spPr/>
        <p:txBody>
          <a:bodyPr/>
          <a:lstStyle/>
          <a:p>
            <a:endParaRPr lang="en-US"/>
          </a:p>
        </p:txBody>
      </p:sp>
      <p:sp>
        <p:nvSpPr>
          <p:cNvPr id="4"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28</a:t>
            </a:fld>
            <a:endParaRPr lang="en-US" altLang="ko-K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smtClean="0"/>
              <a:t>May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9" name="Footer Placeholder 8"/>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a:t>
            </a:fld>
            <a:endParaRPr lang="en-US" altLang="ko-K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dirty="0"/>
              <a:t>Slide #1</a:t>
            </a:r>
            <a:endParaRPr lang="en-US" dirty="0"/>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2"/>
          </p:nvPr>
        </p:nvSpPr>
        <p:spPr>
          <a:xfrm>
            <a:off x="696912" y="332601"/>
            <a:ext cx="1208087" cy="276999"/>
          </a:xfrm>
        </p:spPr>
        <p:txBody>
          <a:bodyPr/>
          <a:lstStyle/>
          <a:p>
            <a:pPr>
              <a:defRPr/>
            </a:pPr>
            <a:r>
              <a:rPr lang="en-US" smtClean="0"/>
              <a:t>May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7" name="Footer Placeholder 6"/>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34</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35</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36</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5</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52227" name="Rectangle 3"/>
          <p:cNvSpPr>
            <a:spLocks noGrp="1" noChangeArrowheads="1"/>
          </p:cNvSpPr>
          <p:nvPr>
            <p:ph type="subTitle" idx="1"/>
          </p:nvPr>
        </p:nvSpPr>
        <p:spPr/>
        <p:txBody>
          <a:bodyPr/>
          <a:lstStyle/>
          <a:p>
            <a:r>
              <a:rPr lang="en-US" altLang="ko-KR" dirty="0">
                <a:ea typeface="굴림" pitchFamily="34" charset="-127"/>
              </a:rPr>
              <a:t>Most recent </a:t>
            </a:r>
            <a:r>
              <a:rPr lang="en-US" altLang="ko-KR" dirty="0" smtClean="0">
                <a:ea typeface="굴림" pitchFamily="34" charset="-127"/>
              </a:rPr>
              <a:t>items </a:t>
            </a:r>
            <a:r>
              <a:rPr lang="en-US" altLang="ko-KR" dirty="0">
                <a:ea typeface="굴림" pitchFamily="34" charset="-127"/>
              </a:rPr>
              <a:t>are at the top of this </a:t>
            </a:r>
            <a:r>
              <a:rPr lang="en-US" altLang="ko-KR" dirty="0" smtClean="0">
                <a:ea typeface="굴림" pitchFamily="34" charset="-127"/>
              </a:rPr>
              <a:t>section </a:t>
            </a:r>
            <a:r>
              <a:rPr lang="en-US" altLang="ko-KR" dirty="0">
                <a:ea typeface="굴림" pitchFamily="34" charset="-127"/>
              </a:rPr>
              <a:t>(i.e. have lower slide numbers).</a:t>
            </a:r>
          </a:p>
        </p:txBody>
      </p:sp>
      <p:sp>
        <p:nvSpPr>
          <p:cNvPr id="7"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6</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a:ea typeface="굴림" pitchFamily="34" charset="-127"/>
              </a:rPr>
              <a:t>Text coloring:</a:t>
            </a:r>
          </a:p>
          <a:p>
            <a:pPr lvl="1"/>
            <a:r>
              <a:rPr lang="en-US" altLang="ko-KR">
                <a:ea typeface="굴림" pitchFamily="34" charset="-127"/>
              </a:rPr>
              <a:t>Black = pending agenda item</a:t>
            </a:r>
          </a:p>
          <a:p>
            <a:pPr lvl="1"/>
            <a:r>
              <a:rPr lang="en-US" altLang="ko-KR">
                <a:solidFill>
                  <a:srgbClr val="FF3300"/>
                </a:solidFill>
                <a:ea typeface="굴림" pitchFamily="34" charset="-127"/>
              </a:rPr>
              <a:t>Red</a:t>
            </a:r>
            <a:r>
              <a:rPr lang="en-US" altLang="ko-KR">
                <a:ea typeface="굴림" pitchFamily="34" charset="-127"/>
              </a:rPr>
              <a:t> = item partially addressed</a:t>
            </a:r>
          </a:p>
          <a:p>
            <a:pPr lvl="1"/>
            <a:r>
              <a:rPr lang="en-US" altLang="ko-KR">
                <a:solidFill>
                  <a:srgbClr val="00CC00"/>
                </a:solidFill>
                <a:ea typeface="굴림" pitchFamily="34" charset="-127"/>
              </a:rPr>
              <a:t>Green</a:t>
            </a:r>
            <a:r>
              <a:rPr lang="en-US" altLang="ko-KR">
                <a:ea typeface="굴림" pitchFamily="34" charset="-127"/>
              </a:rPr>
              <a:t> = item completed</a:t>
            </a:r>
          </a:p>
          <a:p>
            <a:pPr lvl="1"/>
            <a:r>
              <a:rPr lang="en-US" altLang="ko-KR">
                <a:solidFill>
                  <a:schemeClr val="bg2"/>
                </a:solidFill>
                <a:ea typeface="굴림" pitchFamily="34" charset="-127"/>
              </a:rPr>
              <a:t>Gray</a:t>
            </a:r>
            <a:r>
              <a:rPr lang="en-US" altLang="ko-KR">
                <a:ea typeface="굴림" pitchFamily="34" charset="-127"/>
              </a:rPr>
              <a:t> = item not addressed in the session indicated at the top of the slide</a:t>
            </a:r>
          </a:p>
        </p:txBody>
      </p:sp>
      <p:sp>
        <p:nvSpPr>
          <p:cNvPr id="7"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hlinkClick r:id="rId2"/>
              </a:rPr>
              <a:t>11-12-0585-00-00ah-ieee-802-11ah-and-security.pptx</a:t>
            </a:r>
          </a:p>
          <a:p>
            <a:pPr lvl="1"/>
            <a:r>
              <a:rPr lang="en-US" dirty="0" smtClean="0">
                <a:solidFill>
                  <a:srgbClr val="00B050"/>
                </a:solidFill>
              </a:rPr>
              <a:t>Dave </a:t>
            </a:r>
            <a:r>
              <a:rPr lang="en-US" dirty="0" err="1" smtClean="0">
                <a:solidFill>
                  <a:srgbClr val="00B050"/>
                </a:solidFill>
              </a:rPr>
              <a:t>Halasz</a:t>
            </a:r>
            <a:r>
              <a:rPr lang="en-US" dirty="0" smtClean="0">
                <a:solidFill>
                  <a:srgbClr val="00B050"/>
                </a:solidFill>
              </a:rPr>
              <a:t> (Motorola Mobility) </a:t>
            </a:r>
            <a:r>
              <a:rPr lang="en-US" dirty="0" smtClean="0">
                <a:solidFill>
                  <a:srgbClr val="00B050"/>
                </a:solidFill>
                <a:hlinkClick r:id="rId2"/>
              </a:rPr>
              <a:t>–</a:t>
            </a:r>
            <a:r>
              <a:rPr lang="en-US" dirty="0" smtClean="0">
                <a:solidFill>
                  <a:srgbClr val="00B050"/>
                </a:solidFill>
              </a:rPr>
              <a:t> Requirements</a:t>
            </a:r>
          </a:p>
          <a:p>
            <a:pPr lvl="1"/>
            <a:r>
              <a:rPr lang="en-US" dirty="0" smtClean="0">
                <a:solidFill>
                  <a:srgbClr val="00B050"/>
                </a:solidFill>
              </a:rPr>
              <a:t>Desire Monday</a:t>
            </a:r>
            <a:endParaRPr lang="en-US" dirty="0" smtClean="0">
              <a:solidFill>
                <a:srgbClr val="00B050"/>
              </a:solidFill>
              <a:hlinkClick r:id="rId2"/>
            </a:endParaRPr>
          </a:p>
          <a:p>
            <a:r>
              <a:rPr lang="en-US" dirty="0" smtClean="0">
                <a:solidFill>
                  <a:srgbClr val="00B050"/>
                </a:solidFill>
                <a:hlinkClick r:id="rId2"/>
              </a:rPr>
              <a:t>11-12-0069-02-00ah-consideration-on-max-idle-period-extension-for-11ah-power-save.ppt</a:t>
            </a:r>
            <a:endParaRPr lang="en-US" dirty="0" smtClean="0">
              <a:solidFill>
                <a:srgbClr val="00B050"/>
              </a:solidFill>
            </a:endParaRPr>
          </a:p>
          <a:p>
            <a:pPr lvl="1"/>
            <a:r>
              <a:rPr lang="en-US" dirty="0" smtClean="0">
                <a:solidFill>
                  <a:srgbClr val="00B050"/>
                </a:solidFill>
              </a:rPr>
              <a:t>Lin Wang (ZTE Corporation) - MAC</a:t>
            </a:r>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600200"/>
            <a:ext cx="7772400" cy="4724400"/>
          </a:xfrm>
        </p:spPr>
        <p:txBody>
          <a:bodyPr/>
          <a:lstStyle/>
          <a:p>
            <a:r>
              <a:rPr lang="en-US" strike="sngStrike" dirty="0" smtClean="0"/>
              <a:t>12/543 </a:t>
            </a:r>
            <a:r>
              <a:rPr lang="en-US" strike="sngStrike" dirty="0" err="1" smtClean="0"/>
              <a:t>TGah</a:t>
            </a:r>
            <a:r>
              <a:rPr lang="en-US" strike="sngStrike" dirty="0" smtClean="0"/>
              <a:t> USA Channelization and Coexistence Assurance, 15 </a:t>
            </a:r>
            <a:r>
              <a:rPr lang="en-US" strike="sngStrike" dirty="0" err="1" smtClean="0"/>
              <a:t>mins</a:t>
            </a:r>
            <a:r>
              <a:rPr lang="en-US" strike="sngStrike" dirty="0" smtClean="0"/>
              <a:t> – PHY</a:t>
            </a:r>
          </a:p>
          <a:p>
            <a:pPr lvl="1"/>
            <a:r>
              <a:rPr lang="en-US" strike="sngStrike" dirty="0" err="1" smtClean="0"/>
              <a:t>Rojan</a:t>
            </a:r>
            <a:r>
              <a:rPr lang="en-US" strike="sngStrike" dirty="0" smtClean="0"/>
              <a:t> </a:t>
            </a:r>
            <a:r>
              <a:rPr lang="en-US" strike="sngStrike" dirty="0" err="1" smtClean="0"/>
              <a:t>Chitrakar</a:t>
            </a:r>
            <a:r>
              <a:rPr lang="en-US" strike="sngStrike" dirty="0" smtClean="0"/>
              <a:t> (Panasonic)</a:t>
            </a:r>
          </a:p>
          <a:p>
            <a:pPr lvl="1"/>
            <a:r>
              <a:rPr lang="en-US" strike="sngStrike" dirty="0" smtClean="0"/>
              <a:t>Wait until Wednesday - Withdrawn</a:t>
            </a:r>
          </a:p>
          <a:p>
            <a:r>
              <a:rPr lang="en-US" dirty="0" smtClean="0"/>
              <a:t>12/657 Target PER at receiver sensitivity power level for use case 1g, 15 </a:t>
            </a:r>
            <a:r>
              <a:rPr lang="en-US" dirty="0" err="1" smtClean="0"/>
              <a:t>mins</a:t>
            </a:r>
            <a:r>
              <a:rPr lang="en-US" dirty="0" smtClean="0"/>
              <a:t> – PHY</a:t>
            </a:r>
          </a:p>
          <a:p>
            <a:pPr marL="685800" lvl="2" indent="-342900"/>
            <a:r>
              <a:rPr lang="en-US" sz="2000" dirty="0" err="1" smtClean="0"/>
              <a:t>Rojan</a:t>
            </a:r>
            <a:r>
              <a:rPr lang="en-US" sz="2000" dirty="0" smtClean="0"/>
              <a:t> </a:t>
            </a:r>
            <a:r>
              <a:rPr lang="en-US" sz="2000" dirty="0" err="1" smtClean="0"/>
              <a:t>Chitrakar</a:t>
            </a:r>
            <a:r>
              <a:rPr lang="en-US" sz="2000" dirty="0" smtClean="0"/>
              <a:t> (Panasonic)</a:t>
            </a:r>
          </a:p>
          <a:p>
            <a:pPr marL="685800" lvl="2" indent="-342900"/>
            <a:r>
              <a:rPr lang="en-US" sz="2000" dirty="0" smtClean="0"/>
              <a:t>Wait until Wednesday</a:t>
            </a:r>
          </a:p>
          <a:p>
            <a:r>
              <a:rPr lang="en-US" dirty="0" smtClean="0"/>
              <a:t>12/656 Extended Sleep mode for battery powered STAs, 20 </a:t>
            </a:r>
            <a:r>
              <a:rPr lang="en-US" dirty="0" err="1" smtClean="0"/>
              <a:t>mins</a:t>
            </a:r>
            <a:r>
              <a:rPr lang="en-US" dirty="0" smtClean="0"/>
              <a:t> – MAC</a:t>
            </a:r>
          </a:p>
          <a:p>
            <a:pPr lvl="1"/>
            <a:r>
              <a:rPr lang="en-US" dirty="0" err="1" smtClean="0"/>
              <a:t>Rojan</a:t>
            </a:r>
            <a:r>
              <a:rPr lang="en-US" dirty="0" smtClean="0"/>
              <a:t> </a:t>
            </a:r>
            <a:r>
              <a:rPr lang="en-US" dirty="0" err="1" smtClean="0"/>
              <a:t>Chitrakar</a:t>
            </a:r>
            <a:r>
              <a:rPr lang="en-US" dirty="0" smtClean="0"/>
              <a:t> (Panasonic)</a:t>
            </a:r>
          </a:p>
          <a:p>
            <a:pPr lvl="1"/>
            <a:r>
              <a:rPr lang="en-US" dirty="0" smtClean="0"/>
              <a:t>Wait until Wednesday</a:t>
            </a: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GB" dirty="0" smtClean="0">
                <a:solidFill>
                  <a:srgbClr val="00B050"/>
                </a:solidFill>
              </a:rPr>
              <a:t>Repetition and </a:t>
            </a:r>
            <a:r>
              <a:rPr lang="en-GB" dirty="0" err="1" smtClean="0">
                <a:solidFill>
                  <a:srgbClr val="00B050"/>
                </a:solidFill>
              </a:rPr>
              <a:t>interleaver</a:t>
            </a:r>
            <a:r>
              <a:rPr lang="en-GB" dirty="0" smtClean="0">
                <a:solidFill>
                  <a:srgbClr val="00B050"/>
                </a:solidFill>
              </a:rPr>
              <a:t> design for MCS0-Rep2 12/603 - PHY</a:t>
            </a:r>
          </a:p>
          <a:p>
            <a:pPr lvl="1"/>
            <a:r>
              <a:rPr lang="en-US" dirty="0" smtClean="0">
                <a:solidFill>
                  <a:srgbClr val="00B050"/>
                </a:solidFill>
              </a:rPr>
              <a:t>Li </a:t>
            </a:r>
            <a:r>
              <a:rPr lang="en-US" dirty="0" err="1" smtClean="0">
                <a:solidFill>
                  <a:srgbClr val="00B050"/>
                </a:solidFill>
              </a:rPr>
              <a:t>Chia</a:t>
            </a:r>
            <a:r>
              <a:rPr lang="en-US" dirty="0" smtClean="0">
                <a:solidFill>
                  <a:srgbClr val="00B050"/>
                </a:solidFill>
              </a:rPr>
              <a:t> </a:t>
            </a:r>
            <a:r>
              <a:rPr lang="en-US" dirty="0" err="1" smtClean="0">
                <a:solidFill>
                  <a:srgbClr val="00B050"/>
                </a:solidFill>
              </a:rPr>
              <a:t>Choo</a:t>
            </a:r>
            <a:r>
              <a:rPr lang="en-US" dirty="0" smtClean="0">
                <a:solidFill>
                  <a:srgbClr val="00B050"/>
                </a:solidFill>
              </a:rPr>
              <a:t> (I2R)</a:t>
            </a:r>
            <a:endParaRPr lang="en-US" dirty="0">
              <a:solidFill>
                <a:srgbClr val="00B050"/>
              </a:solidFill>
            </a:endParaRP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20445</TotalTime>
  <Words>2049</Words>
  <Application>Microsoft Office PowerPoint</Application>
  <PresentationFormat>On-screen Show (4:3)</PresentationFormat>
  <Paragraphs>371</Paragraphs>
  <Slides>36</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38" baseType="lpstr">
      <vt:lpstr>802-11-Submission</vt:lpstr>
      <vt:lpstr>Document</vt:lpstr>
      <vt:lpstr>TGah MAC Ad Hoc Agenda and Report</vt:lpstr>
      <vt:lpstr>Slide 2</vt:lpstr>
      <vt:lpstr>Review of ad hoc operating rules </vt:lpstr>
      <vt:lpstr>Review of ad hoc operating rules </vt:lpstr>
      <vt:lpstr>Submissions and notes</vt:lpstr>
      <vt:lpstr>Interpretive guide</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MAC ad hoc Straw Polls</vt:lpstr>
      <vt:lpstr>MAC ad hoc Pre-Motions to be brought for vote in TGah task group</vt:lpstr>
      <vt:lpstr>Pre-Motions</vt:lpstr>
      <vt:lpstr>References</vt:lpstr>
      <vt:lpstr>Appendix - Policies</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vector>
  </TitlesOfParts>
  <Company>Broadcom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Merlin, Simone</cp:lastModifiedBy>
  <cp:revision>554</cp:revision>
  <cp:lastPrinted>1998-02-10T13:28:06Z</cp:lastPrinted>
  <dcterms:created xsi:type="dcterms:W3CDTF">2008-05-05T19:43:32Z</dcterms:created>
  <dcterms:modified xsi:type="dcterms:W3CDTF">2012-05-15T17:43:49Z</dcterms:modified>
</cp:coreProperties>
</file>