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6" r:id="rId3"/>
    <p:sldId id="295" r:id="rId4"/>
    <p:sldId id="296" r:id="rId5"/>
    <p:sldId id="297" r:id="rId6"/>
    <p:sldId id="300" r:id="rId7"/>
    <p:sldId id="298" r:id="rId8"/>
    <p:sldId id="301" r:id="rId9"/>
    <p:sldId id="299" r:id="rId10"/>
    <p:sldId id="302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173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6" y="-8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96912" y="258763"/>
            <a:ext cx="1284287" cy="2746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4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802.11-12/0643r0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2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Short CTS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2012-05-14</a:t>
            </a:r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762000" y="2662238"/>
          <a:ext cx="7772400" cy="3433762"/>
        </p:xfrm>
        <a:graphic>
          <a:graphicData uri="http://schemas.openxmlformats.org/presentationml/2006/ole">
            <p:oleObj spid="_x0000_s2101" name="Document" r:id="rId4" imgW="11228840" imgH="4982254" progId="Word.Document.8">
              <p:embed/>
            </p:oleObj>
          </a:graphicData>
        </a:graphic>
      </p:graphicFrame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9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11-12-0324-02-00ah-short-ack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33438" y="968375"/>
          <a:ext cx="7100887" cy="5661025"/>
        </p:xfrm>
        <a:graphic>
          <a:graphicData uri="http://schemas.openxmlformats.org/presentationml/2006/ole">
            <p:oleObj spid="_x0000_s6146" name="Document" r:id="rId3" imgW="10849302" imgH="8548257" progId="Word.Document.8">
              <p:embed/>
            </p:oleObj>
          </a:graphicData>
        </a:graphic>
      </p:graphicFrame>
      <p:sp>
        <p:nvSpPr>
          <p:cNvPr id="7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33438" y="968375"/>
          <a:ext cx="6899275" cy="5297488"/>
        </p:xfrm>
        <a:graphic>
          <a:graphicData uri="http://schemas.openxmlformats.org/presentationml/2006/ole">
            <p:oleObj spid="_x0000_s10242" name="Document" r:id="rId3" imgW="11270553" imgH="8543578" progId="Word.Document.8">
              <p:embed/>
            </p:oleObj>
          </a:graphicData>
        </a:graphic>
      </p:graphicFrame>
      <p:sp>
        <p:nvSpPr>
          <p:cNvPr id="7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990600" y="3039070"/>
          <a:ext cx="6934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/>
                <a:gridCol w="1155700"/>
                <a:gridCol w="1155700"/>
                <a:gridCol w="1155700"/>
                <a:gridCol w="1155700"/>
                <a:gridCol w="11557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ACK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(TBD)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76500" y="204847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dirty="0">
                <a:latin typeface="Arial" charset="0"/>
              </a:rPr>
              <a:t>STF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848100" y="204847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LTF1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219700" y="204847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dirty="0">
                <a:latin typeface="Arial" charset="0"/>
              </a:rPr>
              <a:t>SIG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 flipV="1">
            <a:off x="2209800" y="2353270"/>
            <a:ext cx="3009900" cy="571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591300" y="2353270"/>
            <a:ext cx="13335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Right Brace 17"/>
          <p:cNvSpPr/>
          <p:nvPr/>
        </p:nvSpPr>
        <p:spPr bwMode="auto">
          <a:xfrm rot="5400000">
            <a:off x="4343400" y="2772370"/>
            <a:ext cx="228600" cy="2286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67100" y="4105870"/>
            <a:ext cx="2019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22 bits (1MHz)</a:t>
            </a:r>
          </a:p>
          <a:p>
            <a:pPr algn="ctr"/>
            <a:r>
              <a:rPr lang="en-US" sz="1800" dirty="0" smtClean="0"/>
              <a:t>34 bits (</a:t>
            </a:r>
            <a:r>
              <a:rPr lang="en-US" sz="1800" dirty="0" smtClean="0">
                <a:sym typeface="Symbol"/>
              </a:rPr>
              <a:t></a:t>
            </a:r>
            <a:r>
              <a:rPr lang="en-US" sz="1800" dirty="0" smtClean="0"/>
              <a:t>2MHz)</a:t>
            </a:r>
          </a:p>
          <a:p>
            <a:pPr algn="ctr"/>
            <a:endParaRPr lang="en-US" sz="1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51816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natural to use the same short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format [1] for short CTS also</a:t>
            </a:r>
          </a:p>
        </p:txBody>
      </p:sp>
      <p:sp>
        <p:nvSpPr>
          <p:cNvPr id="14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CTS 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620000" cy="3886200"/>
          </a:xfrm>
        </p:spPr>
        <p:txBody>
          <a:bodyPr/>
          <a:lstStyle/>
          <a:p>
            <a:r>
              <a:rPr lang="en-US" b="0" dirty="0" smtClean="0"/>
              <a:t>Short CTS indication </a:t>
            </a:r>
          </a:p>
          <a:p>
            <a:pPr lvl="1"/>
            <a:r>
              <a:rPr lang="en-US" dirty="0" smtClean="0"/>
              <a:t>use a reserved MCS value different from the short </a:t>
            </a:r>
            <a:r>
              <a:rPr lang="en-US" dirty="0" err="1" smtClean="0"/>
              <a:t>Ack</a:t>
            </a:r>
            <a:r>
              <a:rPr lang="en-US" dirty="0" smtClean="0"/>
              <a:t> indication</a:t>
            </a:r>
          </a:p>
          <a:p>
            <a:r>
              <a:rPr lang="en-US" b="0" dirty="0" smtClean="0"/>
              <a:t>CTS ID</a:t>
            </a:r>
          </a:p>
          <a:p>
            <a:r>
              <a:rPr lang="en-US" b="0" dirty="0" smtClean="0"/>
              <a:t>Bandwidth</a:t>
            </a:r>
          </a:p>
          <a:p>
            <a:pPr lvl="1"/>
            <a:r>
              <a:rPr lang="en-US" dirty="0" smtClean="0"/>
              <a:t>indicate available bandwidth at receiver side (see next slide)</a:t>
            </a:r>
          </a:p>
          <a:p>
            <a:r>
              <a:rPr lang="en-US" b="0" dirty="0" smtClean="0"/>
              <a:t>Duration</a:t>
            </a:r>
          </a:p>
          <a:p>
            <a:pPr lvl="1"/>
            <a:r>
              <a:rPr lang="en-US" dirty="0" smtClean="0"/>
              <a:t>if time unit = 40us, 10 bits can indicate 40.96ms  </a:t>
            </a:r>
          </a:p>
          <a:p>
            <a:r>
              <a:rPr lang="en-US" b="0" dirty="0" smtClean="0"/>
              <a:t>CRC – 4 bits</a:t>
            </a:r>
          </a:p>
          <a:p>
            <a:r>
              <a:rPr lang="en-US" b="0" dirty="0" smtClean="0"/>
              <a:t>Tail – 6 bits (TBD)</a:t>
            </a:r>
          </a:p>
          <a:p>
            <a:r>
              <a:rPr lang="en-US" b="0" dirty="0" smtClean="0"/>
              <a:t>other subfields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subfield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1600200"/>
          </a:xfrm>
        </p:spPr>
        <p:txBody>
          <a:bodyPr/>
          <a:lstStyle/>
          <a:p>
            <a:r>
              <a:rPr lang="en-US" sz="2000" b="0" dirty="0" smtClean="0"/>
              <a:t>11ac bandwidth negotiation scheme can be used in 11ah also:</a:t>
            </a:r>
          </a:p>
          <a:p>
            <a:pPr lvl="1"/>
            <a:r>
              <a:rPr lang="en-US" sz="1600" b="0" dirty="0" smtClean="0"/>
              <a:t>RTS indicates the available bandwidth at the transmitter side</a:t>
            </a:r>
          </a:p>
          <a:p>
            <a:pPr lvl="1"/>
            <a:r>
              <a:rPr lang="en-US" sz="1600" b="0" dirty="0" smtClean="0"/>
              <a:t>CTS indicates the available bandwidth at the receiver side (within the bandwidth indicated by RTS)</a:t>
            </a:r>
          </a:p>
          <a:p>
            <a:pPr lvl="1"/>
            <a:r>
              <a:rPr lang="en-US" sz="1600" b="0" dirty="0" smtClean="0"/>
              <a:t>Subsequent transmissions within the TXOP cannot occupy a bandwidth wider than that indicated by CTS</a:t>
            </a:r>
          </a:p>
          <a:p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990600" y="1752600"/>
          <a:ext cx="7180263" cy="2554288"/>
        </p:xfrm>
        <a:graphic>
          <a:graphicData uri="http://schemas.openxmlformats.org/presentationml/2006/ole">
            <p:oleObj spid="_x0000_s11266" name="Visio" r:id="rId3" imgW="4960687" imgH="1769083" progId="Visio.Drawing.11">
              <p:embed/>
            </p:oleObj>
          </a:graphicData>
        </a:graphic>
      </p:graphicFrame>
      <p:sp>
        <p:nvSpPr>
          <p:cNvPr id="9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CTS ID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Bit calculation</a:t>
            </a:r>
          </a:p>
          <a:p>
            <a:pPr lvl="1"/>
            <a:r>
              <a:rPr lang="en-US" dirty="0" smtClean="0"/>
              <a:t>1MHz: 36 bits – MCS (4 bits) – bandwidth (2-3 bits) – duration (9-10 bits) – CRC and tail (10 bits) =  9 – 11 bits</a:t>
            </a:r>
          </a:p>
          <a:p>
            <a:pPr lvl="1"/>
            <a:r>
              <a:rPr lang="en-US" dirty="0" smtClean="0">
                <a:sym typeface="Symbol"/>
              </a:rPr>
              <a:t> </a:t>
            </a:r>
            <a:r>
              <a:rPr lang="en-US" b="0" dirty="0" smtClean="0"/>
              <a:t>2MHz: 48</a:t>
            </a:r>
            <a:r>
              <a:rPr lang="en-US" dirty="0" smtClean="0"/>
              <a:t> bits – MCS (4 bits) – bandwidth (2-3 bits) – duration (9-10 bits) – CRC and tail (10 bits) =  21 – 23 bits</a:t>
            </a:r>
          </a:p>
          <a:p>
            <a:endParaRPr lang="en-US" sz="2000" b="0" dirty="0" smtClean="0"/>
          </a:p>
          <a:p>
            <a:r>
              <a:rPr lang="en-US" b="0" dirty="0" smtClean="0"/>
              <a:t>Is it ok to have a shorter CTS ID than </a:t>
            </a:r>
            <a:r>
              <a:rPr lang="en-US" b="0" dirty="0" err="1" smtClean="0"/>
              <a:t>Ack</a:t>
            </a:r>
            <a:r>
              <a:rPr lang="en-US" b="0" dirty="0" smtClean="0"/>
              <a:t> ID?</a:t>
            </a:r>
          </a:p>
          <a:p>
            <a:pPr lvl="1"/>
            <a:r>
              <a:rPr lang="en-US" b="0" dirty="0" smtClean="0"/>
              <a:t>Short CTS is sent less frequent than short </a:t>
            </a:r>
            <a:r>
              <a:rPr lang="en-US" b="0" dirty="0" err="1" smtClean="0"/>
              <a:t>Ack</a:t>
            </a:r>
            <a:r>
              <a:rPr lang="en-US" b="0" dirty="0" smtClean="0"/>
              <a:t> =&gt; the possibility of false CTS is extremely low</a:t>
            </a:r>
          </a:p>
          <a:p>
            <a:pPr lvl="1"/>
            <a:r>
              <a:rPr lang="en-US" dirty="0" smtClean="0"/>
              <a:t>A false short CTS may potentially cause some interference to the medium,  but its impact is much less severe than a false short </a:t>
            </a:r>
            <a:r>
              <a:rPr lang="en-US" dirty="0" err="1" smtClean="0"/>
              <a:t>Ack</a:t>
            </a:r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CTS ID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RTS/CTS</a:t>
            </a:r>
          </a:p>
          <a:p>
            <a:pPr lvl="1"/>
            <a:r>
              <a:rPr lang="en-US" dirty="0" smtClean="0"/>
              <a:t>CTS ID: Partial FCS and scramble seed information from the received RTS  (same as </a:t>
            </a:r>
            <a:r>
              <a:rPr lang="en-US" dirty="0" err="1" smtClean="0"/>
              <a:t>Ack</a:t>
            </a:r>
            <a:r>
              <a:rPr lang="en-US" dirty="0" smtClean="0"/>
              <a:t> ID but with fewer bits)</a:t>
            </a:r>
          </a:p>
          <a:p>
            <a:pPr lvl="1"/>
            <a:endParaRPr lang="en-US" dirty="0" smtClean="0"/>
          </a:p>
          <a:p>
            <a:r>
              <a:rPr lang="en-US" b="0" dirty="0" smtClean="0"/>
              <a:t>CTS-to-Self</a:t>
            </a:r>
          </a:p>
          <a:p>
            <a:pPr lvl="1"/>
            <a:r>
              <a:rPr lang="en-US" dirty="0" smtClean="0"/>
              <a:t>CTS ID: partial TA of the transmitter</a:t>
            </a:r>
          </a:p>
          <a:p>
            <a:pPr lvl="1">
              <a:buNone/>
            </a:pPr>
            <a:endParaRPr lang="en-US" b="0" dirty="0" smtClean="0"/>
          </a:p>
          <a:p>
            <a:pPr lvl="1"/>
            <a:endParaRPr lang="en-US" b="0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endParaRPr lang="en-US" b="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define a short CTS format as following with SIG field design TBD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76500" y="32766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dirty="0">
                <a:latin typeface="Arial" charset="0"/>
              </a:rPr>
              <a:t>STF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848100" y="32766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LTF1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219700" y="32766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dirty="0">
                <a:latin typeface="Arial" charset="0"/>
              </a:rPr>
              <a:t>SIG</a:t>
            </a:r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2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7137</TotalTime>
  <Words>507</Words>
  <Application>Microsoft Office PowerPoint</Application>
  <PresentationFormat>On-screen Show (4:3)</PresentationFormat>
  <Paragraphs>96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place presentation subject title text here]</vt:lpstr>
      <vt:lpstr>Document</vt:lpstr>
      <vt:lpstr>Visio</vt:lpstr>
      <vt:lpstr>Short CTS</vt:lpstr>
      <vt:lpstr>Slide 2</vt:lpstr>
      <vt:lpstr>Slide 3</vt:lpstr>
      <vt:lpstr>Short Ack</vt:lpstr>
      <vt:lpstr>Short CTS SIG</vt:lpstr>
      <vt:lpstr>Bandwidth subfield</vt:lpstr>
      <vt:lpstr>CTS ID (1)</vt:lpstr>
      <vt:lpstr>CTS ID (2)</vt:lpstr>
      <vt:lpstr>Straw poll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228</cp:revision>
  <cp:lastPrinted>2010-12-20T20:45:24Z</cp:lastPrinted>
  <dcterms:created xsi:type="dcterms:W3CDTF">2010-12-20T20:39:38Z</dcterms:created>
  <dcterms:modified xsi:type="dcterms:W3CDTF">2012-05-14T01:59:17Z</dcterms:modified>
</cp:coreProperties>
</file>