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91" r:id="rId4"/>
    <p:sldId id="306" r:id="rId5"/>
    <p:sldId id="308" r:id="rId6"/>
    <p:sldId id="309" r:id="rId7"/>
    <p:sldId id="307" r:id="rId8"/>
    <p:sldId id="266" r:id="rId9"/>
    <p:sldId id="265" r:id="rId10"/>
    <p:sldId id="267" r:id="rId11"/>
    <p:sldId id="270" r:id="rId12"/>
    <p:sldId id="288" r:id="rId13"/>
    <p:sldId id="310" r:id="rId14"/>
    <p:sldId id="273" r:id="rId15"/>
    <p:sldId id="271" r:id="rId16"/>
    <p:sldId id="274" r:id="rId17"/>
    <p:sldId id="278" r:id="rId18"/>
    <p:sldId id="305" r:id="rId19"/>
    <p:sldId id="264" r:id="rId20"/>
    <p:sldId id="297" r:id="rId21"/>
    <p:sldId id="295" r:id="rId22"/>
    <p:sldId id="312" r:id="rId23"/>
    <p:sldId id="299" r:id="rId24"/>
    <p:sldId id="313" r:id="rId25"/>
    <p:sldId id="301" r:id="rId26"/>
    <p:sldId id="302" r:id="rId27"/>
    <p:sldId id="303" r:id="rId28"/>
    <p:sldId id="304" r:id="rId29"/>
    <p:sldId id="314" r:id="rId30"/>
    <p:sldId id="29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3" autoAdjust="0"/>
  </p:normalViewPr>
  <p:slideViewPr>
    <p:cSldViewPr>
      <p:cViewPr varScale="1">
        <p:scale>
          <a:sx n="85" d="100"/>
          <a:sy n="85" d="100"/>
        </p:scale>
        <p:origin x="-720"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30" d="100"/>
        <a:sy n="130" d="100"/>
      </p:scale>
      <p:origin x="0" y="4144"/>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802.11-12/0621r5</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Donald Eastlake 3rd,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3373681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802.11-12/0621r5</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Donald Eastlake 3rd,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13849717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30</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2012</a:t>
            </a:r>
            <a:endParaRPr lang="en-GB" dirty="0"/>
          </a:p>
        </p:txBody>
      </p:sp>
      <p:sp>
        <p:nvSpPr>
          <p:cNvPr id="6" name="Footer Placeholder 5"/>
          <p:cNvSpPr>
            <a:spLocks noGrp="1"/>
          </p:cNvSpPr>
          <p:nvPr>
            <p:ph type="ftr" idx="11"/>
          </p:nvPr>
        </p:nvSpPr>
        <p:spPr/>
        <p:txBody>
          <a:bodyPr/>
          <a:lstStyle>
            <a:lvl1pPr>
              <a:defRPr/>
            </a:lvl1pPr>
          </a:lstStyle>
          <a:p>
            <a:r>
              <a:rPr lang="en-GB" dirty="0" smtClean="0"/>
              <a:t>Donald Eastlake 3rd, Huawei</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Donald Eastlake 3rd, Huawei</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2012</a:t>
            </a:r>
            <a:endParaRPr lang="en-GB" dirty="0"/>
          </a:p>
        </p:txBody>
      </p:sp>
      <p:sp>
        <p:nvSpPr>
          <p:cNvPr id="4" name="Footer Placeholder 3"/>
          <p:cNvSpPr>
            <a:spLocks noGrp="1"/>
          </p:cNvSpPr>
          <p:nvPr>
            <p:ph type="ftr" idx="11"/>
          </p:nvPr>
        </p:nvSpPr>
        <p:spPr/>
        <p:txBody>
          <a:bodyPr/>
          <a:lstStyle>
            <a:lvl1pPr>
              <a:defRPr/>
            </a:lvl1p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2012</a:t>
            </a:r>
            <a:endParaRPr lang="en-GB" dirty="0"/>
          </a:p>
        </p:txBody>
      </p:sp>
      <p:sp>
        <p:nvSpPr>
          <p:cNvPr id="3" name="Footer Placeholder 2"/>
          <p:cNvSpPr>
            <a:spLocks noGrp="1"/>
          </p:cNvSpPr>
          <p:nvPr>
            <p:ph type="ftr" idx="11"/>
          </p:nvPr>
        </p:nvSpPr>
        <p:spPr/>
        <p:txBody>
          <a:bodyPr/>
          <a:lstStyle>
            <a:lvl1pPr>
              <a:defRPr/>
            </a:lvl1pPr>
          </a:lstStyle>
          <a:p>
            <a:r>
              <a:rPr lang="en-GB" dirty="0" smtClean="0"/>
              <a:t>Donald Eastlake 3rd, Huawei</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11-12/0621r5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latin typeface="Arial"/>
                <a:cs typeface="Arial"/>
              </a:rPr>
              <a:t>Alternative Mesh Path Selection</a:t>
            </a:r>
            <a:endParaRPr lang="en-GB" sz="3600" dirty="0">
              <a:solidFill>
                <a:srgbClr val="0000FF"/>
              </a:solidFill>
              <a:latin typeface="Arial"/>
              <a:cs typeface="Arial"/>
            </a:endParaRPr>
          </a:p>
        </p:txBody>
      </p:sp>
      <p:sp>
        <p:nvSpPr>
          <p:cNvPr id="3074" name="Rectangle 2"/>
          <p:cNvSpPr>
            <a:spLocks noGrp="1" noChangeArrowheads="1"/>
          </p:cNvSpPr>
          <p:nvPr>
            <p:ph type="body" idx="1"/>
          </p:nvPr>
        </p:nvSpPr>
        <p:spPr>
          <a:xfrm>
            <a:off x="685800" y="137594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72062793"/>
              </p:ext>
            </p:extLst>
          </p:nvPr>
        </p:nvGraphicFramePr>
        <p:xfrm>
          <a:off x="611188" y="2003425"/>
          <a:ext cx="8356600" cy="4654550"/>
        </p:xfrm>
        <a:graphic>
          <a:graphicData uri="http://schemas.openxmlformats.org/presentationml/2006/ole">
            <mc:AlternateContent xmlns:mc="http://schemas.openxmlformats.org/markup-compatibility/2006">
              <mc:Choice xmlns:v="urn:schemas-microsoft-com:vml" Requires="v">
                <p:oleObj spid="_x0000_s3173" name="Document" r:id="rId5" imgW="8255000" imgH="4559300" progId="Word.Document.8">
                  <p:embed/>
                </p:oleObj>
              </mc:Choice>
              <mc:Fallback>
                <p:oleObj name="Document" r:id="rId5" imgW="8255000" imgH="4559300" progId="Word.Document.8">
                  <p:embed/>
                  <p:pic>
                    <p:nvPicPr>
                      <p:cNvPr id="0" name="Picture 3"/>
                      <p:cNvPicPr>
                        <a:picLocks noChangeAspect="1" noChangeArrowheads="1"/>
                      </p:cNvPicPr>
                      <p:nvPr/>
                    </p:nvPicPr>
                    <p:blipFill>
                      <a:blip r:embed="rId6"/>
                      <a:srcRect/>
                      <a:stretch>
                        <a:fillRect/>
                      </a:stretch>
                    </p:blipFill>
                    <p:spPr bwMode="auto">
                      <a:xfrm>
                        <a:off x="611188" y="2003425"/>
                        <a:ext cx="8356600" cy="4654550"/>
                      </a:xfrm>
                      <a:prstGeom prst="rect">
                        <a:avLst/>
                      </a:prstGeom>
                      <a:noFill/>
                      <a:extLst/>
                    </p:spPr>
                  </p:pic>
                </p:oleObj>
              </mc:Fallback>
            </mc:AlternateContent>
          </a:graphicData>
        </a:graphic>
      </p:graphicFrame>
      <p:sp>
        <p:nvSpPr>
          <p:cNvPr id="3076" name="Rectangle 4"/>
          <p:cNvSpPr>
            <a:spLocks noChangeArrowheads="1"/>
          </p:cNvSpPr>
          <p:nvPr/>
        </p:nvSpPr>
        <p:spPr bwMode="auto">
          <a:xfrm>
            <a:off x="395536" y="1628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smtClean="0">
                <a:solidFill>
                  <a:srgbClr val="0000FF"/>
                </a:solidFill>
              </a:rPr>
              <a:t>HWMP Path Selection Protocol</a:t>
            </a:r>
            <a:endParaRPr lang="en-US" sz="36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Hybrid Wireless Mesh Protocol: “Hybrid” because it uses two techniques:</a:t>
            </a:r>
          </a:p>
          <a:p>
            <a:pPr marL="857250" lvl="1" indent="-457200">
              <a:buFont typeface="+mj-lt"/>
              <a:buAutoNum type="arabicPeriod"/>
            </a:pPr>
            <a:r>
              <a:rPr lang="en-GB" sz="2400" dirty="0" smtClean="0"/>
              <a:t>Proactively building spanning trees rooted at portals or other configured roots.</a:t>
            </a:r>
          </a:p>
          <a:p>
            <a:pPr marL="857250" lvl="1" indent="-457200">
              <a:buFont typeface="+mj-lt"/>
              <a:buAutoNum type="arabicPeriod"/>
            </a:pPr>
            <a:r>
              <a:rPr lang="en-GB" sz="2400" dirty="0" smtClean="0"/>
              <a:t>Reactively finding paths to a specific destination when initiated by a source Mesh STA by processing flooded request frames and the reply from the destination. This part of HWMP is based on AODV (Ad-hoc On Demand Distance Vector).</a:t>
            </a:r>
          </a:p>
          <a:p>
            <a:pPr marL="457200" indent="-457200">
              <a:buFont typeface="Arial"/>
              <a:buChar char="•"/>
            </a:pPr>
            <a:r>
              <a:rPr lang="en-GB" dirty="0" smtClean="0"/>
              <a:t>Both of the above are Distance Vector techniques (see later slides).</a:t>
            </a:r>
            <a:endParaRPr lang="en-GB" dirty="0"/>
          </a:p>
        </p:txBody>
      </p:sp>
    </p:spTree>
    <p:extLst>
      <p:ext uri="{BB962C8B-B14F-4D97-AF65-F5344CB8AC3E}">
        <p14:creationId xmlns:p14="http://schemas.microsoft.com/office/powerpoint/2010/main" val="216630036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Distance Vector</a:t>
            </a:r>
          </a:p>
          <a:p>
            <a:pPr marL="857250" lvl="1" indent="-457200">
              <a:buFont typeface="Arial"/>
              <a:buChar char="•"/>
            </a:pPr>
            <a:r>
              <a:rPr lang="en-GB" dirty="0"/>
              <a:t>Path selection is based on  local view.</a:t>
            </a:r>
          </a:p>
          <a:p>
            <a:pPr marL="857250" lvl="1" indent="-457200">
              <a:buFont typeface="Arial"/>
              <a:buChar char="•"/>
            </a:pPr>
            <a:r>
              <a:rPr lang="en-GB" dirty="0" smtClean="0"/>
              <a:t>Lower storage and computation cost at each node.</a:t>
            </a:r>
          </a:p>
          <a:p>
            <a:pPr marL="857250" lvl="1" indent="-457200">
              <a:buFont typeface="Arial"/>
              <a:buChar char="•"/>
            </a:pPr>
            <a:r>
              <a:rPr lang="en-GB" dirty="0" smtClean="0"/>
              <a:t>Local cost calculation must be done before propagating changes.</a:t>
            </a:r>
          </a:p>
          <a:p>
            <a:pPr marL="457200" indent="-457200">
              <a:buFont typeface="+mj-lt"/>
              <a:buAutoNum type="arabicPeriod"/>
            </a:pPr>
            <a:r>
              <a:rPr lang="en-GB" dirty="0" smtClean="0"/>
              <a:t>Link State</a:t>
            </a:r>
          </a:p>
          <a:p>
            <a:pPr marL="857250" lvl="1" indent="-457200">
              <a:buFont typeface="Arial"/>
              <a:buChar char="•"/>
            </a:pPr>
            <a:r>
              <a:rPr lang="en-GB" dirty="0" smtClean="0"/>
              <a:t>Path selection is based on a global view of the network permitting more intelligent decision making.</a:t>
            </a:r>
          </a:p>
          <a:p>
            <a:pPr marL="857250" lvl="1" indent="-457200">
              <a:buFont typeface="Arial"/>
              <a:buChar char="•"/>
            </a:pPr>
            <a:r>
              <a:rPr lang="en-GB" dirty="0"/>
              <a:t>R</a:t>
            </a:r>
            <a:r>
              <a:rPr lang="en-GB" dirty="0" smtClean="0"/>
              <a:t>equires more storage and process at each node.</a:t>
            </a:r>
          </a:p>
          <a:p>
            <a:pPr marL="857250" lvl="1" indent="-457200">
              <a:buFont typeface="Arial"/>
              <a:buChar char="•"/>
            </a:pPr>
            <a:r>
              <a:rPr lang="en-GB" dirty="0" smtClean="0"/>
              <a:t>Topology information update can be propagated after trivial check that is has not been previously received.</a:t>
            </a:r>
          </a:p>
        </p:txBody>
      </p:sp>
    </p:spTree>
    <p:extLst>
      <p:ext uri="{BB962C8B-B14F-4D97-AF65-F5344CB8AC3E}">
        <p14:creationId xmlns:p14="http://schemas.microsoft.com/office/powerpoint/2010/main" val="130697058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Reactive: Paths determined when needed.</a:t>
            </a:r>
          </a:p>
          <a:p>
            <a:pPr marL="857250" lvl="1" indent="-457200">
              <a:buFont typeface="Arial"/>
              <a:buChar char="•"/>
            </a:pPr>
            <a:r>
              <a:rPr lang="en-GB" dirty="0" smtClean="0"/>
              <a:t>Typically a start up delay for a pair of nodes to communicate.</a:t>
            </a:r>
          </a:p>
          <a:p>
            <a:pPr marL="857250" lvl="1" indent="-457200">
              <a:buFont typeface="Arial"/>
              <a:buChar char="•"/>
            </a:pPr>
            <a:r>
              <a:rPr lang="en-GB" dirty="0" smtClean="0"/>
              <a:t>Less overhead if only a few pairs of nodes communicate.</a:t>
            </a:r>
          </a:p>
          <a:p>
            <a:pPr marL="457200" indent="-457200">
              <a:buFont typeface="+mj-lt"/>
              <a:buAutoNum type="arabicPeriod"/>
            </a:pPr>
            <a:r>
              <a:rPr lang="en-GB" dirty="0" smtClean="0"/>
              <a:t>Proactive: All paths determined and maintained.</a:t>
            </a:r>
          </a:p>
          <a:p>
            <a:pPr marL="857250" lvl="1" indent="-457200">
              <a:buFont typeface="Arial"/>
              <a:buChar char="•"/>
            </a:pPr>
            <a:r>
              <a:rPr lang="en-GB" dirty="0" smtClean="0"/>
              <a:t>No delay for a pair of nodes to communicate</a:t>
            </a:r>
          </a:p>
          <a:p>
            <a:pPr marL="857250" lvl="1" indent="-457200">
              <a:buFont typeface="Arial"/>
              <a:buChar char="•"/>
            </a:pPr>
            <a:r>
              <a:rPr lang="en-GB" dirty="0" smtClean="0"/>
              <a:t>Less overhead if many pairs of nodes communicate.</a:t>
            </a:r>
          </a:p>
          <a:p>
            <a:pPr marL="857250" lvl="1" indent="-457200">
              <a:buFont typeface="Arial"/>
              <a:buChar char="•"/>
            </a:pPr>
            <a:endParaRPr lang="en-GB" dirty="0" smtClean="0"/>
          </a:p>
          <a:p>
            <a:pPr marL="457200" indent="-457200">
              <a:buFont typeface="Arial"/>
              <a:buChar char="•"/>
            </a:pPr>
            <a:r>
              <a:rPr lang="en-GB" dirty="0" smtClean="0"/>
              <a:t>Different mesh environments and/or applications are best served by different path </a:t>
            </a:r>
            <a:r>
              <a:rPr lang="en-GB" dirty="0"/>
              <a:t>s</a:t>
            </a:r>
            <a:r>
              <a:rPr lang="en-GB" dirty="0" smtClean="0"/>
              <a:t>election protocols.</a:t>
            </a:r>
            <a:endParaRPr lang="en-GB" dirty="0"/>
          </a:p>
        </p:txBody>
      </p:sp>
    </p:spTree>
    <p:extLst>
      <p:ext uri="{BB962C8B-B14F-4D97-AF65-F5344CB8AC3E}">
        <p14:creationId xmlns:p14="http://schemas.microsoft.com/office/powerpoint/2010/main" val="412701037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p>
          <a:p>
            <a:pPr marL="457200" indent="-457200">
              <a:buFont typeface="+mj-lt"/>
              <a:buAutoNum type="arabicPeriod"/>
            </a:pPr>
            <a:endParaRPr lang="en-US" sz="3200" dirty="0"/>
          </a:p>
          <a:p>
            <a:pPr marL="457200" indent="-457200">
              <a:buFont typeface="+mj-lt"/>
              <a:buAutoNum type="arabicPeriod"/>
            </a:pPr>
            <a:r>
              <a:rPr lang="en-US" sz="3200" u="sng" dirty="0" smtClean="0"/>
              <a:t>TRILL</a:t>
            </a:r>
          </a:p>
          <a:p>
            <a:pPr marL="457200" indent="-457200">
              <a:buFont typeface="+mj-lt"/>
              <a:buAutoNum type="arabicPeriod"/>
            </a:pPr>
            <a:endParaRPr lang="en-US" sz="3200" dirty="0"/>
          </a:p>
          <a:p>
            <a:pPr marL="457200" indent="-457200">
              <a:buFont typeface="+mj-lt"/>
              <a:buAutoNum type="arabicPeriod"/>
            </a:pPr>
            <a:r>
              <a:rPr lang="en-US" sz="3200" dirty="0" smtClean="0"/>
              <a:t>Liaison</a:t>
            </a:r>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9802369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IETF TRILL WG</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sz="2800" dirty="0" smtClean="0">
                <a:ea typeface="ＭＳ Ｐゴシック" charset="-128"/>
              </a:rPr>
              <a:t>TRILL is a </a:t>
            </a:r>
            <a:r>
              <a:rPr lang="en-US" sz="2800" u="sng" dirty="0" smtClean="0">
                <a:ea typeface="ＭＳ Ｐゴシック" charset="-128"/>
              </a:rPr>
              <a:t>Proactive</a:t>
            </a:r>
            <a:r>
              <a:rPr lang="en-US" sz="2800" dirty="0" smtClean="0">
                <a:ea typeface="ＭＳ Ｐゴシック" charset="-128"/>
              </a:rPr>
              <a:t> </a:t>
            </a:r>
            <a:r>
              <a:rPr lang="en-US" sz="2800" u="sng" dirty="0" smtClean="0">
                <a:ea typeface="ＭＳ Ｐゴシック" charset="-128"/>
              </a:rPr>
              <a:t>Link State </a:t>
            </a:r>
            <a:r>
              <a:rPr lang="en-US" sz="2800" dirty="0" smtClean="0">
                <a:ea typeface="ＭＳ Ｐゴシック" charset="-128"/>
              </a:rPr>
              <a:t>Protocol</a:t>
            </a:r>
          </a:p>
          <a:p>
            <a:pPr>
              <a:buFont typeface="Arial"/>
              <a:buChar char="•"/>
            </a:pPr>
            <a:endParaRPr lang="en-US" sz="2800" dirty="0" smtClean="0">
              <a:ea typeface="ＭＳ Ｐゴシック" charset="-128"/>
            </a:endParaRPr>
          </a:p>
          <a:p>
            <a:pPr>
              <a:buFont typeface="Arial"/>
              <a:buChar char="•"/>
            </a:pPr>
            <a:r>
              <a:rPr lang="en-US" sz="2800" dirty="0">
                <a:ea typeface="ＭＳ Ｐゴシック" charset="-128"/>
              </a:rPr>
              <a:t>TRILL supports multi-access links </a:t>
            </a:r>
            <a:br>
              <a:rPr lang="en-US" sz="2800" dirty="0">
                <a:ea typeface="ＭＳ Ｐゴシック" charset="-128"/>
              </a:rPr>
            </a:br>
            <a:r>
              <a:rPr lang="en-US" sz="2800" dirty="0">
                <a:ea typeface="ＭＳ Ｐゴシック" charset="-128"/>
              </a:rPr>
              <a:t>– and wireless links are inherently multi-access.</a:t>
            </a:r>
          </a:p>
          <a:p>
            <a:pPr>
              <a:buFont typeface="Arial"/>
              <a:buChar char="•"/>
            </a:pPr>
            <a:endParaRPr lang="en-US" sz="2800" dirty="0" smtClean="0">
              <a:ea typeface="ＭＳ Ｐゴシック" charset="-128"/>
            </a:endParaRPr>
          </a:p>
        </p:txBody>
      </p:sp>
    </p:spTree>
    <p:extLst>
      <p:ext uri="{BB962C8B-B14F-4D97-AF65-F5344CB8AC3E}">
        <p14:creationId xmlns:p14="http://schemas.microsoft.com/office/powerpoint/2010/main" val="365673694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More on TRILL</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400128"/>
          </a:xfrm>
          <a:ln/>
        </p:spPr>
        <p:txBody>
          <a:bodyPr/>
          <a:lstStyle/>
          <a:p>
            <a:pPr>
              <a:buFont typeface="Arial"/>
              <a:buChar char="•"/>
            </a:pPr>
            <a:r>
              <a:rPr lang="en-US" dirty="0" smtClean="0"/>
              <a:t>The IETF TRILL Protocol is built on the IS-IS link state protocol. Devices that implement TRILL are called TRILL Switches or RBridges (Routing Bridges).</a:t>
            </a:r>
            <a:endParaRPr lang="en-US" dirty="0"/>
          </a:p>
          <a:p>
            <a:pPr lvl="1">
              <a:buFont typeface="Arial"/>
              <a:buChar char="•"/>
            </a:pPr>
            <a:r>
              <a:rPr lang="en-US" dirty="0" smtClean="0"/>
              <a:t>TRILL provides transparent routing. It delivers the same frame as sent.</a:t>
            </a:r>
          </a:p>
          <a:p>
            <a:pPr>
              <a:buFont typeface="Arial"/>
              <a:buChar char="•"/>
            </a:pPr>
            <a:r>
              <a:rPr lang="en-US" dirty="0" smtClean="0"/>
              <a:t>At least one 802.11 mesh protocol stack implementing company is enthusiastic about implementing a TRILL based path selection protocol.</a:t>
            </a:r>
          </a:p>
        </p:txBody>
      </p:sp>
    </p:spTree>
    <p:extLst>
      <p:ext uri="{BB962C8B-B14F-4D97-AF65-F5344CB8AC3E}">
        <p14:creationId xmlns:p14="http://schemas.microsoft.com/office/powerpoint/2010/main" val="292514200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Additional TRILL Features</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Pro-actively provides </a:t>
            </a:r>
            <a:r>
              <a:rPr lang="en-US" dirty="0"/>
              <a:t>least-cost paths </a:t>
            </a:r>
            <a:r>
              <a:rPr lang="en-US" dirty="0" smtClean="0"/>
              <a:t>with </a:t>
            </a:r>
            <a:r>
              <a:rPr lang="en-US" dirty="0"/>
              <a:t>zero configuration</a:t>
            </a:r>
            <a:r>
              <a:rPr lang="en-US" dirty="0" smtClean="0"/>
              <a:t>.</a:t>
            </a:r>
            <a:r>
              <a:rPr lang="en-US" dirty="0">
                <a:ea typeface="ＭＳ Ｐゴシック" charset="-128"/>
              </a:rPr>
              <a:t> Supports multi-pathing</a:t>
            </a:r>
            <a:r>
              <a:rPr lang="en-US" dirty="0" smtClean="0">
                <a:ea typeface="ＭＳ Ｐゴシック" charset="-128"/>
              </a:rPr>
              <a:t>.</a:t>
            </a:r>
            <a:endParaRPr lang="en-US" dirty="0"/>
          </a:p>
          <a:p>
            <a:pPr>
              <a:buFont typeface="Arial"/>
              <a:buChar char="•"/>
            </a:pPr>
            <a:r>
              <a:rPr lang="en-US" dirty="0" smtClean="0">
                <a:ea typeface="ＭＳ Ｐゴシック" charset="-128"/>
              </a:rPr>
              <a:t>Unicast </a:t>
            </a:r>
            <a:r>
              <a:rPr lang="en-US" dirty="0">
                <a:ea typeface="ＭＳ Ｐゴシック" charset="-128"/>
              </a:rPr>
              <a:t>forwarding tables at transit RBridges scale with the number of RBridges, not the number of end stations. </a:t>
            </a:r>
            <a:r>
              <a:rPr lang="en-US" dirty="0" smtClean="0">
                <a:ea typeface="ＭＳ Ｐゴシック" charset="-128"/>
              </a:rPr>
              <a:t>Only edge RBridges need to learn </a:t>
            </a:r>
            <a:r>
              <a:rPr lang="en-US" dirty="0">
                <a:ea typeface="ＭＳ Ｐゴシック" charset="-128"/>
              </a:rPr>
              <a:t>end </a:t>
            </a:r>
            <a:r>
              <a:rPr lang="en-US" dirty="0" smtClean="0">
                <a:ea typeface="ＭＳ Ｐゴシック" charset="-128"/>
              </a:rPr>
              <a:t>station (MAC) </a:t>
            </a:r>
            <a:r>
              <a:rPr lang="en-US" dirty="0">
                <a:ea typeface="ＭＳ Ｐゴシック" charset="-128"/>
              </a:rPr>
              <a:t>addresses</a:t>
            </a:r>
            <a:r>
              <a:rPr lang="en-US" dirty="0" smtClean="0">
                <a:ea typeface="ＭＳ Ｐゴシック" charset="-128"/>
              </a:rPr>
              <a:t>.</a:t>
            </a:r>
          </a:p>
          <a:p>
            <a:pPr>
              <a:buFont typeface="Arial"/>
              <a:buChar char="•"/>
            </a:pPr>
            <a:r>
              <a:rPr lang="en-US" dirty="0" smtClean="0">
                <a:ea typeface="ＭＳ Ｐゴシック" charset="-128"/>
              </a:rPr>
              <a:t>Supports frame priorities and VLANs.</a:t>
            </a:r>
          </a:p>
          <a:p>
            <a:pPr>
              <a:buFont typeface="Arial"/>
              <a:buChar char="•"/>
            </a:pPr>
            <a:r>
              <a:rPr lang="en-US" dirty="0" smtClean="0">
                <a:ea typeface="ＭＳ Ｐゴシック" charset="-128"/>
              </a:rPr>
              <a:t>Has a poem (see last backup slide below)</a:t>
            </a:r>
            <a:endParaRPr lang="en-US"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52327156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Between/Thru Meshes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846640" cy="1591816"/>
          </a:xfrm>
          <a:ln/>
        </p:spPr>
        <p:txBody>
          <a:bodyPr/>
          <a:lstStyle/>
          <a:p>
            <a:pPr>
              <a:buFont typeface="Arial"/>
              <a:buChar char="•"/>
            </a:pPr>
            <a:r>
              <a:rPr lang="en-US" dirty="0" smtClean="0"/>
              <a:t>If  802.11 meshes using TRILL are connected by bridged LANs, those TRILL instances can peer with each other and form a unified campus, picking least cost paths, for example from A to B and from C to D below.</a:t>
            </a:r>
            <a:endParaRPr lang="en-US" dirty="0">
              <a:ea typeface="ＭＳ Ｐゴシック" charset="-128"/>
            </a:endParaRPr>
          </a:p>
          <a:p>
            <a:pPr lvl="1">
              <a:buFont typeface="Arial"/>
              <a:buChar char="•"/>
            </a:pPr>
            <a:endParaRPr lang="en-US" dirty="0" smtClean="0"/>
          </a:p>
        </p:txBody>
      </p:sp>
      <p:sp>
        <p:nvSpPr>
          <p:cNvPr id="2" name="Cloud 1"/>
          <p:cNvSpPr/>
          <p:nvPr/>
        </p:nvSpPr>
        <p:spPr bwMode="auto">
          <a:xfrm>
            <a:off x="2555776"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Cloud 7"/>
          <p:cNvSpPr/>
          <p:nvPr/>
        </p:nvSpPr>
        <p:spPr bwMode="auto">
          <a:xfrm>
            <a:off x="5364088"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Cloud 8"/>
          <p:cNvSpPr/>
          <p:nvPr/>
        </p:nvSpPr>
        <p:spPr bwMode="auto">
          <a:xfrm>
            <a:off x="3563888" y="4869160"/>
            <a:ext cx="1368152" cy="1368152"/>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0" name="AutoShape 49"/>
          <p:cNvCxnSpPr>
            <a:cxnSpLocks noChangeShapeType="1"/>
            <a:stCxn id="2" idx="0"/>
            <a:endCxn id="8" idx="2"/>
          </p:cNvCxnSpPr>
          <p:nvPr/>
        </p:nvCxnSpPr>
        <p:spPr bwMode="auto">
          <a:xfrm>
            <a:off x="3706944" y="4293096"/>
            <a:ext cx="166071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AutoShape 49"/>
          <p:cNvCxnSpPr>
            <a:cxnSpLocks noChangeShapeType="1"/>
          </p:cNvCxnSpPr>
          <p:nvPr/>
        </p:nvCxnSpPr>
        <p:spPr bwMode="auto">
          <a:xfrm flipV="1">
            <a:off x="1475656" y="4293096"/>
            <a:ext cx="1"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AutoShape 49"/>
          <p:cNvCxnSpPr>
            <a:cxnSpLocks noChangeShapeType="1"/>
            <a:endCxn id="9" idx="2"/>
          </p:cNvCxnSpPr>
          <p:nvPr/>
        </p:nvCxnSpPr>
        <p:spPr bwMode="auto">
          <a:xfrm flipV="1">
            <a:off x="1475656" y="5553236"/>
            <a:ext cx="2092476"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extBox 19"/>
          <p:cNvSpPr txBox="1"/>
          <p:nvPr/>
        </p:nvSpPr>
        <p:spPr>
          <a:xfrm>
            <a:off x="2915816" y="4191471"/>
            <a:ext cx="432048" cy="461665"/>
          </a:xfrm>
          <a:prstGeom prst="rect">
            <a:avLst/>
          </a:prstGeom>
          <a:noFill/>
        </p:spPr>
        <p:txBody>
          <a:bodyPr wrap="square" rtlCol="0">
            <a:spAutoFit/>
          </a:bodyPr>
          <a:lstStyle/>
          <a:p>
            <a:r>
              <a:rPr lang="en-US" dirty="0" smtClean="0">
                <a:solidFill>
                  <a:srgbClr val="000000"/>
                </a:solidFill>
              </a:rPr>
              <a:t>C</a:t>
            </a:r>
            <a:endParaRPr lang="en-US" dirty="0">
              <a:solidFill>
                <a:srgbClr val="000000"/>
              </a:solidFill>
            </a:endParaRPr>
          </a:p>
        </p:txBody>
      </p:sp>
      <p:sp>
        <p:nvSpPr>
          <p:cNvPr id="23" name="TextBox 22"/>
          <p:cNvSpPr txBox="1"/>
          <p:nvPr/>
        </p:nvSpPr>
        <p:spPr>
          <a:xfrm>
            <a:off x="4211960" y="5373216"/>
            <a:ext cx="432048" cy="461665"/>
          </a:xfrm>
          <a:prstGeom prst="rect">
            <a:avLst/>
          </a:prstGeom>
          <a:noFill/>
        </p:spPr>
        <p:txBody>
          <a:bodyPr wrap="square" rtlCol="0">
            <a:spAutoFit/>
          </a:bodyPr>
          <a:lstStyle/>
          <a:p>
            <a:r>
              <a:rPr lang="en-US" dirty="0">
                <a:solidFill>
                  <a:srgbClr val="000000"/>
                </a:solidFill>
              </a:rPr>
              <a:t>D</a:t>
            </a:r>
          </a:p>
        </p:txBody>
      </p:sp>
      <p:cxnSp>
        <p:nvCxnSpPr>
          <p:cNvPr id="24" name="AutoShape 49"/>
          <p:cNvCxnSpPr>
            <a:cxnSpLocks noChangeShapeType="1"/>
            <a:endCxn id="2" idx="2"/>
          </p:cNvCxnSpPr>
          <p:nvPr/>
        </p:nvCxnSpPr>
        <p:spPr bwMode="auto">
          <a:xfrm>
            <a:off x="1475656" y="4293096"/>
            <a:ext cx="1083694"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AutoShape 49"/>
          <p:cNvCxnSpPr>
            <a:cxnSpLocks noChangeShapeType="1"/>
            <a:stCxn id="9" idx="0"/>
          </p:cNvCxnSpPr>
          <p:nvPr/>
        </p:nvCxnSpPr>
        <p:spPr bwMode="auto">
          <a:xfrm>
            <a:off x="4930900" y="5553236"/>
            <a:ext cx="2377404"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AutoShape 49"/>
          <p:cNvCxnSpPr>
            <a:cxnSpLocks noChangeShapeType="1"/>
          </p:cNvCxnSpPr>
          <p:nvPr/>
        </p:nvCxnSpPr>
        <p:spPr bwMode="auto">
          <a:xfrm flipV="1">
            <a:off x="7308304" y="4293096"/>
            <a:ext cx="0"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49"/>
          <p:cNvCxnSpPr>
            <a:cxnSpLocks noChangeShapeType="1"/>
            <a:stCxn id="8" idx="0"/>
          </p:cNvCxnSpPr>
          <p:nvPr/>
        </p:nvCxnSpPr>
        <p:spPr bwMode="auto">
          <a:xfrm>
            <a:off x="6515256" y="4293096"/>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AutoShape 49"/>
          <p:cNvCxnSpPr>
            <a:cxnSpLocks noChangeShapeType="1"/>
          </p:cNvCxnSpPr>
          <p:nvPr/>
        </p:nvCxnSpPr>
        <p:spPr bwMode="auto">
          <a:xfrm>
            <a:off x="683568"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AutoShape 49"/>
          <p:cNvCxnSpPr>
            <a:cxnSpLocks noChangeShapeType="1"/>
          </p:cNvCxnSpPr>
          <p:nvPr/>
        </p:nvCxnSpPr>
        <p:spPr bwMode="auto">
          <a:xfrm>
            <a:off x="7308304"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a:off x="2843808" y="3861048"/>
            <a:ext cx="792088"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0" name="TextBox 39"/>
          <p:cNvSpPr txBox="1"/>
          <p:nvPr/>
        </p:nvSpPr>
        <p:spPr>
          <a:xfrm>
            <a:off x="5652120" y="3861048"/>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1" name="TextBox 40"/>
          <p:cNvSpPr txBox="1"/>
          <p:nvPr/>
        </p:nvSpPr>
        <p:spPr>
          <a:xfrm>
            <a:off x="3851920" y="5085184"/>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2" name="TextBox 41"/>
          <p:cNvSpPr txBox="1"/>
          <p:nvPr/>
        </p:nvSpPr>
        <p:spPr>
          <a:xfrm>
            <a:off x="323528" y="4653136"/>
            <a:ext cx="432048" cy="461665"/>
          </a:xfrm>
          <a:prstGeom prst="rect">
            <a:avLst/>
          </a:prstGeom>
          <a:noFill/>
        </p:spPr>
        <p:txBody>
          <a:bodyPr wrap="square" rtlCol="0">
            <a:spAutoFit/>
          </a:bodyPr>
          <a:lstStyle/>
          <a:p>
            <a:r>
              <a:rPr lang="en-US" dirty="0">
                <a:solidFill>
                  <a:srgbClr val="000000"/>
                </a:solidFill>
              </a:rPr>
              <a:t>A</a:t>
            </a:r>
          </a:p>
        </p:txBody>
      </p:sp>
      <p:sp>
        <p:nvSpPr>
          <p:cNvPr id="43" name="TextBox 42"/>
          <p:cNvSpPr txBox="1"/>
          <p:nvPr/>
        </p:nvSpPr>
        <p:spPr>
          <a:xfrm>
            <a:off x="8100392" y="4653136"/>
            <a:ext cx="432048" cy="461665"/>
          </a:xfrm>
          <a:prstGeom prst="rect">
            <a:avLst/>
          </a:prstGeom>
          <a:noFill/>
        </p:spPr>
        <p:txBody>
          <a:bodyPr wrap="square" rtlCol="0">
            <a:spAutoFit/>
          </a:bodyPr>
          <a:lstStyle/>
          <a:p>
            <a:r>
              <a:rPr lang="en-US" dirty="0">
                <a:solidFill>
                  <a:srgbClr val="000000"/>
                </a:solidFill>
              </a:rPr>
              <a:t>B</a:t>
            </a:r>
          </a:p>
        </p:txBody>
      </p:sp>
      <p:sp>
        <p:nvSpPr>
          <p:cNvPr id="44" name="Text Box 58"/>
          <p:cNvSpPr txBox="1">
            <a:spLocks noChangeArrowheads="1"/>
          </p:cNvSpPr>
          <p:nvPr/>
        </p:nvSpPr>
        <p:spPr bwMode="auto">
          <a:xfrm>
            <a:off x="1450959"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8" name="Text Box 58"/>
          <p:cNvSpPr txBox="1">
            <a:spLocks noChangeArrowheads="1"/>
          </p:cNvSpPr>
          <p:nvPr/>
        </p:nvSpPr>
        <p:spPr bwMode="auto">
          <a:xfrm>
            <a:off x="6156176"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9" name="Text Box 58"/>
          <p:cNvSpPr txBox="1">
            <a:spLocks noChangeArrowheads="1"/>
          </p:cNvSpPr>
          <p:nvPr/>
        </p:nvSpPr>
        <p:spPr bwMode="auto">
          <a:xfrm>
            <a:off x="3982384" y="3933056"/>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3" name="TextBox 2"/>
          <p:cNvSpPr txBox="1"/>
          <p:nvPr/>
        </p:nvSpPr>
        <p:spPr>
          <a:xfrm>
            <a:off x="1259632" y="4653136"/>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B1</a:t>
            </a:r>
            <a:endParaRPr lang="en-US" sz="1800" dirty="0">
              <a:solidFill>
                <a:schemeClr val="tx1"/>
              </a:solidFill>
            </a:endParaRPr>
          </a:p>
        </p:txBody>
      </p:sp>
      <p:sp>
        <p:nvSpPr>
          <p:cNvPr id="31" name="TextBox 30"/>
          <p:cNvSpPr txBox="1"/>
          <p:nvPr/>
        </p:nvSpPr>
        <p:spPr>
          <a:xfrm>
            <a:off x="7020272" y="4725144"/>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B2</a:t>
            </a:r>
            <a:endParaRPr lang="en-US" sz="1800" dirty="0">
              <a:solidFill>
                <a:schemeClr val="tx1"/>
              </a:solidFill>
            </a:endParaRPr>
          </a:p>
        </p:txBody>
      </p:sp>
    </p:spTree>
    <p:extLst>
      <p:ext uri="{BB962C8B-B14F-4D97-AF65-F5344CB8AC3E}">
        <p14:creationId xmlns:p14="http://schemas.microsoft.com/office/powerpoint/2010/main" val="225648153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TRILL for Mesh Use Cases</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Times New Roman" pitchFamily="16" charset="0"/>
              <a:buAutoNum type="arabicPeriod"/>
            </a:pPr>
            <a:r>
              <a:rPr lang="en-US" dirty="0"/>
              <a:t>Cases involving communication between many different pairs of mesh stations in a mesh, such as between </a:t>
            </a:r>
            <a:r>
              <a:rPr lang="en-US" dirty="0" smtClean="0"/>
              <a:t>between people in an independent group or between top</a:t>
            </a:r>
            <a:r>
              <a:rPr lang="en-US" dirty="0"/>
              <a:t>-of-rack </a:t>
            </a:r>
            <a:r>
              <a:rPr lang="en-US" dirty="0" smtClean="0"/>
              <a:t>switches.</a:t>
            </a:r>
            <a:endParaRPr lang="en-US" dirty="0"/>
          </a:p>
          <a:p>
            <a:pPr marL="457200" indent="-457200">
              <a:buAutoNum type="arabicPeriod"/>
            </a:pPr>
            <a:r>
              <a:rPr lang="en-US" dirty="0" smtClean="0"/>
              <a:t>Cases where a global least cost path is needed involving more than one mesh or optimization over both mesh path choices and wired TRILL campus path choices.</a:t>
            </a:r>
          </a:p>
          <a:p>
            <a:pPr marL="457200" indent="-457200">
              <a:buAutoNum type="arabicPeriod"/>
            </a:pPr>
            <a:r>
              <a:rPr lang="en-US" dirty="0" smtClean="0"/>
              <a:t>Cases where a global knowledge of the mesh topology is useful to mesh stations.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2733241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19</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dirty="0" smtClean="0"/>
              <a:t>IEEE 802.11 TGs Usage Models, 11-04-0662-16-000s-usage-models-tgs.doc</a:t>
            </a:r>
          </a:p>
          <a:p>
            <a:r>
              <a:rPr lang="en-US" sz="2000" dirty="0" smtClean="0"/>
              <a:t>IEEE </a:t>
            </a:r>
            <a:r>
              <a:rPr lang="en-US" sz="2000" dirty="0"/>
              <a:t>Std 802.11-2012, “… Wireless LAN Medium Access Control (MAC) and Physical Layer (PHY) Specifications”, 6 February </a:t>
            </a:r>
            <a:r>
              <a:rPr lang="en-US" sz="2000" dirty="0" smtClean="0"/>
              <a:t>2012</a:t>
            </a:r>
          </a:p>
          <a:p>
            <a:r>
              <a:rPr lang="en-US" sz="2000" dirty="0" smtClean="0"/>
              <a:t>IETF RFC 3561, “</a:t>
            </a:r>
            <a:r>
              <a:rPr lang="en-US" sz="2000" dirty="0"/>
              <a:t>Ad hoc On-Demand Distance Vector (AODV) Routing</a:t>
            </a:r>
            <a:r>
              <a:rPr lang="en-US" sz="2000" dirty="0" smtClean="0"/>
              <a:t>”, July 2003, http://www.ietf.org/rfc/rfc3561.txt</a:t>
            </a:r>
            <a:endParaRPr lang="en-US" sz="2000" dirty="0"/>
          </a:p>
          <a:p>
            <a:r>
              <a:rPr lang="en-US" sz="2000" dirty="0"/>
              <a:t>IETF RFC </a:t>
            </a:r>
            <a:r>
              <a:rPr lang="en-US" sz="2000" dirty="0" smtClean="0"/>
              <a:t>6325 (TRILL), “RBridges: </a:t>
            </a:r>
            <a:r>
              <a:rPr lang="en-US" sz="2000" dirty="0"/>
              <a:t>Base Protocol </a:t>
            </a:r>
            <a:r>
              <a:rPr lang="en-US" sz="2000" dirty="0" smtClean="0"/>
              <a:t>Specification”, July 2011, http://www.ietf.org/rfc/rfc6325.txt</a:t>
            </a:r>
          </a:p>
          <a:p>
            <a:r>
              <a:rPr lang="en-US" sz="2000" dirty="0" smtClean="0"/>
              <a:t>IETF Liaison to IEEE 802.1, 10 May 2012,</a:t>
            </a:r>
            <a:br>
              <a:rPr lang="en-US" sz="2000" dirty="0" smtClean="0"/>
            </a:br>
            <a:r>
              <a:rPr lang="en-US" sz="2000" dirty="0" smtClean="0"/>
              <a:t>https</a:t>
            </a:r>
            <a:r>
              <a:rPr lang="en-US" sz="2000" dirty="0"/>
              <a:t>://datatracker.ietf.org/liaison/1155/</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802.11 Mesh standard provides the hooks to support a variety of path selection protocols and link cost metrics. Different network environments and applications are best supported by different path selection protocols and link metrics. There is interest in the IETF TRILL WG in specifying an alternative path selection protocol for mesh.</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Back Up Slides</a:t>
            </a:r>
            <a:endParaRPr lang="en-US" sz="4800"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smtClean="0"/>
              <a:t>Slide </a:t>
            </a:r>
            <a:fld id="{DE40C9FC-4879-4F20-9ECA-A574A90476B7}" type="slidenum">
              <a:rPr lang="en-GB" smtClean="0"/>
              <a:pPr/>
              <a:t>20</a:t>
            </a:fld>
            <a:endParaRPr lang="en-GB" dirty="0"/>
          </a:p>
        </p:txBody>
      </p:sp>
    </p:spTree>
    <p:extLst>
      <p:ext uri="{BB962C8B-B14F-4D97-AF65-F5344CB8AC3E}">
        <p14:creationId xmlns:p14="http://schemas.microsoft.com/office/powerpoint/2010/main" val="36889467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Airtime Link Metric</a:t>
            </a:r>
            <a:endParaRPr lang="en-US" sz="40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 Airtime Link Metric in IEEE 802.11-2012 is based on the estimated amount of channel resources used to transmit a 8192 bit frame over the specific link.</a:t>
            </a:r>
          </a:p>
          <a:p>
            <a:pPr>
              <a:buFont typeface="Times New Roman" pitchFamily="16" charset="0"/>
              <a:buChar char="•"/>
            </a:pPr>
            <a:endParaRPr lang="en-GB" dirty="0"/>
          </a:p>
          <a:p>
            <a:pPr>
              <a:buFont typeface="Times New Roman" pitchFamily="16" charset="0"/>
              <a:buChar char="•"/>
            </a:pPr>
            <a:endParaRPr lang="en-GB" dirty="0" smtClean="0"/>
          </a:p>
          <a:p>
            <a:pPr lvl="1">
              <a:buFont typeface="Times New Roman" pitchFamily="16" charset="0"/>
              <a:buChar char="•"/>
            </a:pPr>
            <a:endParaRPr lang="en-GB" dirty="0" smtClean="0"/>
          </a:p>
          <a:p>
            <a:pPr lvl="1">
              <a:buFont typeface="Times New Roman" pitchFamily="16" charset="0"/>
              <a:buChar char="•"/>
            </a:pPr>
            <a:r>
              <a:rPr lang="en-GB" dirty="0" smtClean="0"/>
              <a:t>O = frame overhead, depend on PHY</a:t>
            </a:r>
          </a:p>
          <a:p>
            <a:pPr lvl="1">
              <a:buFont typeface="Times New Roman" pitchFamily="16" charset="0"/>
              <a:buChar char="•"/>
            </a:pPr>
            <a:r>
              <a:rPr lang="en-GB" dirty="0" smtClean="0"/>
              <a:t>B</a:t>
            </a:r>
            <a:r>
              <a:rPr lang="en-GB" baseline="-25000" dirty="0" smtClean="0"/>
              <a:t>t</a:t>
            </a:r>
            <a:r>
              <a:rPr lang="en-GB" dirty="0" smtClean="0"/>
              <a:t> = 8192 bits</a:t>
            </a:r>
          </a:p>
          <a:p>
            <a:pPr lvl="1">
              <a:buFont typeface="Times New Roman" pitchFamily="16" charset="0"/>
              <a:buChar char="•"/>
            </a:pPr>
            <a:r>
              <a:rPr lang="en-GB" dirty="0" smtClean="0"/>
              <a:t>r = data rate in Mb/s</a:t>
            </a:r>
          </a:p>
          <a:p>
            <a:pPr lvl="1">
              <a:buFont typeface="Times New Roman" pitchFamily="16" charset="0"/>
              <a:buChar char="•"/>
            </a:pPr>
            <a:r>
              <a:rPr lang="en-GB" dirty="0" smtClean="0"/>
              <a:t>e</a:t>
            </a:r>
            <a:r>
              <a:rPr lang="en-GB" baseline="-25000" dirty="0" smtClean="0"/>
              <a:t>f</a:t>
            </a:r>
            <a:r>
              <a:rPr lang="en-GB" dirty="0" smtClean="0"/>
              <a:t> = frame error rate for a 8192 bit frame</a:t>
            </a:r>
            <a:endParaRPr lang="en-GB" dirty="0"/>
          </a:p>
        </p:txBody>
      </p:sp>
      <p:pic>
        <p:nvPicPr>
          <p:cNvPr id="2" name="Picture 1"/>
          <p:cNvPicPr>
            <a:picLocks noChangeAspect="1"/>
          </p:cNvPicPr>
          <p:nvPr/>
        </p:nvPicPr>
        <p:blipFill>
          <a:blip r:embed="rId3"/>
          <a:stretch>
            <a:fillRect/>
          </a:stretch>
        </p:blipFill>
        <p:spPr>
          <a:xfrm>
            <a:off x="2479668" y="3280215"/>
            <a:ext cx="3491988" cy="1084889"/>
          </a:xfrm>
          <a:prstGeom prst="rect">
            <a:avLst/>
          </a:prstGeom>
        </p:spPr>
      </p:pic>
    </p:spTree>
    <p:extLst>
      <p:ext uri="{BB962C8B-B14F-4D97-AF65-F5344CB8AC3E}">
        <p14:creationId xmlns:p14="http://schemas.microsoft.com/office/powerpoint/2010/main" val="17405417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802.11 Mesh Use Cases</a:t>
            </a:r>
            <a:endParaRPr lang="en-US" sz="4400" dirty="0">
              <a:solidFill>
                <a:srgbClr val="0000FF"/>
              </a:solidFill>
            </a:endParaRPr>
          </a:p>
        </p:txBody>
      </p:sp>
      <p:sp>
        <p:nvSpPr>
          <p:cNvPr id="3" name="Content Placeholder 2"/>
          <p:cNvSpPr>
            <a:spLocks noGrp="1"/>
          </p:cNvSpPr>
          <p:nvPr>
            <p:ph idx="1"/>
          </p:nvPr>
        </p:nvSpPr>
        <p:spPr/>
        <p:txBody>
          <a:bodyPr/>
          <a:lstStyle/>
          <a:p>
            <a:endParaRPr lang="en-US" dirty="0" smtClean="0"/>
          </a:p>
          <a:p>
            <a:r>
              <a:rPr lang="en-US" dirty="0" smtClean="0"/>
              <a:t>The use cases motivating the development of 802.11 mesh were as follows:</a:t>
            </a:r>
          </a:p>
          <a:p>
            <a:pPr marL="857250" lvl="1" indent="-457200">
              <a:buFont typeface="+mj-lt"/>
              <a:buAutoNum type="arabicPeriod"/>
            </a:pPr>
            <a:r>
              <a:rPr lang="en-US" dirty="0" smtClean="0"/>
              <a:t>Residential</a:t>
            </a:r>
          </a:p>
          <a:p>
            <a:pPr marL="857250" lvl="1" indent="-457200">
              <a:buFont typeface="+mj-lt"/>
              <a:buAutoNum type="arabicPeriod"/>
            </a:pPr>
            <a:r>
              <a:rPr lang="en-US" dirty="0" smtClean="0"/>
              <a:t>Office</a:t>
            </a:r>
          </a:p>
          <a:p>
            <a:pPr marL="857250" lvl="1" indent="-457200">
              <a:buFont typeface="+mj-lt"/>
              <a:buAutoNum type="arabicPeriod"/>
            </a:pPr>
            <a:r>
              <a:rPr lang="en-GB" dirty="0"/>
              <a:t>Campus/ </a:t>
            </a:r>
            <a:r>
              <a:rPr lang="en-GB" dirty="0" smtClean="0"/>
              <a:t>Community</a:t>
            </a:r>
            <a:r>
              <a:rPr lang="en-GB" dirty="0"/>
              <a:t>/ Public Access </a:t>
            </a:r>
            <a:r>
              <a:rPr lang="en-GB" dirty="0" smtClean="0"/>
              <a:t>Network</a:t>
            </a:r>
          </a:p>
          <a:p>
            <a:pPr marL="857250" lvl="1" indent="-457200">
              <a:buFont typeface="+mj-lt"/>
              <a:buAutoNum type="arabicPeriod"/>
            </a:pPr>
            <a:r>
              <a:rPr lang="en-US" dirty="0" smtClean="0"/>
              <a:t>Public Safety</a:t>
            </a:r>
          </a:p>
          <a:p>
            <a:pPr marL="857250" lvl="1" indent="-457200">
              <a:buFont typeface="+mj-lt"/>
              <a:buAutoNum type="arabicPeriod"/>
            </a:pPr>
            <a:r>
              <a:rPr lang="en-US" dirty="0" smtClean="0"/>
              <a:t>Military</a:t>
            </a:r>
          </a:p>
          <a:p>
            <a:pPr marL="857250" lvl="1" indent="-457200">
              <a:buFont typeface="+mj-lt"/>
              <a:buAutoNum type="arabicPeriod"/>
            </a:pPr>
            <a:endParaRPr lang="en-US" dirty="0"/>
          </a:p>
          <a:p>
            <a:pPr marL="0" indent="0" algn="r"/>
            <a:r>
              <a:rPr lang="en-US" sz="2000" b="0" dirty="0"/>
              <a:t>IEEE 802.11 TGs Usage </a:t>
            </a:r>
            <a:r>
              <a:rPr lang="en-US" sz="2000" b="0" dirty="0" smtClean="0"/>
              <a:t>Models</a:t>
            </a:r>
            <a:r>
              <a:rPr lang="en-US" sz="2000" b="0" dirty="0"/>
              <a:t/>
            </a:r>
            <a:br>
              <a:rPr lang="en-US" sz="2000" b="0" dirty="0"/>
            </a:br>
            <a:r>
              <a:rPr lang="en-US" sz="2000" b="0" dirty="0" smtClean="0"/>
              <a:t>11</a:t>
            </a:r>
            <a:r>
              <a:rPr lang="en-US" sz="2000" b="0" dirty="0"/>
              <a:t>-04-0662-16-000s-usage-models-</a:t>
            </a:r>
            <a:r>
              <a:rPr lang="en-US" sz="2000" b="0" dirty="0" smtClean="0"/>
              <a:t>tgs.doc</a:t>
            </a:r>
          </a:p>
          <a:p>
            <a:pPr marL="857250" lvl="1" indent="-457200">
              <a:buFont typeface="+mj-lt"/>
              <a:buAutoNum type="arabicPeriod"/>
            </a:pP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399713458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sz="2800" dirty="0" smtClean="0"/>
              <a:t>Distance Vector versus Link State:</a:t>
            </a:r>
          </a:p>
          <a:p>
            <a:pPr marL="1714500" lvl="3" indent="-457200">
              <a:buFont typeface="Arial"/>
              <a:buChar char="•"/>
            </a:pPr>
            <a:r>
              <a:rPr lang="en-GB" dirty="0" smtClean="0"/>
              <a:t>These are very general, basic descriptions!</a:t>
            </a:r>
          </a:p>
          <a:p>
            <a:pPr marL="457200" indent="-457200">
              <a:buFont typeface="+mj-lt"/>
              <a:buAutoNum type="arabicPeriod"/>
            </a:pPr>
            <a:r>
              <a:rPr lang="en-GB" dirty="0" smtClean="0"/>
              <a:t>Distance Vector</a:t>
            </a:r>
          </a:p>
          <a:p>
            <a:pPr marL="857250" lvl="1" indent="-457200">
              <a:buFont typeface="Arial"/>
              <a:buChar char="•"/>
            </a:pPr>
            <a:r>
              <a:rPr lang="en-GB" dirty="0" smtClean="0"/>
              <a:t>Each node locally announces that it is a zero cost route to itself.</a:t>
            </a:r>
          </a:p>
          <a:p>
            <a:pPr marL="857250" lvl="1" indent="-457200">
              <a:buFont typeface="Arial"/>
              <a:buChar char="•"/>
            </a:pPr>
            <a:r>
              <a:rPr lang="en-GB" dirty="0" smtClean="0"/>
              <a:t>Each node trusts what its neighbors say about their cost to various destinations, picks the best for each destination, adds the cost to that neighbor, and believes the sum is its cost to that destination through that neighbor.</a:t>
            </a:r>
          </a:p>
          <a:p>
            <a:pPr marL="457200" indent="-457200">
              <a:buFont typeface="+mj-lt"/>
              <a:buAutoNum type="arabicPeriod"/>
            </a:pPr>
            <a:r>
              <a:rPr lang="en-GB" dirty="0" smtClean="0"/>
              <a:t>Link State</a:t>
            </a:r>
          </a:p>
          <a:p>
            <a:pPr marL="857250" lvl="1" indent="-457200">
              <a:buFont typeface="Arial"/>
              <a:buChar char="•"/>
            </a:pPr>
            <a:r>
              <a:rPr lang="en-GB" dirty="0" smtClean="0"/>
              <a:t>Each node finds its neighbors and the one hop cost to each neighbor. This data is reliably flooded to all nodes in the network.</a:t>
            </a:r>
          </a:p>
          <a:p>
            <a:pPr marL="857250" lvl="1" indent="-457200">
              <a:buFont typeface="Arial"/>
              <a:buChar char="•"/>
            </a:pPr>
            <a:r>
              <a:rPr lang="en-GB" dirty="0" smtClean="0"/>
              <a:t>From this network wide neighbor data, each node can calculate the global topology and things like the optimum next hop.</a:t>
            </a:r>
          </a:p>
        </p:txBody>
      </p:sp>
    </p:spTree>
    <p:extLst>
      <p:ext uri="{BB962C8B-B14F-4D97-AF65-F5344CB8AC3E}">
        <p14:creationId xmlns:p14="http://schemas.microsoft.com/office/powerpoint/2010/main" val="412649210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TRILL Standardization Status</a:t>
            </a:r>
            <a:endParaRPr lang="en-US" sz="4000" dirty="0">
              <a:solidFill>
                <a:srgbClr val="0000FF"/>
              </a:solidFill>
            </a:endParaRPr>
          </a:p>
        </p:txBody>
      </p:sp>
      <p:sp>
        <p:nvSpPr>
          <p:cNvPr id="10242" name="Rectangle 2"/>
          <p:cNvSpPr>
            <a:spLocks noGrp="1" noChangeArrowheads="1"/>
          </p:cNvSpPr>
          <p:nvPr>
            <p:ph type="body" idx="1"/>
          </p:nvPr>
        </p:nvSpPr>
        <p:spPr>
          <a:xfrm>
            <a:off x="685800" y="1772816"/>
            <a:ext cx="7772400" cy="4416847"/>
          </a:xfrm>
          <a:ln/>
        </p:spPr>
        <p:txBody>
          <a:bodyPr/>
          <a:lstStyle/>
          <a:p>
            <a:pPr>
              <a:buFont typeface="Arial"/>
              <a:buChar char="•"/>
            </a:pPr>
            <a:r>
              <a:rPr lang="en-US" dirty="0" smtClean="0">
                <a:ea typeface="ＭＳ Ｐゴシック" charset="-128"/>
              </a:rPr>
              <a:t>Some standards track RFCs that have issued:</a:t>
            </a:r>
          </a:p>
          <a:p>
            <a:pPr lvl="1">
              <a:buFont typeface="Arial"/>
              <a:buChar char="•"/>
            </a:pPr>
            <a:r>
              <a:rPr lang="en-US" b="1" dirty="0" smtClean="0">
                <a:ea typeface="ＭＳ Ｐゴシック" charset="-128"/>
              </a:rPr>
              <a:t>6325, </a:t>
            </a:r>
            <a:r>
              <a:rPr lang="en-US" b="1" dirty="0" smtClean="0"/>
              <a:t>“</a:t>
            </a:r>
            <a:r>
              <a:rPr lang="en-US" b="1" dirty="0"/>
              <a:t>RBridges: TRILL Base Protocol Specification</a:t>
            </a:r>
            <a:r>
              <a:rPr lang="en-US" b="1" dirty="0" smtClean="0"/>
              <a:t>”</a:t>
            </a:r>
            <a:endParaRPr lang="en-US" dirty="0" smtClean="0">
              <a:ea typeface="ＭＳ Ｐゴシック" charset="-128"/>
            </a:endParaRPr>
          </a:p>
          <a:p>
            <a:pPr lvl="1">
              <a:buFont typeface="Arial"/>
              <a:buChar char="•"/>
            </a:pPr>
            <a:r>
              <a:rPr lang="en-US" dirty="0" smtClean="0">
                <a:ea typeface="ＭＳ Ｐゴシック" charset="-128"/>
              </a:rPr>
              <a:t>6326</a:t>
            </a:r>
            <a:r>
              <a:rPr lang="en-US" dirty="0"/>
              <a:t>, “TRILL Use of IS-IS</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6327</a:t>
            </a:r>
            <a:r>
              <a:rPr lang="en-US" dirty="0"/>
              <a:t>, “RBridges: Adjacency</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6361</a:t>
            </a:r>
            <a:r>
              <a:rPr lang="en-US" dirty="0"/>
              <a:t>, “TRILL over PPP</a:t>
            </a:r>
            <a:r>
              <a:rPr lang="en-US" dirty="0" smtClean="0"/>
              <a:t>”</a:t>
            </a:r>
          </a:p>
          <a:p>
            <a:pPr lvl="1">
              <a:buFont typeface="Arial"/>
              <a:buChar char="•"/>
            </a:pPr>
            <a:r>
              <a:rPr lang="en-US" dirty="0" smtClean="0"/>
              <a:t>6439, “</a:t>
            </a:r>
            <a:r>
              <a:rPr lang="en-US" dirty="0" err="1" smtClean="0"/>
              <a:t>RBridges</a:t>
            </a:r>
            <a:r>
              <a:rPr lang="en-US" dirty="0" smtClean="0"/>
              <a:t>: Appointed Forwarders”</a:t>
            </a:r>
          </a:p>
          <a:p>
            <a:pPr>
              <a:buFont typeface="Arial"/>
              <a:buChar char="•"/>
            </a:pPr>
            <a:r>
              <a:rPr lang="en-US" dirty="0" smtClean="0">
                <a:ea typeface="ＭＳ Ｐゴシック" charset="-128"/>
              </a:rPr>
              <a:t>Base Protocol Code Points Allocated</a:t>
            </a:r>
          </a:p>
          <a:p>
            <a:pPr marL="800100" lvl="1" indent="-342900">
              <a:buFont typeface="Arial"/>
              <a:buChar char="•"/>
            </a:pPr>
            <a:r>
              <a:rPr lang="en-US" dirty="0" smtClean="0">
                <a:latin typeface="Century Schoolbook" charset="0"/>
                <a:ea typeface="ＭＳ Ｐゴシック" charset="0"/>
              </a:rPr>
              <a:t>Ethertypes: TRILL = 0x22F3, L2</a:t>
            </a:r>
            <a:r>
              <a:rPr lang="en-US" dirty="0">
                <a:latin typeface="Century Schoolbook" charset="0"/>
                <a:ea typeface="ＭＳ Ｐゴシック" charset="0"/>
              </a:rPr>
              <a:t>-IS-</a:t>
            </a:r>
            <a:r>
              <a:rPr lang="en-US" dirty="0" smtClean="0">
                <a:latin typeface="Century Schoolbook" charset="0"/>
                <a:ea typeface="ＭＳ Ｐゴシック" charset="0"/>
              </a:rPr>
              <a:t>IS</a:t>
            </a:r>
            <a:r>
              <a:rPr lang="en-US" dirty="0">
                <a:latin typeface="Century Schoolbook" charset="0"/>
                <a:ea typeface="ＭＳ Ｐゴシック" charset="0"/>
              </a:rPr>
              <a:t> </a:t>
            </a:r>
            <a:r>
              <a:rPr lang="en-US" dirty="0" smtClean="0">
                <a:latin typeface="Century Schoolbook" charset="0"/>
                <a:ea typeface="ＭＳ Ｐゴシック" charset="0"/>
              </a:rPr>
              <a:t>= 0x22F4</a:t>
            </a:r>
          </a:p>
          <a:p>
            <a:pPr marL="800100" lvl="1" indent="-342900">
              <a:buFont typeface="Arial"/>
              <a:buChar char="•"/>
            </a:pPr>
            <a:r>
              <a:rPr lang="en-US" dirty="0" smtClean="0">
                <a:latin typeface="Century Schoolbook" charset="0"/>
                <a:ea typeface="ＭＳ Ｐゴシック" charset="0"/>
              </a:rPr>
              <a:t>Multicast MACs: 01</a:t>
            </a:r>
            <a:r>
              <a:rPr lang="en-US" dirty="0">
                <a:latin typeface="Century Schoolbook" charset="0"/>
                <a:ea typeface="ＭＳ Ｐゴシック" charset="0"/>
              </a:rPr>
              <a:t>-80-C2-00-00-40 </a:t>
            </a:r>
            <a:r>
              <a:rPr lang="en-US" dirty="0" smtClean="0">
                <a:latin typeface="Century Schoolbook" charset="0"/>
                <a:ea typeface="ＭＳ Ｐゴシック" charset="0"/>
              </a:rPr>
              <a:t>to </a:t>
            </a:r>
            <a:r>
              <a:rPr lang="en-US" sz="2000" dirty="0" smtClean="0">
                <a:latin typeface="Century Schoolbook" charset="0"/>
                <a:ea typeface="ＭＳ Ｐゴシック" charset="0"/>
              </a:rPr>
              <a:t>01</a:t>
            </a:r>
            <a:r>
              <a:rPr lang="en-US" sz="2000" dirty="0">
                <a:latin typeface="Century Schoolbook" charset="0"/>
                <a:ea typeface="ＭＳ Ｐゴシック" charset="0"/>
              </a:rPr>
              <a:t>-80-C2-00-00-</a:t>
            </a:r>
            <a:r>
              <a:rPr lang="en-US" sz="2000" dirty="0" smtClean="0">
                <a:latin typeface="Century Schoolbook" charset="0"/>
                <a:ea typeface="ＭＳ Ｐゴシック" charset="0"/>
              </a:rPr>
              <a:t>4F</a:t>
            </a:r>
          </a:p>
          <a:p>
            <a:pPr marL="800100" lvl="1" indent="-342900">
              <a:buFont typeface="Arial"/>
              <a:buChar char="•"/>
            </a:pPr>
            <a:r>
              <a:rPr lang="en-US" dirty="0" smtClean="0">
                <a:latin typeface="Century Schoolbook" charset="0"/>
                <a:ea typeface="ＭＳ Ｐゴシック" charset="0"/>
              </a:rPr>
              <a:t>NLPID: 0xC0; </a:t>
            </a:r>
            <a:r>
              <a:rPr lang="en-US" sz="2000" dirty="0" smtClean="0">
                <a:latin typeface="Century Schoolbook" charset="0"/>
                <a:ea typeface="ＭＳ Ｐゴシック" charset="0"/>
              </a:rPr>
              <a:t>IS-IS code points (see RFC 6326)</a:t>
            </a:r>
          </a:p>
          <a:p>
            <a:pPr marL="400050">
              <a:buFont typeface="Arial"/>
              <a:buChar char="•"/>
            </a:pPr>
            <a:r>
              <a:rPr lang="en-US" dirty="0" smtClean="0">
                <a:ea typeface="ＭＳ Ｐゴシック" charset="0"/>
              </a:rPr>
              <a:t>TRILL has an open source software implementation for Solaris</a:t>
            </a:r>
            <a:r>
              <a:rPr lang="en-US" dirty="0">
                <a:ea typeface="ＭＳ Ｐゴシック" charset="0"/>
              </a:rPr>
              <a:t> </a:t>
            </a:r>
            <a:r>
              <a:rPr lang="en-US" dirty="0" smtClean="0">
                <a:ea typeface="ＭＳ Ｐゴシック" charset="0"/>
              </a:rPr>
              <a:t>and one in progress for Linux.</a:t>
            </a:r>
            <a:endParaRPr lang="en-US" sz="2400"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72096022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772400" cy="1735832"/>
          </a:xfrm>
          <a:ln/>
        </p:spPr>
        <p:txBody>
          <a:bodyPr/>
          <a:lstStyle/>
          <a:p>
            <a:pPr>
              <a:buFont typeface="Arial"/>
              <a:buChar char="•"/>
            </a:pPr>
            <a:r>
              <a:rPr lang="en-US" dirty="0" smtClean="0"/>
              <a:t>TRILL operates at layer 2 ½. TRILL switches will peer with each other, both becoming part of a unified TRILL campus, through bridges but not through routers.</a:t>
            </a:r>
          </a:p>
          <a:p>
            <a:pPr lvl="2">
              <a:buFont typeface="Arial"/>
              <a:buChar char="•"/>
            </a:pPr>
            <a:endParaRPr lang="en-US" dirty="0">
              <a:ea typeface="ＭＳ Ｐゴシック" charset="-128"/>
            </a:endParaRPr>
          </a:p>
          <a:p>
            <a:pPr>
              <a:buFont typeface="Arial"/>
              <a:buChar char="•"/>
            </a:pPr>
            <a:r>
              <a:rPr lang="en-US" dirty="0" smtClean="0">
                <a:ea typeface="ＭＳ Ｐゴシック" charset="-128"/>
              </a:rPr>
              <a:t>Layer 3:</a:t>
            </a:r>
            <a:endParaRPr lang="en-US" dirty="0">
              <a:ea typeface="ＭＳ Ｐゴシック" charset="-128"/>
            </a:endParaRPr>
          </a:p>
          <a:p>
            <a:pPr lvl="1">
              <a:buFont typeface="Arial"/>
              <a:buChar char="•"/>
            </a:pPr>
            <a:endParaRPr lang="en-US" dirty="0">
              <a:ea typeface="ＭＳ Ｐゴシック" charset="-128"/>
            </a:endParaRPr>
          </a:p>
          <a:p>
            <a:pPr>
              <a:buFont typeface="Arial"/>
              <a:buChar char="•"/>
            </a:pPr>
            <a:r>
              <a:rPr lang="en-US" dirty="0" smtClean="0">
                <a:ea typeface="ＭＳ Ｐゴシック" charset="-128"/>
              </a:rPr>
              <a:t>TRILL Layer:</a:t>
            </a:r>
          </a:p>
          <a:p>
            <a:pPr>
              <a:buFont typeface="Arial"/>
              <a:buChar char="•"/>
            </a:pPr>
            <a:endParaRPr lang="en-US" dirty="0">
              <a:ea typeface="ＭＳ Ｐゴシック" charset="-128"/>
            </a:endParaRPr>
          </a:p>
          <a:p>
            <a:pPr>
              <a:buFont typeface="Arial"/>
              <a:buChar char="•"/>
            </a:pPr>
            <a:r>
              <a:rPr lang="en-US" dirty="0" smtClean="0">
                <a:ea typeface="ＭＳ Ｐゴシック" charset="-128"/>
              </a:rPr>
              <a:t>Layer 2:</a:t>
            </a:r>
          </a:p>
        </p:txBody>
      </p:sp>
      <p:sp>
        <p:nvSpPr>
          <p:cNvPr id="7" name="Rounded Rectangle 6"/>
          <p:cNvSpPr/>
          <p:nvPr/>
        </p:nvSpPr>
        <p:spPr>
          <a:xfrm>
            <a:off x="2843808" y="3417912"/>
            <a:ext cx="4343400" cy="762000"/>
          </a:xfrm>
          <a:prstGeom prst="roundRect">
            <a:avLst/>
          </a:prstGeom>
          <a:solidFill>
            <a:srgbClr val="FF6600"/>
          </a:solidFill>
        </p:spPr>
        <p:style>
          <a:lnRef idx="1">
            <a:schemeClr val="accent3"/>
          </a:lnRef>
          <a:fillRef idx="2">
            <a:schemeClr val="accent3"/>
          </a:fillRef>
          <a:effectRef idx="1">
            <a:schemeClr val="accent3"/>
          </a:effectRef>
          <a:fontRef idx="minor">
            <a:schemeClr val="dk1"/>
          </a:fontRef>
        </p:style>
        <p:txBody>
          <a:bodyPr anchor="ctr"/>
          <a:lstStyle/>
          <a:p>
            <a:pPr algn="ctr"/>
            <a:r>
              <a:rPr lang="en-US" sz="2800" b="1" dirty="0">
                <a:solidFill>
                  <a:srgbClr val="000000"/>
                </a:solidFill>
                <a:ea typeface="ＭＳ Ｐゴシック" charset="-128"/>
              </a:rPr>
              <a:t>Routers</a:t>
            </a:r>
            <a:r>
              <a:rPr lang="en-US" b="1" dirty="0">
                <a:solidFill>
                  <a:srgbClr val="000000"/>
                </a:solidFill>
                <a:ea typeface="ＭＳ Ｐゴシック" charset="-128"/>
              </a:rPr>
              <a:t/>
            </a:r>
            <a:br>
              <a:rPr lang="en-US" b="1" dirty="0">
                <a:solidFill>
                  <a:srgbClr val="000000"/>
                </a:solidFill>
                <a:ea typeface="ＭＳ Ｐゴシック" charset="-128"/>
              </a:rPr>
            </a:br>
            <a:r>
              <a:rPr lang="en-US" sz="1800" b="1" dirty="0">
                <a:solidFill>
                  <a:srgbClr val="000000"/>
                </a:solidFill>
                <a:ea typeface="ＭＳ Ｐゴシック" charset="-128"/>
              </a:rPr>
              <a:t>(plus servers and other end stations)</a:t>
            </a:r>
          </a:p>
        </p:txBody>
      </p:sp>
      <p:sp>
        <p:nvSpPr>
          <p:cNvPr id="8" name="Rounded Rectangle 7"/>
          <p:cNvSpPr/>
          <p:nvPr/>
        </p:nvSpPr>
        <p:spPr>
          <a:xfrm>
            <a:off x="3148608" y="4484712"/>
            <a:ext cx="3733800" cy="685800"/>
          </a:xfrm>
          <a:prstGeom prst="roundRect">
            <a:avLst/>
          </a:prstGeom>
          <a:solidFill>
            <a:srgbClr val="FFFF00"/>
          </a:solidFill>
        </p:spPr>
        <p:style>
          <a:lnRef idx="1">
            <a:schemeClr val="accent3"/>
          </a:lnRef>
          <a:fillRef idx="3">
            <a:schemeClr val="accent3"/>
          </a:fillRef>
          <a:effectRef idx="2">
            <a:schemeClr val="accent3"/>
          </a:effectRef>
          <a:fontRef idx="minor">
            <a:schemeClr val="lt1"/>
          </a:fontRef>
        </p:style>
        <p:txBody>
          <a:bodyPr anchor="ctr"/>
          <a:lstStyle/>
          <a:p>
            <a:pPr algn="ctr"/>
            <a:r>
              <a:rPr lang="en-US" sz="2800" b="1" dirty="0" smtClean="0">
                <a:solidFill>
                  <a:schemeClr val="tx1"/>
                </a:solidFill>
                <a:ea typeface="ＭＳ Ｐゴシック" charset="-128"/>
              </a:rPr>
              <a:t>TRILL Switches</a:t>
            </a:r>
            <a:endParaRPr lang="en-US" sz="1100" b="1" dirty="0">
              <a:solidFill>
                <a:schemeClr val="tx1"/>
              </a:solidFill>
              <a:ea typeface="ＭＳ Ｐゴシック" charset="-128"/>
            </a:endParaRPr>
          </a:p>
        </p:txBody>
      </p:sp>
      <p:sp>
        <p:nvSpPr>
          <p:cNvPr id="9" name="Rounded Rectangle 8"/>
          <p:cNvSpPr/>
          <p:nvPr/>
        </p:nvSpPr>
        <p:spPr>
          <a:xfrm>
            <a:off x="3529608" y="5627712"/>
            <a:ext cx="3124200" cy="609600"/>
          </a:xfrm>
          <a:prstGeom prst="roundRect">
            <a:avLst/>
          </a:prstGeom>
          <a:solidFill>
            <a:schemeClr val="accent3">
              <a:lumMod val="75000"/>
            </a:schemeClr>
          </a:solidFill>
        </p:spPr>
        <p:style>
          <a:lnRef idx="1">
            <a:schemeClr val="accent1"/>
          </a:lnRef>
          <a:fillRef idx="2">
            <a:schemeClr val="accent1"/>
          </a:fillRef>
          <a:effectRef idx="1">
            <a:schemeClr val="accent1"/>
          </a:effectRef>
          <a:fontRef idx="minor">
            <a:schemeClr val="dk1"/>
          </a:fontRef>
        </p:style>
        <p:txBody>
          <a:bodyPr anchor="ctr"/>
          <a:lstStyle/>
          <a:p>
            <a:pPr algn="ctr"/>
            <a:r>
              <a:rPr lang="en-US" sz="3200" b="1" dirty="0">
                <a:solidFill>
                  <a:schemeClr val="bg1"/>
                </a:solidFill>
                <a:ea typeface="ＭＳ Ｐゴシック" charset="-128"/>
              </a:rPr>
              <a:t>Bridges</a:t>
            </a:r>
            <a:endParaRPr lang="en-US" sz="3600" b="1" dirty="0">
              <a:solidFill>
                <a:schemeClr val="bg1"/>
              </a:solidFill>
              <a:ea typeface="ＭＳ Ｐゴシック" charset="-128"/>
            </a:endParaRPr>
          </a:p>
        </p:txBody>
      </p:sp>
      <p:cxnSp>
        <p:nvCxnSpPr>
          <p:cNvPr id="10" name="Straight Arrow Connector 9"/>
          <p:cNvCxnSpPr>
            <a:cxnSpLocks noChangeShapeType="1"/>
          </p:cNvCxnSpPr>
          <p:nvPr/>
        </p:nvCxnSpPr>
        <p:spPr bwMode="auto">
          <a:xfrm rot="5400000">
            <a:off x="2984798" y="4903018"/>
            <a:ext cx="14478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1" name="Straight Arrow Connector 10"/>
          <p:cNvCxnSpPr>
            <a:cxnSpLocks noChangeShapeType="1"/>
          </p:cNvCxnSpPr>
          <p:nvPr/>
        </p:nvCxnSpPr>
        <p:spPr bwMode="auto">
          <a:xfrm rot="5400000">
            <a:off x="6365404" y="4332312"/>
            <a:ext cx="304800" cy="3175"/>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2" name="Straight Arrow Connector 11"/>
          <p:cNvCxnSpPr>
            <a:cxnSpLocks noChangeShapeType="1"/>
          </p:cNvCxnSpPr>
          <p:nvPr/>
        </p:nvCxnSpPr>
        <p:spPr bwMode="auto">
          <a:xfrm rot="5400000">
            <a:off x="6000378" y="5399906"/>
            <a:ext cx="4572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spTree>
    <p:extLst>
      <p:ext uri="{BB962C8B-B14F-4D97-AF65-F5344CB8AC3E}">
        <p14:creationId xmlns:p14="http://schemas.microsoft.com/office/powerpoint/2010/main" val="42432091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Peering and Layers</a:t>
            </a:r>
            <a:endParaRPr lang="en-US" sz="4400" dirty="0"/>
          </a:p>
        </p:txBody>
      </p:sp>
      <p:sp>
        <p:nvSpPr>
          <p:cNvPr id="3" name="Date Placeholder 2"/>
          <p:cNvSpPr>
            <a:spLocks noGrp="1"/>
          </p:cNvSpPr>
          <p:nvPr>
            <p:ph type="dt" idx="10"/>
          </p:nvPr>
        </p:nvSpPr>
        <p:spPr/>
        <p:txBody>
          <a:bodyPr/>
          <a:lstStyle/>
          <a:p>
            <a:r>
              <a:rPr lang="en-US" smtClean="0"/>
              <a:t>November 2012</a:t>
            </a:r>
            <a:endParaRPr lang="en-GB" dirty="0"/>
          </a:p>
        </p:txBody>
      </p:sp>
      <p:sp>
        <p:nvSpPr>
          <p:cNvPr id="4" name="Footer Placeholder 3"/>
          <p:cNvSpPr>
            <a:spLocks noGrp="1"/>
          </p:cNvSpPr>
          <p:nvPr>
            <p:ph type="ftr" idx="11"/>
          </p:nvPr>
        </p:nvSpPr>
        <p:spPr/>
        <p:txBody>
          <a:body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p>
            <a:r>
              <a:rPr lang="en-GB" dirty="0" smtClean="0"/>
              <a:t>Slide </a:t>
            </a:r>
            <a:fld id="{06B781AF-4CCF-49B0-A572-DE54FBE5D942}" type="slidenum">
              <a:rPr lang="en-GB" smtClean="0"/>
              <a:pPr/>
              <a:t>26</a:t>
            </a:fld>
            <a:endParaRPr lang="en-GB" dirty="0"/>
          </a:p>
        </p:txBody>
      </p:sp>
      <p:sp>
        <p:nvSpPr>
          <p:cNvPr id="6" name="Rectangle 5"/>
          <p:cNvSpPr/>
          <p:nvPr/>
        </p:nvSpPr>
        <p:spPr>
          <a:xfrm>
            <a:off x="1979712" y="2822194"/>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7" name="Rectangle 6"/>
          <p:cNvSpPr/>
          <p:nvPr/>
        </p:nvSpPr>
        <p:spPr>
          <a:xfrm>
            <a:off x="7016824" y="2820606"/>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9" name="Rectangle 8"/>
          <p:cNvSpPr/>
          <p:nvPr/>
        </p:nvSpPr>
        <p:spPr>
          <a:xfrm>
            <a:off x="3563888"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10" name="Straight Connector 9"/>
          <p:cNvCxnSpPr>
            <a:stCxn id="8" idx="0"/>
          </p:cNvCxnSpPr>
          <p:nvPr/>
        </p:nvCxnSpPr>
        <p:spPr>
          <a:xfrm flipV="1">
            <a:off x="1115616" y="3645024"/>
            <a:ext cx="864096" cy="775782"/>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a:endCxn id="9" idx="0"/>
          </p:cNvCxnSpPr>
          <p:nvPr/>
        </p:nvCxnSpPr>
        <p:spPr>
          <a:xfrm>
            <a:off x="3347864" y="3645024"/>
            <a:ext cx="756084"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24" idx="0"/>
          </p:cNvCxnSpPr>
          <p:nvPr/>
        </p:nvCxnSpPr>
        <p:spPr>
          <a:xfrm flipV="1">
            <a:off x="6315214" y="3645024"/>
            <a:ext cx="705058"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6" idx="3"/>
            <a:endCxn id="7" idx="1"/>
          </p:cNvCxnSpPr>
          <p:nvPr/>
        </p:nvCxnSpPr>
        <p:spPr bwMode="auto">
          <a:xfrm flipV="1">
            <a:off x="3351312" y="3239706"/>
            <a:ext cx="3665512" cy="1588"/>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563785" y="2780928"/>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cxnSp>
        <p:nvCxnSpPr>
          <p:cNvPr id="16" name="Straight Connector 15"/>
          <p:cNvCxnSpPr>
            <a:stCxn id="8" idx="3"/>
            <a:endCxn id="9" idx="1"/>
          </p:cNvCxnSpPr>
          <p:nvPr/>
        </p:nvCxnSpPr>
        <p:spPr bwMode="auto">
          <a:xfrm>
            <a:off x="1619672" y="4725606"/>
            <a:ext cx="1944216" cy="16306"/>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Multiply 16"/>
          <p:cNvSpPr/>
          <p:nvPr/>
        </p:nvSpPr>
        <p:spPr bwMode="auto">
          <a:xfrm>
            <a:off x="2293640" y="4268410"/>
            <a:ext cx="838200" cy="913972"/>
          </a:xfrm>
          <a:prstGeom prst="mathMultiply">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000000"/>
              </a:solidFill>
            </a:endParaRPr>
          </a:p>
        </p:txBody>
      </p:sp>
      <p:sp>
        <p:nvSpPr>
          <p:cNvPr id="18" name="TextBox 30"/>
          <p:cNvSpPr txBox="1">
            <a:spLocks noChangeArrowheads="1"/>
          </p:cNvSpPr>
          <p:nvPr/>
        </p:nvSpPr>
        <p:spPr bwMode="auto">
          <a:xfrm>
            <a:off x="2051720" y="4997802"/>
            <a:ext cx="1371600" cy="369332"/>
          </a:xfrm>
          <a:prstGeom prst="rect">
            <a:avLst/>
          </a:prstGeom>
          <a:noFill/>
          <a:ln w="9525">
            <a:noFill/>
            <a:miter lim="800000"/>
            <a:headEnd/>
            <a:tailEnd/>
          </a:ln>
        </p:spPr>
        <p:txBody>
          <a:bodyPr>
            <a:spAutoFit/>
          </a:bodyPr>
          <a:lstStyle/>
          <a:p>
            <a:pPr algn="ctr"/>
            <a:r>
              <a:rPr lang="en-US" sz="1800" dirty="0">
                <a:solidFill>
                  <a:srgbClr val="000000"/>
                </a:solidFill>
              </a:rPr>
              <a:t>Non-Peers</a:t>
            </a:r>
          </a:p>
        </p:txBody>
      </p:sp>
      <p:sp>
        <p:nvSpPr>
          <p:cNvPr id="8" name="Rectangle 7"/>
          <p:cNvSpPr/>
          <p:nvPr/>
        </p:nvSpPr>
        <p:spPr>
          <a:xfrm>
            <a:off x="611560" y="4420806"/>
            <a:ext cx="1008112"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rgbClr val="000000"/>
                </a:solidFill>
              </a:rPr>
              <a:t>Bridge</a:t>
            </a:r>
          </a:p>
        </p:txBody>
      </p:sp>
      <p:sp>
        <p:nvSpPr>
          <p:cNvPr id="24" name="Rectangle 23"/>
          <p:cNvSpPr/>
          <p:nvPr/>
        </p:nvSpPr>
        <p:spPr>
          <a:xfrm>
            <a:off x="5775154"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34" name="Straight Connector 33"/>
          <p:cNvCxnSpPr/>
          <p:nvPr/>
        </p:nvCxnSpPr>
        <p:spPr>
          <a:xfrm>
            <a:off x="4644008" y="4797152"/>
            <a:ext cx="1131146" cy="0"/>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bwMode="auto">
          <a:xfrm>
            <a:off x="4644008" y="4653136"/>
            <a:ext cx="1152128" cy="0"/>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TextBox 29"/>
          <p:cNvSpPr txBox="1">
            <a:spLocks noChangeArrowheads="1"/>
          </p:cNvSpPr>
          <p:nvPr/>
        </p:nvSpPr>
        <p:spPr bwMode="auto">
          <a:xfrm>
            <a:off x="4499992" y="4149080"/>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spTree>
    <p:extLst>
      <p:ext uri="{BB962C8B-B14F-4D97-AF65-F5344CB8AC3E}">
        <p14:creationId xmlns:p14="http://schemas.microsoft.com/office/powerpoint/2010/main" val="135560723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cxnSp>
        <p:nvCxnSpPr>
          <p:cNvPr id="13" name="Straight Connector 12"/>
          <p:cNvCxnSpPr/>
          <p:nvPr/>
        </p:nvCxnSpPr>
        <p:spPr bwMode="auto">
          <a:xfrm flipV="1">
            <a:off x="2105880" y="2767980"/>
            <a:ext cx="51054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010880" y="234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cxnSp>
        <p:nvCxnSpPr>
          <p:cNvPr id="15" name="Straight Connector 14"/>
          <p:cNvCxnSpPr/>
          <p:nvPr/>
        </p:nvCxnSpPr>
        <p:spPr bwMode="auto">
          <a:xfrm>
            <a:off x="2715480" y="4106243"/>
            <a:ext cx="38862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6" name="TextBox 37"/>
          <p:cNvSpPr txBox="1">
            <a:spLocks noChangeArrowheads="1"/>
          </p:cNvSpPr>
          <p:nvPr/>
        </p:nvSpPr>
        <p:spPr bwMode="auto">
          <a:xfrm>
            <a:off x="2715480" y="361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7" name="TextBox 56"/>
          <p:cNvSpPr txBox="1">
            <a:spLocks noChangeArrowheads="1"/>
          </p:cNvSpPr>
          <p:nvPr/>
        </p:nvSpPr>
        <p:spPr bwMode="auto">
          <a:xfrm>
            <a:off x="5206268" y="36442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8" name="Rectangle 17"/>
          <p:cNvSpPr/>
          <p:nvPr/>
        </p:nvSpPr>
        <p:spPr>
          <a:xfrm>
            <a:off x="734280" y="2350468"/>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19" name="Rectangle 18"/>
          <p:cNvSpPr/>
          <p:nvPr/>
        </p:nvSpPr>
        <p:spPr>
          <a:xfrm>
            <a:off x="7211280" y="2348880"/>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20" name="Rectangle 19"/>
          <p:cNvSpPr/>
          <p:nvPr/>
        </p:nvSpPr>
        <p:spPr>
          <a:xfrm>
            <a:off x="6601680" y="3801444"/>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cxnSp>
        <p:nvCxnSpPr>
          <p:cNvPr id="21" name="Straight Connector 20"/>
          <p:cNvCxnSpPr/>
          <p:nvPr/>
        </p:nvCxnSpPr>
        <p:spPr>
          <a:xfrm rot="16200000" flipH="1">
            <a:off x="1647092" y="3342656"/>
            <a:ext cx="612775"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flipH="1" flipV="1">
            <a:off x="6978711" y="3416475"/>
            <a:ext cx="606425" cy="163512"/>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1496280" y="3801444"/>
            <a:ext cx="12192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4" name="Rectangle 23"/>
          <p:cNvSpPr/>
          <p:nvPr/>
        </p:nvSpPr>
        <p:spPr>
          <a:xfrm>
            <a:off x="2524980" y="4958730"/>
            <a:ext cx="13335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5" name="Straight Connector 24"/>
          <p:cNvCxnSpPr/>
          <p:nvPr/>
        </p:nvCxnSpPr>
        <p:spPr>
          <a:xfrm rot="16200000" flipH="1">
            <a:off x="2592449" y="453407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flipH="1" flipV="1">
            <a:off x="3541774" y="449279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4010880" y="3798267"/>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8" name="Rectangle 27"/>
          <p:cNvSpPr/>
          <p:nvPr/>
        </p:nvSpPr>
        <p:spPr>
          <a:xfrm>
            <a:off x="5306279" y="4958730"/>
            <a:ext cx="14478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9" name="Straight Connector 28"/>
          <p:cNvCxnSpPr/>
          <p:nvPr/>
        </p:nvCxnSpPr>
        <p:spPr>
          <a:xfrm rot="5400000" flipH="1" flipV="1">
            <a:off x="6108762" y="449914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16200000" flipH="1">
            <a:off x="5083237" y="452772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1" name="Group 39"/>
          <p:cNvGrpSpPr>
            <a:grpSpLocks/>
          </p:cNvGrpSpPr>
          <p:nvPr/>
        </p:nvGrpSpPr>
        <p:grpSpPr bwMode="auto">
          <a:xfrm>
            <a:off x="277080" y="3644280"/>
            <a:ext cx="8483600" cy="2079625"/>
            <a:chOff x="0" y="4038600"/>
            <a:chExt cx="8483600" cy="2079628"/>
          </a:xfrm>
        </p:grpSpPr>
        <p:sp>
          <p:nvSpPr>
            <p:cNvPr id="32" name="TextBox 30"/>
            <p:cNvSpPr txBox="1">
              <a:spLocks noChangeArrowheads="1"/>
            </p:cNvSpPr>
            <p:nvPr/>
          </p:nvSpPr>
          <p:spPr bwMode="auto">
            <a:xfrm>
              <a:off x="3657600" y="4994275"/>
              <a:ext cx="1371600" cy="369333"/>
            </a:xfrm>
            <a:prstGeom prst="rect">
              <a:avLst/>
            </a:prstGeom>
            <a:noFill/>
            <a:ln w="9525">
              <a:noFill/>
              <a:miter lim="800000"/>
              <a:headEnd/>
              <a:tailEnd/>
            </a:ln>
          </p:spPr>
          <p:txBody>
            <a:bodyPr>
              <a:spAutoFit/>
            </a:bodyPr>
            <a:lstStyle/>
            <a:p>
              <a:pPr algn="ctr"/>
              <a:r>
                <a:rPr lang="en-US" sz="1800" dirty="0">
                  <a:solidFill>
                    <a:schemeClr val="tx1"/>
                  </a:solidFill>
                </a:rPr>
                <a:t>Non-Peers</a:t>
              </a:r>
            </a:p>
          </p:txBody>
        </p:sp>
        <p:sp>
          <p:nvSpPr>
            <p:cNvPr id="33" name="Multiply 32"/>
            <p:cNvSpPr/>
            <p:nvPr/>
          </p:nvSpPr>
          <p:spPr>
            <a:xfrm>
              <a:off x="3962400" y="5202239"/>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4" name="Straight Connector 33"/>
            <p:cNvCxnSpPr/>
            <p:nvPr/>
          </p:nvCxnSpPr>
          <p:spPr>
            <a:xfrm rot="10800000">
              <a:off x="3581400" y="5657852"/>
              <a:ext cx="14478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 name="Multiply 34"/>
            <p:cNvSpPr/>
            <p:nvPr/>
          </p:nvSpPr>
          <p:spPr>
            <a:xfrm>
              <a:off x="7569200" y="4038600"/>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6" name="Straight Connector 35"/>
            <p:cNvCxnSpPr/>
            <p:nvPr/>
          </p:nvCxnSpPr>
          <p:spPr>
            <a:xfrm rot="10800000" flipV="1">
              <a:off x="7519988" y="4471989"/>
              <a:ext cx="963612" cy="28575"/>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 name="Multiply 36"/>
            <p:cNvSpPr/>
            <p:nvPr/>
          </p:nvSpPr>
          <p:spPr>
            <a:xfrm>
              <a:off x="11811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8" name="Straight Connector 37"/>
            <p:cNvCxnSpPr/>
            <p:nvPr/>
          </p:nvCxnSpPr>
          <p:spPr>
            <a:xfrm rot="10800000">
              <a:off x="8001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9" name="Multiply 38"/>
            <p:cNvSpPr/>
            <p:nvPr/>
          </p:nvSpPr>
          <p:spPr>
            <a:xfrm>
              <a:off x="68580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0" name="Straight Connector 39"/>
            <p:cNvCxnSpPr/>
            <p:nvPr/>
          </p:nvCxnSpPr>
          <p:spPr>
            <a:xfrm rot="10800000">
              <a:off x="64770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Multiply 40"/>
            <p:cNvSpPr/>
            <p:nvPr/>
          </p:nvSpPr>
          <p:spPr>
            <a:xfrm>
              <a:off x="304800" y="4046541"/>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2" name="Straight Connector 41"/>
            <p:cNvCxnSpPr/>
            <p:nvPr/>
          </p:nvCxnSpPr>
          <p:spPr>
            <a:xfrm rot="10800000">
              <a:off x="0" y="4471989"/>
              <a:ext cx="1219200" cy="3333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07522745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TRILL Open Source Status</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Tx/>
              <a:buChar char="•"/>
            </a:pPr>
            <a:r>
              <a:rPr lang="en-US" dirty="0">
                <a:ea typeface="MS PGothic" pitchFamily="34" charset="-128"/>
              </a:rPr>
              <a:t>Oracle: TRILL for Solaris</a:t>
            </a:r>
            <a:endParaRPr lang="en-US" sz="2000" dirty="0">
              <a:ea typeface="MS PGothic" pitchFamily="34" charset="-128"/>
            </a:endParaRPr>
          </a:p>
          <a:p>
            <a:pPr lvl="1"/>
            <a:endParaRPr lang="en-US" sz="1800" dirty="0">
              <a:ea typeface="MS PGothic" pitchFamily="34" charset="-128"/>
              <a:hlinkClick r:id=""/>
            </a:endParaRPr>
          </a:p>
          <a:p>
            <a:pPr lvl="1"/>
            <a:r>
              <a:rPr lang="en-US" sz="1800" dirty="0">
                <a:solidFill>
                  <a:srgbClr val="008000"/>
                </a:solidFill>
                <a:ea typeface="MS PGothic" pitchFamily="34" charset="-128"/>
                <a:hlinkClick r:id=""/>
              </a:rPr>
              <a:t>http://hub.opensolaris.org/bin/view/Project+rbridges/WebHome</a:t>
            </a:r>
            <a:r>
              <a:rPr lang="en-US" sz="1800" dirty="0">
                <a:solidFill>
                  <a:srgbClr val="008000"/>
                </a:solidFill>
                <a:ea typeface="MS PGothic" pitchFamily="34" charset="-128"/>
              </a:rPr>
              <a:t> </a:t>
            </a:r>
          </a:p>
          <a:p>
            <a:pPr lvl="1"/>
            <a:endParaRPr lang="en-US" dirty="0">
              <a:solidFill>
                <a:srgbClr val="008000"/>
              </a:solidFill>
              <a:ea typeface="MS PGothic" pitchFamily="34" charset="-128"/>
            </a:endParaRPr>
          </a:p>
          <a:p>
            <a:pPr>
              <a:buFontTx/>
              <a:buChar char="•"/>
            </a:pPr>
            <a:r>
              <a:rPr lang="en-US" dirty="0">
                <a:ea typeface="MS PGothic" pitchFamily="34" charset="-128"/>
              </a:rPr>
              <a:t>TRILL Port to Linux (in process):</a:t>
            </a:r>
            <a:br>
              <a:rPr lang="en-US" dirty="0">
                <a:ea typeface="MS PGothic" pitchFamily="34" charset="-128"/>
              </a:rPr>
            </a:br>
            <a:r>
              <a:rPr lang="en-US" dirty="0"/>
              <a:t>National University of Sciences and Technology (NUST), </a:t>
            </a:r>
          </a:p>
          <a:p>
            <a:r>
              <a:rPr lang="en-US" dirty="0"/>
              <a:t>	Dr. Ali Khayam</a:t>
            </a:r>
          </a:p>
          <a:p>
            <a:r>
              <a:rPr lang="en-US" dirty="0"/>
              <a:t>	Islamabad, Pakistan</a:t>
            </a:r>
            <a:endParaRPr lang="en-US" sz="2000" u="sng" dirty="0">
              <a:ea typeface="MS PGothic" pitchFamily="34" charset="-128"/>
            </a:endParaRPr>
          </a:p>
          <a:p>
            <a:pPr lvl="1"/>
            <a:endParaRPr lang="en-US" sz="1800" u="sng" dirty="0">
              <a:ea typeface="MS PGothic" pitchFamily="34" charset="-128"/>
              <a:hlinkClick r:id=""/>
            </a:endParaRPr>
          </a:p>
          <a:p>
            <a:pPr lvl="1"/>
            <a:r>
              <a:rPr lang="en-US" sz="1800" u="sng" dirty="0">
                <a:ea typeface="MS PGothic" pitchFamily="34" charset="-128"/>
                <a:hlinkClick r:id=""/>
              </a:rPr>
              <a:t>http://www.wisnet.seecs.nust.edu.pk/people/~khayam/index.php</a:t>
            </a:r>
            <a:r>
              <a:rPr lang="en-US" sz="1800" u="sng" dirty="0">
                <a:ea typeface="MS PGothic" pitchFamily="34" charset="-128"/>
              </a:rPr>
              <a:t> </a:t>
            </a:r>
          </a:p>
          <a:p>
            <a:pPr>
              <a:lnSpc>
                <a:spcPct val="110000"/>
              </a:lnSpc>
              <a:buFontTx/>
              <a:buChar char="•"/>
            </a:pPr>
            <a:endParaRPr lang="en-US" dirty="0">
              <a:ea typeface="MS PGothic" pitchFamily="34" charset="-128"/>
            </a:endParaRPr>
          </a:p>
        </p:txBody>
      </p:sp>
    </p:spTree>
    <p:extLst>
      <p:ext uri="{BB962C8B-B14F-4D97-AF65-F5344CB8AC3E}">
        <p14:creationId xmlns:p14="http://schemas.microsoft.com/office/powerpoint/2010/main" val="22688406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TRILL Work </a:t>
            </a:r>
            <a:r>
              <a:rPr lang="en-US" sz="4400" dirty="0" smtClean="0">
                <a:solidFill>
                  <a:srgbClr val="0000FF"/>
                </a:solidFill>
              </a:rPr>
              <a:t>to Support 802.11 Mesh</a:t>
            </a:r>
            <a:endParaRPr lang="en-US" sz="4400" dirty="0">
              <a:solidFill>
                <a:srgbClr val="0000FF"/>
              </a:solidFill>
            </a:endParaRPr>
          </a:p>
        </p:txBody>
      </p:sp>
      <p:sp>
        <p:nvSpPr>
          <p:cNvPr id="3" name="Content Placeholder 2"/>
          <p:cNvSpPr>
            <a:spLocks noGrp="1"/>
          </p:cNvSpPr>
          <p:nvPr>
            <p:ph idx="1"/>
          </p:nvPr>
        </p:nvSpPr>
        <p:spPr/>
        <p:txBody>
          <a:bodyPr/>
          <a:lstStyle/>
          <a:p>
            <a:r>
              <a:rPr lang="en-US" dirty="0" smtClean="0"/>
              <a:t>It is likely that the following work on TRILL would be needed:</a:t>
            </a:r>
            <a:endParaRPr lang="en-US" dirty="0"/>
          </a:p>
          <a:p>
            <a:pPr marL="914400" lvl="1" indent="-457200">
              <a:buFont typeface="+mj-lt"/>
              <a:buAutoNum type="arabicPeriod"/>
            </a:pPr>
            <a:r>
              <a:rPr lang="en-US" dirty="0" smtClean="0"/>
              <a:t>Optimization of link state flooding.</a:t>
            </a:r>
          </a:p>
          <a:p>
            <a:pPr lvl="2">
              <a:buFont typeface="Arial"/>
              <a:buChar char="•"/>
            </a:pPr>
            <a:r>
              <a:rPr lang="en-US" dirty="0" smtClean="0"/>
              <a:t>Useful </a:t>
            </a:r>
            <a:r>
              <a:rPr lang="en-US" dirty="0"/>
              <a:t>for any richly connected TRILL campus</a:t>
            </a:r>
            <a:r>
              <a:rPr lang="en-US" dirty="0" smtClean="0"/>
              <a:t>.</a:t>
            </a:r>
          </a:p>
          <a:p>
            <a:pPr marL="914400" lvl="1" indent="-457200">
              <a:buFont typeface="+mj-lt"/>
              <a:buAutoNum type="arabicPeriod"/>
            </a:pPr>
            <a:r>
              <a:rPr lang="en-US" dirty="0"/>
              <a:t>Encoding of TRILL frames in 802.11 mesh.</a:t>
            </a:r>
          </a:p>
          <a:p>
            <a:pPr lvl="2">
              <a:buFont typeface="Arial"/>
              <a:buChar char="•"/>
            </a:pPr>
            <a:r>
              <a:rPr lang="en-US" dirty="0"/>
              <a:t>TRILL currently standardized over 802.3 and PPP. Drafts exist for TRILL over </a:t>
            </a:r>
            <a:r>
              <a:rPr lang="en-US" dirty="0" smtClean="0"/>
              <a:t>IPv4/IPv6 </a:t>
            </a:r>
            <a:r>
              <a:rPr lang="en-US" dirty="0"/>
              <a:t>and MPLS.</a:t>
            </a:r>
          </a:p>
          <a:p>
            <a:pPr marL="914400" lvl="1" indent="-457200">
              <a:buFont typeface="+mj-lt"/>
              <a:buAutoNum type="arabicPeriod"/>
            </a:pPr>
            <a:r>
              <a:rPr lang="en-US" dirty="0" smtClean="0"/>
              <a:t>Optimization of multi-destination data distribution.</a:t>
            </a:r>
          </a:p>
          <a:p>
            <a:pPr marL="914400" lvl="1" indent="-457200">
              <a:buFont typeface="+mj-lt"/>
              <a:buAutoNum type="arabicPeriod"/>
            </a:pPr>
            <a:r>
              <a:rPr lang="en-US" dirty="0" smtClean="0"/>
              <a:t>Mapping of Airtime Link Metric values to TRILL link metric.</a:t>
            </a:r>
          </a:p>
          <a:p>
            <a:pPr lvl="2" indent="-285750">
              <a:buFont typeface="Arial"/>
              <a:buChar char="•"/>
            </a:pPr>
            <a:r>
              <a:rPr lang="en-US" dirty="0" smtClean="0"/>
              <a:t>This is a simple numeric mapping. Perhaps ( </a:t>
            </a:r>
            <a:r>
              <a:rPr lang="en-US" sz="2000" dirty="0" smtClean="0"/>
              <a:t>c</a:t>
            </a:r>
            <a:r>
              <a:rPr lang="en-US" sz="2400" baseline="-25000" dirty="0" smtClean="0"/>
              <a:t>a</a:t>
            </a:r>
            <a:r>
              <a:rPr lang="en-US" sz="2000" dirty="0" smtClean="0"/>
              <a:t> * 25 * 10</a:t>
            </a:r>
            <a:r>
              <a:rPr lang="en-US" sz="2000" baseline="30000" dirty="0" smtClean="0"/>
              <a:t>4 </a:t>
            </a:r>
            <a:r>
              <a:rPr lang="en-US" sz="2000" dirty="0" smtClean="0"/>
              <a: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3221965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u="sng"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p>
          <a:p>
            <a:pPr marL="457200" indent="-457200">
              <a:buFont typeface="+mj-lt"/>
              <a:buAutoNum type="arabicPeriod"/>
            </a:pPr>
            <a:endParaRPr lang="en-US" sz="3200" dirty="0"/>
          </a:p>
          <a:p>
            <a:pPr marL="457200" indent="-457200">
              <a:buFont typeface="+mj-lt"/>
              <a:buAutoNum type="arabicPeriod"/>
            </a:pPr>
            <a:r>
              <a:rPr lang="en-US" sz="3200" dirty="0" smtClean="0"/>
              <a:t>TRILL</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367252470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30</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a:solidFill>
                  <a:srgbClr val="0000FF"/>
                </a:solidFill>
              </a:rPr>
              <a:t>Algorhyme V2 </a:t>
            </a:r>
          </a:p>
        </p:txBody>
      </p:sp>
      <p:sp>
        <p:nvSpPr>
          <p:cNvPr id="10242" name="Rectangle 2"/>
          <p:cNvSpPr>
            <a:spLocks noGrp="1" noChangeArrowheads="1"/>
          </p:cNvSpPr>
          <p:nvPr>
            <p:ph type="body" idx="1"/>
          </p:nvPr>
        </p:nvSpPr>
        <p:spPr>
          <a:xfrm>
            <a:off x="1331640" y="1772816"/>
            <a:ext cx="7126560" cy="4416847"/>
          </a:xfrm>
          <a:ln/>
        </p:spPr>
        <p:txBody>
          <a:bodyPr/>
          <a:lstStyle/>
          <a:p>
            <a:pPr>
              <a:lnSpc>
                <a:spcPct val="90000"/>
              </a:lnSpc>
              <a:buFont typeface="Arial"/>
              <a:buChar char="•"/>
            </a:pPr>
            <a:r>
              <a:rPr lang="en-US" sz="2000" b="0" dirty="0">
                <a:ea typeface="ＭＳ Ｐゴシック" charset="-128"/>
              </a:rPr>
              <a:t>I hope that we shall one day see</a:t>
            </a:r>
          </a:p>
          <a:p>
            <a:pPr>
              <a:lnSpc>
                <a:spcPct val="90000"/>
              </a:lnSpc>
              <a:buFont typeface="Arial"/>
              <a:buChar char="•"/>
            </a:pPr>
            <a:r>
              <a:rPr lang="en-US" sz="2000" b="0" dirty="0">
                <a:ea typeface="ＭＳ Ｐゴシック" charset="-128"/>
              </a:rPr>
              <a:t>      A graph more lovely than a tree.</a:t>
            </a:r>
          </a:p>
          <a:p>
            <a:pPr>
              <a:lnSpc>
                <a:spcPct val="90000"/>
              </a:lnSpc>
              <a:buFont typeface="Arial"/>
              <a:buChar char="•"/>
            </a:pPr>
            <a:r>
              <a:rPr lang="en-US" sz="2000" b="0" dirty="0">
                <a:ea typeface="ＭＳ Ｐゴシック" charset="-128"/>
              </a:rPr>
              <a:t>A graph to boost efficiency</a:t>
            </a:r>
          </a:p>
          <a:p>
            <a:pPr>
              <a:lnSpc>
                <a:spcPct val="90000"/>
              </a:lnSpc>
              <a:buFont typeface="Arial"/>
              <a:buChar char="•"/>
            </a:pPr>
            <a:r>
              <a:rPr lang="en-US" sz="2000" b="0" dirty="0">
                <a:ea typeface="ＭＳ Ｐゴシック" charset="-128"/>
              </a:rPr>
              <a:t>      While still configuration-free.</a:t>
            </a:r>
          </a:p>
          <a:p>
            <a:pPr>
              <a:lnSpc>
                <a:spcPct val="90000"/>
              </a:lnSpc>
              <a:buFont typeface="Arial"/>
              <a:buChar char="•"/>
            </a:pPr>
            <a:r>
              <a:rPr lang="en-US" sz="2000" b="0" dirty="0">
                <a:ea typeface="ＭＳ Ｐゴシック" charset="-128"/>
              </a:rPr>
              <a:t>A network where RBridges can</a:t>
            </a:r>
          </a:p>
          <a:p>
            <a:pPr>
              <a:lnSpc>
                <a:spcPct val="90000"/>
              </a:lnSpc>
              <a:buFont typeface="Arial"/>
              <a:buChar char="•"/>
            </a:pPr>
            <a:r>
              <a:rPr lang="en-US" sz="2000" b="0" dirty="0">
                <a:ea typeface="ＭＳ Ｐゴシック" charset="-128"/>
              </a:rPr>
              <a:t>      Route packets to their target LAN.</a:t>
            </a:r>
          </a:p>
          <a:p>
            <a:pPr>
              <a:lnSpc>
                <a:spcPct val="90000"/>
              </a:lnSpc>
              <a:buFont typeface="Arial"/>
              <a:buChar char="•"/>
            </a:pPr>
            <a:r>
              <a:rPr lang="en-US" sz="2000" b="0" dirty="0">
                <a:ea typeface="ＭＳ Ｐゴシック" charset="-128"/>
              </a:rPr>
              <a:t>The paths they find, to our elation,</a:t>
            </a:r>
          </a:p>
          <a:p>
            <a:pPr>
              <a:lnSpc>
                <a:spcPct val="90000"/>
              </a:lnSpc>
              <a:buFont typeface="Arial"/>
              <a:buChar char="•"/>
            </a:pPr>
            <a:r>
              <a:rPr lang="en-US" sz="2000" b="0" dirty="0">
                <a:ea typeface="ＭＳ Ｐゴシック" charset="-128"/>
              </a:rPr>
              <a:t>      Are least cost paths to destination!</a:t>
            </a:r>
          </a:p>
          <a:p>
            <a:pPr>
              <a:lnSpc>
                <a:spcPct val="90000"/>
              </a:lnSpc>
              <a:buFont typeface="Arial"/>
              <a:buChar char="•"/>
            </a:pPr>
            <a:r>
              <a:rPr lang="en-US" sz="2000" b="0" dirty="0">
                <a:ea typeface="ＭＳ Ｐゴシック" charset="-128"/>
              </a:rPr>
              <a:t>With packet hop counts we now see,</a:t>
            </a:r>
          </a:p>
          <a:p>
            <a:pPr>
              <a:lnSpc>
                <a:spcPct val="90000"/>
              </a:lnSpc>
              <a:buFont typeface="Arial"/>
              <a:buChar char="•"/>
            </a:pPr>
            <a:r>
              <a:rPr lang="en-US" sz="2000" b="0" dirty="0">
                <a:ea typeface="ＭＳ Ｐゴシック" charset="-128"/>
              </a:rPr>
              <a:t>      The network need not be loop-free!</a:t>
            </a:r>
          </a:p>
          <a:p>
            <a:pPr>
              <a:lnSpc>
                <a:spcPct val="90000"/>
              </a:lnSpc>
              <a:buFont typeface="Arial"/>
              <a:buChar char="•"/>
            </a:pPr>
            <a:r>
              <a:rPr lang="en-US" sz="2000" b="0" dirty="0">
                <a:ea typeface="ＭＳ Ｐゴシック" charset="-128"/>
              </a:rPr>
              <a:t>RBridges work transparently,</a:t>
            </a:r>
          </a:p>
          <a:p>
            <a:pPr>
              <a:lnSpc>
                <a:spcPct val="90000"/>
              </a:lnSpc>
              <a:buFont typeface="Arial"/>
              <a:buChar char="•"/>
            </a:pPr>
            <a:r>
              <a:rPr lang="en-US" sz="2000" b="0" dirty="0">
                <a:ea typeface="ＭＳ Ｐゴシック" charset="-128"/>
              </a:rPr>
              <a:t>      Without a common spanning tree.</a:t>
            </a:r>
          </a:p>
          <a:p>
            <a:pPr>
              <a:buFont typeface="Arial"/>
              <a:buChar char="•"/>
            </a:pPr>
            <a:r>
              <a:rPr lang="en-US" sz="2000" b="0" dirty="0">
                <a:ea typeface="ＭＳ Ｐゴシック" charset="-128"/>
              </a:rPr>
              <a:t>                                               </a:t>
            </a:r>
            <a:r>
              <a:rPr lang="en-US" sz="1800" b="0" dirty="0">
                <a:ea typeface="ＭＳ Ｐゴシック" charset="-128"/>
              </a:rPr>
              <a:t>- By Ray Perlner</a:t>
            </a:r>
            <a:endParaRPr lang="en-US" sz="2000" b="0" dirty="0"/>
          </a:p>
        </p:txBody>
      </p:sp>
    </p:spTree>
    <p:extLst>
      <p:ext uri="{BB962C8B-B14F-4D97-AF65-F5344CB8AC3E}">
        <p14:creationId xmlns:p14="http://schemas.microsoft.com/office/powerpoint/2010/main" val="31981546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sz="2200" dirty="0" smtClean="0"/>
              <a:t>802.11 mesh depends on a Path Selection and Link Metric protocol to determine how to forward frames. </a:t>
            </a:r>
            <a:r>
              <a:rPr lang="en-US" sz="2200" dirty="0"/>
              <a:t>D</a:t>
            </a:r>
            <a:r>
              <a:rPr lang="en-US" sz="2200" dirty="0" smtClean="0"/>
              <a:t>ifferent Path Selection protocols are best for different types of meshes.</a:t>
            </a:r>
          </a:p>
          <a:p>
            <a:pPr>
              <a:buFont typeface="Arial"/>
              <a:buChar char="•"/>
            </a:pPr>
            <a:r>
              <a:rPr lang="en-US" sz="2200" dirty="0" smtClean="0"/>
              <a:t>Meshes </a:t>
            </a:r>
            <a:r>
              <a:rPr lang="en-US" sz="2200" dirty="0"/>
              <a:t>differ along various </a:t>
            </a:r>
            <a:r>
              <a:rPr lang="en-US" sz="2200" dirty="0" smtClean="0"/>
              <a:t>dimensions and questions, </a:t>
            </a:r>
            <a:r>
              <a:rPr lang="en-US" sz="2200" dirty="0"/>
              <a:t>such </a:t>
            </a:r>
            <a:r>
              <a:rPr lang="en-US" sz="2200" dirty="0" smtClean="0"/>
              <a:t>as:</a:t>
            </a:r>
          </a:p>
          <a:p>
            <a:pPr lvl="1">
              <a:buFont typeface="Arial"/>
              <a:buChar char="•"/>
            </a:pPr>
            <a:r>
              <a:rPr lang="en-US" dirty="0" smtClean="0"/>
              <a:t>Fraction of pairwise multi-hop paths that will actually be in use.</a:t>
            </a:r>
          </a:p>
          <a:p>
            <a:pPr lvl="1">
              <a:buFont typeface="Arial"/>
              <a:buChar char="•"/>
            </a:pPr>
            <a:r>
              <a:rPr lang="en-US" dirty="0" smtClean="0"/>
              <a:t>Density, dimensionality, and dynamism of mesh station location.</a:t>
            </a:r>
          </a:p>
          <a:p>
            <a:pPr lvl="1">
              <a:buFont typeface="Arial"/>
              <a:buChar char="•"/>
            </a:pPr>
            <a:r>
              <a:rPr lang="en-US" dirty="0" smtClean="0"/>
              <a:t>Computational and storage capabilities of mesh stations.</a:t>
            </a:r>
          </a:p>
          <a:p>
            <a:pPr lvl="1">
              <a:buFont typeface="Arial"/>
              <a:buChar char="•"/>
            </a:pPr>
            <a:r>
              <a:rPr lang="en-US" dirty="0" smtClean="0"/>
              <a:t>Can mesh path selection be local to an 802.11 mesh or should it be possible to optimize path selection on a wider scale possibly including multiple meshes and intervening nets?</a:t>
            </a:r>
          </a:p>
          <a:p>
            <a:pPr lvl="1">
              <a:buFont typeface="Arial"/>
              <a:buChar char="•"/>
            </a:pPr>
            <a:r>
              <a:rPr lang="en-US" dirty="0" smtClean="0"/>
              <a:t>Should mesh stations have a global view of the mesh topology?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4154944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There is only one path </a:t>
            </a:r>
            <a:r>
              <a:rPr lang="en-US" dirty="0"/>
              <a:t>s</a:t>
            </a:r>
            <a:r>
              <a:rPr lang="en-US" dirty="0" smtClean="0"/>
              <a:t>election protocol specified in the 802.11 </a:t>
            </a:r>
            <a:r>
              <a:rPr lang="en-US" dirty="0"/>
              <a:t>m</a:t>
            </a:r>
            <a:r>
              <a:rPr lang="en-US" dirty="0" smtClean="0"/>
              <a:t>esh standard. But it was realized, when 802.11s was developed, that different path selection protocols would be suitable for different mesh conditions.</a:t>
            </a:r>
          </a:p>
          <a:p>
            <a:pPr>
              <a:buFont typeface="Arial"/>
              <a:buChar char="•"/>
            </a:pPr>
            <a:r>
              <a:rPr lang="en-US" dirty="0" smtClean="0"/>
              <a:t>Thus, 802.11 mesh is designed so that other path </a:t>
            </a:r>
            <a:r>
              <a:rPr lang="en-US" dirty="0"/>
              <a:t>s</a:t>
            </a:r>
            <a:r>
              <a:rPr lang="en-US" dirty="0" smtClean="0"/>
              <a:t>election protocols can be deployed and agreed to by mesh stations.</a:t>
            </a:r>
          </a:p>
          <a:p>
            <a:pPr>
              <a:buFont typeface="Arial"/>
              <a:buChar char="•"/>
            </a:pPr>
            <a:r>
              <a:rPr lang="en-US" dirty="0" smtClean="0"/>
              <a:t>There are successful 802.11 mesh products, but they use propriety path </a:t>
            </a:r>
            <a:r>
              <a:rPr lang="en-US" dirty="0"/>
              <a:t>s</a:t>
            </a:r>
            <a:r>
              <a:rPr lang="en-US" dirty="0" smtClean="0"/>
              <a:t>election protocols.</a:t>
            </a:r>
            <a:endParaRPr lang="en-US" dirty="0"/>
          </a:p>
          <a:p>
            <a:pPr>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8554116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Why IETF TRILL?</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mj-lt"/>
              <a:buAutoNum type="arabicPeriod"/>
            </a:pPr>
            <a:r>
              <a:rPr lang="en-US" sz="2000" dirty="0"/>
              <a:t>The IETF TRILL protocol would provide a new type of 802.11 mesh </a:t>
            </a:r>
            <a:r>
              <a:rPr lang="en-US" sz="2000" dirty="0" smtClean="0"/>
              <a:t>path selection </a:t>
            </a:r>
            <a:r>
              <a:rPr lang="en-US" sz="2000" dirty="0"/>
              <a:t>extending the utility of 802.11 mesh</a:t>
            </a:r>
            <a:r>
              <a:rPr lang="en-US" sz="2000" dirty="0" smtClean="0"/>
              <a:t>.</a:t>
            </a:r>
          </a:p>
          <a:p>
            <a:pPr marL="400050" lvl="1" indent="0"/>
            <a:r>
              <a:rPr lang="en-US" sz="1600" dirty="0" smtClean="0"/>
              <a:t>– In particular TRILL is a proactive link-state path selection protocol designed from the beginning to support multi-access links.</a:t>
            </a:r>
            <a:endParaRPr lang="en-US" sz="1600" dirty="0"/>
          </a:p>
          <a:p>
            <a:pPr marL="457200" indent="-457200">
              <a:buFont typeface="+mj-lt"/>
              <a:buAutoNum type="arabicPeriod"/>
            </a:pPr>
            <a:r>
              <a:rPr lang="en-US" sz="2000" dirty="0"/>
              <a:t>Donald Eastlake, Co-Chair of the </a:t>
            </a:r>
            <a:r>
              <a:rPr lang="en-US" sz="2000" dirty="0" smtClean="0"/>
              <a:t>IETF TRILL </a:t>
            </a:r>
            <a:r>
              <a:rPr lang="en-US" sz="2000" dirty="0"/>
              <a:t>Working Group was formerly Chair of the </a:t>
            </a:r>
            <a:r>
              <a:rPr lang="en-US" sz="2000" dirty="0" smtClean="0"/>
              <a:t>802.11 </a:t>
            </a:r>
            <a:r>
              <a:rPr lang="en-US" sz="2000" dirty="0"/>
              <a:t>Mesh Networking Task Group.</a:t>
            </a:r>
          </a:p>
          <a:p>
            <a:pPr marL="457200" indent="-457200">
              <a:buFont typeface="+mj-lt"/>
              <a:buAutoNum type="arabicPeriod"/>
            </a:pPr>
            <a:r>
              <a:rPr lang="en-US" sz="2000" dirty="0" smtClean="0"/>
              <a:t>The </a:t>
            </a:r>
            <a:r>
              <a:rPr lang="en-US" sz="2000" dirty="0"/>
              <a:t>TRILL WG has expressed interest in </a:t>
            </a:r>
            <a:r>
              <a:rPr lang="en-US" sz="2000" dirty="0" smtClean="0"/>
              <a:t>use of </a:t>
            </a:r>
            <a:r>
              <a:rPr lang="en-US" sz="2000" dirty="0"/>
              <a:t>TRILL for path selection in IEEE 802.11s</a:t>
            </a:r>
            <a:r>
              <a:rPr lang="en-US" sz="2000" dirty="0" smtClean="0"/>
              <a:t>.</a:t>
            </a:r>
            <a:endParaRPr lang="en-US" sz="2000" dirty="0"/>
          </a:p>
          <a:p>
            <a:pPr marL="400050" lvl="1" indent="0"/>
            <a:r>
              <a:rPr lang="en-US" sz="1800" dirty="0"/>
              <a:t>– IETF Chair Liaison to IEEE 802.1, 10 May 2012</a:t>
            </a:r>
          </a:p>
          <a:p>
            <a:pPr marL="457200" indent="-457200">
              <a:buFont typeface="+mj-lt"/>
              <a:buAutoNum type="arabicPeriod"/>
            </a:pPr>
            <a:r>
              <a:rPr lang="en-GB" sz="2000" dirty="0" smtClean="0"/>
              <a:t>It </a:t>
            </a:r>
            <a:r>
              <a:rPr lang="en-GB" sz="2000" dirty="0"/>
              <a:t>would provide a worked example of building on an 802 protocol using external interfaces in support of the 802 JTC1 SC’s efforts.</a:t>
            </a:r>
          </a:p>
          <a:p>
            <a:pPr marL="0" indent="0"/>
            <a:endParaRPr lang="en-US" sz="20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1869977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u="sng" dirty="0" smtClean="0"/>
              <a:t>Background</a:t>
            </a:r>
          </a:p>
          <a:p>
            <a:pPr marL="457200" indent="-457200">
              <a:buFont typeface="+mj-lt"/>
              <a:buAutoNum type="arabicPeriod"/>
            </a:pPr>
            <a:endParaRPr lang="en-US" sz="3200" dirty="0"/>
          </a:p>
          <a:p>
            <a:pPr marL="457200" indent="-457200">
              <a:buFont typeface="+mj-lt"/>
              <a:buAutoNum type="arabicPeriod"/>
            </a:pPr>
            <a:r>
              <a:rPr lang="en-US" sz="3200" dirty="0" smtClean="0"/>
              <a:t>TRILL</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38731922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sz="3600" dirty="0" smtClean="0">
                <a:solidFill>
                  <a:srgbClr val="0000FF"/>
                </a:solidFill>
              </a:rPr>
              <a:t>802.11 Mesh Path Selection</a:t>
            </a:r>
            <a:endParaRPr lang="en-US" sz="3600" dirty="0">
              <a:solidFill>
                <a:srgbClr val="0000FF"/>
              </a:solidFill>
            </a:endParaRPr>
          </a:p>
        </p:txBody>
      </p:sp>
      <p:sp>
        <p:nvSpPr>
          <p:cNvPr id="4" name="Date Placeholder 3"/>
          <p:cNvSpPr>
            <a:spLocks noGrp="1"/>
          </p:cNvSpPr>
          <p:nvPr>
            <p:ph type="dt" idx="10"/>
          </p:nvPr>
        </p:nvSpPr>
        <p:spPr/>
        <p:txBody>
          <a:bodyPr/>
          <a:lstStyle/>
          <a:p>
            <a:r>
              <a:rPr lang="en-US" smtClean="0"/>
              <a:t>November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pic>
        <p:nvPicPr>
          <p:cNvPr id="3" name="Picture 2"/>
          <p:cNvPicPr>
            <a:picLocks noChangeAspect="1"/>
          </p:cNvPicPr>
          <p:nvPr/>
        </p:nvPicPr>
        <p:blipFill>
          <a:blip r:embed="rId3"/>
          <a:stretch>
            <a:fillRect/>
          </a:stretch>
        </p:blipFill>
        <p:spPr>
          <a:xfrm>
            <a:off x="1187624" y="1665999"/>
            <a:ext cx="7006502" cy="4427297"/>
          </a:xfrm>
          <a:prstGeom prst="rect">
            <a:avLst/>
          </a:prstGeom>
        </p:spPr>
      </p:pic>
      <p:cxnSp>
        <p:nvCxnSpPr>
          <p:cNvPr id="9" name="Straight Arrow Connector 8"/>
          <p:cNvCxnSpPr/>
          <p:nvPr/>
        </p:nvCxnSpPr>
        <p:spPr bwMode="auto">
          <a:xfrm>
            <a:off x="3635896" y="3573016"/>
            <a:ext cx="216024" cy="288032"/>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2" name="Straight Arrow Connector 11"/>
          <p:cNvCxnSpPr/>
          <p:nvPr/>
        </p:nvCxnSpPr>
        <p:spPr bwMode="auto">
          <a:xfrm>
            <a:off x="4139952" y="4365104"/>
            <a:ext cx="288032"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5" name="Straight Arrow Connector 14"/>
          <p:cNvCxnSpPr/>
          <p:nvPr/>
        </p:nvCxnSpPr>
        <p:spPr bwMode="auto">
          <a:xfrm flipV="1">
            <a:off x="5076056" y="4581128"/>
            <a:ext cx="504056" cy="360040"/>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8" name="Straight Arrow Connector 17"/>
          <p:cNvCxnSpPr/>
          <p:nvPr/>
        </p:nvCxnSpPr>
        <p:spPr bwMode="auto">
          <a:xfrm flipV="1">
            <a:off x="6228184" y="3573016"/>
            <a:ext cx="576064"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1" name="Straight Arrow Connector 10"/>
          <p:cNvCxnSpPr/>
          <p:nvPr/>
        </p:nvCxnSpPr>
        <p:spPr bwMode="auto">
          <a:xfrm>
            <a:off x="5220072" y="3789040"/>
            <a:ext cx="288032" cy="288032"/>
          </a:xfrm>
          <a:prstGeom prst="straightConnector1">
            <a:avLst/>
          </a:prstGeom>
          <a:solidFill>
            <a:srgbClr val="00B8FF"/>
          </a:solidFill>
          <a:ln w="38100" cap="flat" cmpd="sng" algn="ctr">
            <a:solidFill>
              <a:schemeClr val="tx1"/>
            </a:solidFill>
            <a:prstDash val="sysDash"/>
            <a:round/>
            <a:headEnd type="none" w="med" len="med"/>
            <a:tailEnd type="none"/>
          </a:ln>
          <a:effectLst/>
        </p:spPr>
      </p:cxnSp>
    </p:spTree>
    <p:extLst>
      <p:ext uri="{BB962C8B-B14F-4D97-AF65-F5344CB8AC3E}">
        <p14:creationId xmlns:p14="http://schemas.microsoft.com/office/powerpoint/2010/main" val="16412127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802.11 Mesh Path Selection</a:t>
            </a:r>
            <a:endParaRPr lang="en-US" sz="4400" dirty="0">
              <a:solidFill>
                <a:srgbClr val="0000FF"/>
              </a:solidFill>
            </a:endParaRPr>
          </a:p>
        </p:txBody>
      </p:sp>
      <p:sp>
        <p:nvSpPr>
          <p:cNvPr id="9218" name="Rectangle 2"/>
          <p:cNvSpPr>
            <a:spLocks noGrp="1" noChangeArrowheads="1"/>
          </p:cNvSpPr>
          <p:nvPr>
            <p:ph type="body" idx="1"/>
          </p:nvPr>
        </p:nvSpPr>
        <p:spPr>
          <a:xfrm>
            <a:off x="685800" y="1844824"/>
            <a:ext cx="7772400" cy="4680520"/>
          </a:xfrm>
          <a:ln/>
        </p:spPr>
        <p:txBody>
          <a:bodyPr/>
          <a:lstStyle/>
          <a:p>
            <a:pPr>
              <a:buFont typeface="Times New Roman" pitchFamily="16" charset="0"/>
              <a:buChar char="•"/>
            </a:pPr>
            <a:r>
              <a:rPr lang="en-GB" sz="2200" dirty="0" smtClean="0"/>
              <a:t>802.11 Mesh is designed to support multiple path </a:t>
            </a:r>
            <a:r>
              <a:rPr lang="en-GB" sz="2200" dirty="0"/>
              <a:t>s</a:t>
            </a:r>
            <a:r>
              <a:rPr lang="en-GB" sz="2200" dirty="0" smtClean="0"/>
              <a:t>election protocols and multiple link </a:t>
            </a:r>
            <a:r>
              <a:rPr lang="en-GB" sz="2200" dirty="0"/>
              <a:t>m</a:t>
            </a:r>
            <a:r>
              <a:rPr lang="en-GB" sz="2200" dirty="0" smtClean="0"/>
              <a:t>etrics because different mesh environments and applications can benefit from different path </a:t>
            </a:r>
            <a:r>
              <a:rPr lang="en-GB" sz="2200" dirty="0"/>
              <a:t>s</a:t>
            </a:r>
            <a:r>
              <a:rPr lang="en-GB" sz="2200" dirty="0" smtClean="0"/>
              <a:t>election protocols and link </a:t>
            </a:r>
            <a:r>
              <a:rPr lang="en-GB" sz="2200" dirty="0"/>
              <a:t>m</a:t>
            </a:r>
            <a:r>
              <a:rPr lang="en-GB" sz="2200" dirty="0" smtClean="0"/>
              <a:t>etrics.</a:t>
            </a:r>
          </a:p>
          <a:p>
            <a:pPr lvl="1">
              <a:buFont typeface="Times New Roman" pitchFamily="16" charset="0"/>
              <a:buChar char="•"/>
            </a:pPr>
            <a:r>
              <a:rPr lang="en-GB" dirty="0"/>
              <a:t>All Mesh STAs in </a:t>
            </a:r>
            <a:r>
              <a:rPr lang="en-GB" dirty="0" smtClean="0"/>
              <a:t>an </a:t>
            </a:r>
            <a:r>
              <a:rPr lang="en-GB" dirty="0"/>
              <a:t>MBSS </a:t>
            </a:r>
            <a:r>
              <a:rPr lang="en-GB" dirty="0" smtClean="0"/>
              <a:t>(Mesh BSS) must </a:t>
            </a:r>
            <a:r>
              <a:rPr lang="en-GB" dirty="0"/>
              <a:t>use the same </a:t>
            </a:r>
            <a:r>
              <a:rPr lang="en-GB" dirty="0" smtClean="0"/>
              <a:t>path </a:t>
            </a:r>
            <a:r>
              <a:rPr lang="en-GB" dirty="0"/>
              <a:t>s</a:t>
            </a:r>
            <a:r>
              <a:rPr lang="en-GB" dirty="0" smtClean="0"/>
              <a:t>election protocol </a:t>
            </a:r>
            <a:r>
              <a:rPr lang="en-GB" dirty="0"/>
              <a:t>and </a:t>
            </a:r>
            <a:r>
              <a:rPr lang="en-GB" dirty="0" smtClean="0"/>
              <a:t>link </a:t>
            </a:r>
            <a:r>
              <a:rPr lang="en-GB" dirty="0"/>
              <a:t>m</a:t>
            </a:r>
            <a:r>
              <a:rPr lang="en-GB" dirty="0" smtClean="0"/>
              <a:t>etric.</a:t>
            </a:r>
            <a:endParaRPr lang="en-GB" dirty="0"/>
          </a:p>
          <a:p>
            <a:pPr lvl="1">
              <a:buFont typeface="Times New Roman" pitchFamily="16" charset="0"/>
              <a:buChar char="•"/>
            </a:pPr>
            <a:r>
              <a:rPr lang="en-GB" dirty="0"/>
              <a:t>The default </a:t>
            </a:r>
            <a:r>
              <a:rPr lang="en-GB" dirty="0" smtClean="0"/>
              <a:t>path </a:t>
            </a:r>
            <a:r>
              <a:rPr lang="en-GB" dirty="0"/>
              <a:t>s</a:t>
            </a:r>
            <a:r>
              <a:rPr lang="en-GB" dirty="0" smtClean="0"/>
              <a:t>election </a:t>
            </a:r>
            <a:r>
              <a:rPr lang="en-GB" dirty="0"/>
              <a:t>protocol and the only one specified in the 802.11 Standard is HWMP (Hybrid Wireless Mesh Protocol).</a:t>
            </a:r>
          </a:p>
          <a:p>
            <a:pPr lvl="1">
              <a:buFont typeface="Times New Roman" pitchFamily="16" charset="0"/>
              <a:buChar char="•"/>
            </a:pPr>
            <a:r>
              <a:rPr lang="en-GB" dirty="0" smtClean="0"/>
              <a:t>The </a:t>
            </a:r>
            <a:r>
              <a:rPr lang="en-GB" dirty="0"/>
              <a:t>default </a:t>
            </a:r>
            <a:r>
              <a:rPr lang="en-GB" dirty="0" smtClean="0"/>
              <a:t>link </a:t>
            </a:r>
            <a:r>
              <a:rPr lang="en-GB" dirty="0"/>
              <a:t>m</a:t>
            </a:r>
            <a:r>
              <a:rPr lang="en-GB" dirty="0" smtClean="0"/>
              <a:t>etric </a:t>
            </a:r>
            <a:r>
              <a:rPr lang="en-GB" dirty="0"/>
              <a:t>and the only one </a:t>
            </a:r>
            <a:r>
              <a:rPr lang="en-GB" dirty="0" smtClean="0"/>
              <a:t>now specified </a:t>
            </a:r>
            <a:r>
              <a:rPr lang="en-GB" dirty="0"/>
              <a:t>in the 802.11 Standard is the Airtime link </a:t>
            </a:r>
            <a:r>
              <a:rPr lang="en-GB" dirty="0" smtClean="0"/>
              <a:t>metric</a:t>
            </a:r>
            <a:r>
              <a:rPr lang="en-GB" dirty="0"/>
              <a:t> </a:t>
            </a:r>
            <a:r>
              <a:rPr lang="en-GB" dirty="0" smtClean="0"/>
              <a:t>which estimates the amount of airtime to transmit an 8192 data bit frame.</a:t>
            </a:r>
            <a:endParaRPr lang="en-GB" dirty="0"/>
          </a:p>
        </p:txBody>
      </p:sp>
    </p:spTree>
    <p:extLst>
      <p:ext uri="{BB962C8B-B14F-4D97-AF65-F5344CB8AC3E}">
        <p14:creationId xmlns:p14="http://schemas.microsoft.com/office/powerpoint/2010/main" val="18622988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8">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9650</TotalTime>
  <Words>2552</Words>
  <Application>Microsoft Macintosh PowerPoint</Application>
  <PresentationFormat>On-screen Show (4:3)</PresentationFormat>
  <Paragraphs>386</Paragraphs>
  <Slides>30</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802-11-submission</vt:lpstr>
      <vt:lpstr>Document</vt:lpstr>
      <vt:lpstr>Alternative Mesh Path Selection</vt:lpstr>
      <vt:lpstr>Abstract</vt:lpstr>
      <vt:lpstr>Contents</vt:lpstr>
      <vt:lpstr>Why Should 802.11 Be Interested?</vt:lpstr>
      <vt:lpstr>Why Should 802.11 Be Interested?</vt:lpstr>
      <vt:lpstr>Why IETF TRILL?</vt:lpstr>
      <vt:lpstr>Contents</vt:lpstr>
      <vt:lpstr>802.11 Mesh Path Selection</vt:lpstr>
      <vt:lpstr>802.11 Mesh Path Selection</vt:lpstr>
      <vt:lpstr>HWMP Path Selection Protocol</vt:lpstr>
      <vt:lpstr>Types of Path Selection</vt:lpstr>
      <vt:lpstr>Types of Path Selection</vt:lpstr>
      <vt:lpstr>Contents</vt:lpstr>
      <vt:lpstr>IETF TRILL WG</vt:lpstr>
      <vt:lpstr>More on TRILL</vt:lpstr>
      <vt:lpstr>Additional TRILL Features</vt:lpstr>
      <vt:lpstr>Peering Between/Thru Meshes</vt:lpstr>
      <vt:lpstr>TRILL for Mesh Use Cases</vt:lpstr>
      <vt:lpstr>References</vt:lpstr>
      <vt:lpstr>Back Up Slides</vt:lpstr>
      <vt:lpstr>Airtime Link Metric</vt:lpstr>
      <vt:lpstr>802.11 Mesh Use Cases</vt:lpstr>
      <vt:lpstr>Types of Path Selection</vt:lpstr>
      <vt:lpstr>TRILL Standardization Status</vt:lpstr>
      <vt:lpstr>Peering and Layers</vt:lpstr>
      <vt:lpstr>Peering and Layers</vt:lpstr>
      <vt:lpstr>Peering and Layers</vt:lpstr>
      <vt:lpstr>TRILL Open Source Status</vt:lpstr>
      <vt:lpstr>TRILL Work to Support 802.11 Mesh</vt:lpstr>
      <vt:lpstr>Algorhyme V2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TRILL for Mesh</dc:title>
  <dc:subject/>
  <dc:creator>Donald Eastlake 3rd</dc:creator>
  <cp:keywords/>
  <dc:description/>
  <cp:lastModifiedBy>Donald Eastlake III</cp:lastModifiedBy>
  <cp:revision>138</cp:revision>
  <cp:lastPrinted>1601-01-01T00:00:00Z</cp:lastPrinted>
  <dcterms:created xsi:type="dcterms:W3CDTF">2010-02-15T12:38:41Z</dcterms:created>
  <dcterms:modified xsi:type="dcterms:W3CDTF">2012-11-17T22:43:13Z</dcterms:modified>
  <cp:category/>
</cp:coreProperties>
</file>