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91" r:id="rId4"/>
    <p:sldId id="306" r:id="rId5"/>
    <p:sldId id="308" r:id="rId6"/>
    <p:sldId id="309" r:id="rId7"/>
    <p:sldId id="307" r:id="rId8"/>
    <p:sldId id="266" r:id="rId9"/>
    <p:sldId id="265" r:id="rId10"/>
    <p:sldId id="267" r:id="rId11"/>
    <p:sldId id="270" r:id="rId12"/>
    <p:sldId id="288" r:id="rId13"/>
    <p:sldId id="300" r:id="rId14"/>
    <p:sldId id="310" r:id="rId15"/>
    <p:sldId id="273" r:id="rId16"/>
    <p:sldId id="271" r:id="rId17"/>
    <p:sldId id="272" r:id="rId18"/>
    <p:sldId id="274" r:id="rId19"/>
    <p:sldId id="278" r:id="rId20"/>
    <p:sldId id="305" r:id="rId21"/>
    <p:sldId id="279" r:id="rId22"/>
    <p:sldId id="311" r:id="rId23"/>
    <p:sldId id="298" r:id="rId24"/>
    <p:sldId id="289" r:id="rId25"/>
    <p:sldId id="286" r:id="rId26"/>
    <p:sldId id="285" r:id="rId27"/>
    <p:sldId id="287" r:id="rId28"/>
    <p:sldId id="264" r:id="rId29"/>
    <p:sldId id="297" r:id="rId30"/>
    <p:sldId id="295" r:id="rId31"/>
    <p:sldId id="299" r:id="rId32"/>
    <p:sldId id="301" r:id="rId33"/>
    <p:sldId id="302" r:id="rId34"/>
    <p:sldId id="303" r:id="rId35"/>
    <p:sldId id="304" r:id="rId36"/>
    <p:sldId id="296"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3" autoAdjust="0"/>
  </p:normalViewPr>
  <p:slideViewPr>
    <p:cSldViewPr>
      <p:cViewPr>
        <p:scale>
          <a:sx n="100" d="100"/>
          <a:sy n="100" d="100"/>
        </p:scale>
        <p:origin x="-1864" y="-6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30" d="100"/>
        <a:sy n="13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802.11-12/0621r3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July 2012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Donald Eastlake 3rd,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3373681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802.11-12/0621r3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July 2012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Donald Eastlake 3rd,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13849717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26</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28</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32</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2012</a:t>
            </a:r>
            <a:endParaRPr lang="en-GB" dirty="0"/>
          </a:p>
        </p:txBody>
      </p:sp>
      <p:sp>
        <p:nvSpPr>
          <p:cNvPr id="6" name="Footer Placeholder 5"/>
          <p:cNvSpPr>
            <a:spLocks noGrp="1"/>
          </p:cNvSpPr>
          <p:nvPr>
            <p:ph type="ftr" idx="11"/>
          </p:nvPr>
        </p:nvSpPr>
        <p:spPr/>
        <p:txBody>
          <a:bodyPr/>
          <a:lstStyle>
            <a:lvl1pPr>
              <a:defRPr/>
            </a:lvl1pPr>
          </a:lstStyle>
          <a:p>
            <a:r>
              <a:rPr lang="en-GB" dirty="0" smtClean="0"/>
              <a:t>Donald Eastlake 3rd, Huawei</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Donald Eastlake 3rd, Huawei</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2012</a:t>
            </a:r>
            <a:endParaRPr lang="en-GB" dirty="0"/>
          </a:p>
        </p:txBody>
      </p:sp>
      <p:sp>
        <p:nvSpPr>
          <p:cNvPr id="4" name="Footer Placeholder 3"/>
          <p:cNvSpPr>
            <a:spLocks noGrp="1"/>
          </p:cNvSpPr>
          <p:nvPr>
            <p:ph type="ftr" idx="11"/>
          </p:nvPr>
        </p:nvSpPr>
        <p:spPr/>
        <p:txBody>
          <a:bodyPr/>
          <a:lstStyle>
            <a:lvl1pPr>
              <a:defRPr/>
            </a:lvl1p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2012</a:t>
            </a:r>
            <a:endParaRPr lang="en-GB" dirty="0"/>
          </a:p>
        </p:txBody>
      </p:sp>
      <p:sp>
        <p:nvSpPr>
          <p:cNvPr id="3" name="Footer Placeholder 2"/>
          <p:cNvSpPr>
            <a:spLocks noGrp="1"/>
          </p:cNvSpPr>
          <p:nvPr>
            <p:ph type="ftr" idx="11"/>
          </p:nvPr>
        </p:nvSpPr>
        <p:spPr/>
        <p:txBody>
          <a:bodyPr/>
          <a:lstStyle>
            <a:lvl1pPr>
              <a:defRPr/>
            </a:lvl1pPr>
          </a:lstStyle>
          <a:p>
            <a:r>
              <a:rPr lang="en-GB" dirty="0" smtClean="0"/>
              <a:t>Donald Eastlake 3rd, Huawei</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11-12/0621r3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latin typeface="Arial"/>
                <a:cs typeface="Arial"/>
              </a:rPr>
              <a:t>Alternative Mesh Path Selection</a:t>
            </a:r>
            <a:endParaRPr lang="en-GB" sz="3600" dirty="0">
              <a:solidFill>
                <a:srgbClr val="0000FF"/>
              </a:solidFill>
              <a:latin typeface="Arial"/>
              <a:cs typeface="Aria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2012-07-</a:t>
            </a:r>
            <a:r>
              <a:rPr lang="en-GB" sz="2000" b="0" dirty="0" smtClean="0"/>
              <a:t>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47044035"/>
              </p:ext>
            </p:extLst>
          </p:nvPr>
        </p:nvGraphicFramePr>
        <p:xfrm>
          <a:off x="611188" y="2624138"/>
          <a:ext cx="8356600" cy="3181350"/>
        </p:xfrm>
        <a:graphic>
          <a:graphicData uri="http://schemas.openxmlformats.org/presentationml/2006/ole">
            <mc:AlternateContent xmlns:mc="http://schemas.openxmlformats.org/markup-compatibility/2006">
              <mc:Choice xmlns:v="urn:schemas-microsoft-com:vml" Requires="v">
                <p:oleObj spid="_x0000_s3148" name="Document" r:id="rId4" imgW="8255000" imgH="3251200" progId="Word.Document.8">
                  <p:embed/>
                </p:oleObj>
              </mc:Choice>
              <mc:Fallback>
                <p:oleObj name="Document" r:id="rId4" imgW="8255000" imgH="3251200" progId="Word.Document.8">
                  <p:embed/>
                  <p:pic>
                    <p:nvPicPr>
                      <p:cNvPr id="0" name="Picture 3"/>
                      <p:cNvPicPr>
                        <a:picLocks noChangeAspect="1" noChangeArrowheads="1"/>
                      </p:cNvPicPr>
                      <p:nvPr/>
                    </p:nvPicPr>
                    <p:blipFill>
                      <a:blip r:embed="rId5"/>
                      <a:srcRect/>
                      <a:stretch>
                        <a:fillRect/>
                      </a:stretch>
                    </p:blipFill>
                    <p:spPr bwMode="auto">
                      <a:xfrm>
                        <a:off x="611188" y="2624138"/>
                        <a:ext cx="8356600" cy="3181350"/>
                      </a:xfrm>
                      <a:prstGeom prst="rect">
                        <a:avLst/>
                      </a:prstGeom>
                      <a:noFill/>
                      <a:extLst/>
                    </p:spPr>
                  </p:pic>
                </p:oleObj>
              </mc:Fallback>
            </mc:AlternateContent>
          </a:graphicData>
        </a:graphic>
      </p:graphicFrame>
      <p:sp>
        <p:nvSpPr>
          <p:cNvPr id="3076" name="Rectangle 4"/>
          <p:cNvSpPr>
            <a:spLocks noChangeArrowheads="1"/>
          </p:cNvSpPr>
          <p:nvPr/>
        </p:nvSpPr>
        <p:spPr bwMode="auto">
          <a:xfrm>
            <a:off x="467544" y="170080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smtClean="0">
                <a:solidFill>
                  <a:srgbClr val="0000FF"/>
                </a:solidFill>
              </a:rPr>
              <a:t>HWMP Path Selection Protocol</a:t>
            </a:r>
            <a:endParaRPr lang="en-US" sz="36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Hybrid Wireless Mesh Protocol: “Hybrid” because it uses two techniques:</a:t>
            </a:r>
          </a:p>
          <a:p>
            <a:pPr marL="857250" lvl="1" indent="-457200">
              <a:buFont typeface="+mj-lt"/>
              <a:buAutoNum type="arabicPeriod"/>
            </a:pPr>
            <a:r>
              <a:rPr lang="en-GB" sz="2400" dirty="0" smtClean="0"/>
              <a:t>Proactively building spanning trees rooted at portals or other configured roots.</a:t>
            </a:r>
          </a:p>
          <a:p>
            <a:pPr marL="857250" lvl="1" indent="-457200">
              <a:buFont typeface="+mj-lt"/>
              <a:buAutoNum type="arabicPeriod"/>
            </a:pPr>
            <a:r>
              <a:rPr lang="en-GB" sz="2400" dirty="0" smtClean="0"/>
              <a:t>Reactively finding paths to a specific destination when initiated by a source Mesh STA by processing flooded request frames and the reply from the destination. This part of HWMP is based on AODV (Ad-hoc On Demand Distance Vector).</a:t>
            </a:r>
          </a:p>
          <a:p>
            <a:pPr marL="457200" indent="-457200">
              <a:buFont typeface="Arial"/>
              <a:buChar char="•"/>
            </a:pPr>
            <a:r>
              <a:rPr lang="en-GB" dirty="0" smtClean="0"/>
              <a:t>Both of the above are Distance Vector techniques (see later slides).</a:t>
            </a:r>
            <a:endParaRPr lang="en-GB" dirty="0"/>
          </a:p>
        </p:txBody>
      </p:sp>
    </p:spTree>
    <p:extLst>
      <p:ext uri="{BB962C8B-B14F-4D97-AF65-F5344CB8AC3E}">
        <p14:creationId xmlns:p14="http://schemas.microsoft.com/office/powerpoint/2010/main" val="216630036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Distance Vector</a:t>
            </a:r>
          </a:p>
          <a:p>
            <a:pPr marL="857250" lvl="1" indent="-457200">
              <a:buFont typeface="Arial"/>
              <a:buChar char="•"/>
            </a:pPr>
            <a:r>
              <a:rPr lang="en-GB" dirty="0"/>
              <a:t>Path selection is based on  local view.</a:t>
            </a:r>
          </a:p>
          <a:p>
            <a:pPr marL="857250" lvl="1" indent="-457200">
              <a:buFont typeface="Arial"/>
              <a:buChar char="•"/>
            </a:pPr>
            <a:r>
              <a:rPr lang="en-GB" dirty="0" smtClean="0"/>
              <a:t>Lower storage and computation cost at each node.</a:t>
            </a:r>
          </a:p>
          <a:p>
            <a:pPr marL="857250" lvl="1" indent="-457200">
              <a:buFont typeface="Arial"/>
              <a:buChar char="•"/>
            </a:pPr>
            <a:r>
              <a:rPr lang="en-GB" dirty="0" smtClean="0"/>
              <a:t>Local cost calculation must be done before propagating changes.</a:t>
            </a:r>
          </a:p>
          <a:p>
            <a:pPr marL="457200" indent="-457200">
              <a:buFont typeface="+mj-lt"/>
              <a:buAutoNum type="arabicPeriod"/>
            </a:pPr>
            <a:r>
              <a:rPr lang="en-GB" dirty="0" smtClean="0"/>
              <a:t>Link State</a:t>
            </a:r>
          </a:p>
          <a:p>
            <a:pPr marL="857250" lvl="1" indent="-457200">
              <a:buFont typeface="Arial"/>
              <a:buChar char="•"/>
            </a:pPr>
            <a:r>
              <a:rPr lang="en-GB" dirty="0" smtClean="0"/>
              <a:t>Path selection is based on a global view of the network permitting more intelligent decision making.</a:t>
            </a:r>
          </a:p>
          <a:p>
            <a:pPr marL="857250" lvl="1" indent="-457200">
              <a:buFont typeface="Arial"/>
              <a:buChar char="•"/>
            </a:pPr>
            <a:r>
              <a:rPr lang="en-GB" dirty="0"/>
              <a:t>R</a:t>
            </a:r>
            <a:r>
              <a:rPr lang="en-GB" dirty="0" smtClean="0"/>
              <a:t>equires more storage and process at each node.</a:t>
            </a:r>
          </a:p>
          <a:p>
            <a:pPr marL="857250" lvl="1" indent="-457200">
              <a:buFont typeface="Arial"/>
              <a:buChar char="•"/>
            </a:pPr>
            <a:r>
              <a:rPr lang="en-GB" dirty="0" smtClean="0"/>
              <a:t>Topology information update can be propagated after trivial check that is has not been previously received.</a:t>
            </a:r>
          </a:p>
        </p:txBody>
      </p:sp>
    </p:spTree>
    <p:extLst>
      <p:ext uri="{BB962C8B-B14F-4D97-AF65-F5344CB8AC3E}">
        <p14:creationId xmlns:p14="http://schemas.microsoft.com/office/powerpoint/2010/main" val="130697058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Reactive: Paths determined when needed.</a:t>
            </a:r>
          </a:p>
          <a:p>
            <a:pPr marL="857250" lvl="1" indent="-457200">
              <a:buFont typeface="Arial"/>
              <a:buChar char="•"/>
            </a:pPr>
            <a:r>
              <a:rPr lang="en-GB" dirty="0" smtClean="0"/>
              <a:t>Typically a start up delay for a pair of nodes to communicate.</a:t>
            </a:r>
          </a:p>
          <a:p>
            <a:pPr marL="857250" lvl="1" indent="-457200">
              <a:buFont typeface="Arial"/>
              <a:buChar char="•"/>
            </a:pPr>
            <a:r>
              <a:rPr lang="en-GB" dirty="0" smtClean="0"/>
              <a:t>Less overhead if only a few pairs of nodes communicate.</a:t>
            </a:r>
          </a:p>
          <a:p>
            <a:pPr marL="457200" indent="-457200">
              <a:buFont typeface="+mj-lt"/>
              <a:buAutoNum type="arabicPeriod"/>
            </a:pPr>
            <a:r>
              <a:rPr lang="en-GB" dirty="0" smtClean="0"/>
              <a:t>Proactive: All paths determined and maintained.</a:t>
            </a:r>
          </a:p>
          <a:p>
            <a:pPr marL="857250" lvl="1" indent="-457200">
              <a:buFont typeface="Arial"/>
              <a:buChar char="•"/>
            </a:pPr>
            <a:r>
              <a:rPr lang="en-GB" dirty="0" smtClean="0"/>
              <a:t>No delay for a pair of nodes to communicate</a:t>
            </a:r>
          </a:p>
          <a:p>
            <a:pPr marL="857250" lvl="1" indent="-457200">
              <a:buFont typeface="Arial"/>
              <a:buChar char="•"/>
            </a:pPr>
            <a:r>
              <a:rPr lang="en-GB" dirty="0" smtClean="0"/>
              <a:t>Less overhead if many pairs of nodes communicate.</a:t>
            </a:r>
          </a:p>
          <a:p>
            <a:pPr marL="857250" lvl="1" indent="-457200">
              <a:buFont typeface="Arial"/>
              <a:buChar char="•"/>
            </a:pPr>
            <a:endParaRPr lang="en-GB" dirty="0" smtClean="0"/>
          </a:p>
          <a:p>
            <a:pPr marL="457200" indent="-457200">
              <a:buFont typeface="Arial"/>
              <a:buChar char="•"/>
            </a:pPr>
            <a:r>
              <a:rPr lang="en-GB" dirty="0" smtClean="0"/>
              <a:t>Different mesh environments and/or applications are best served by different Path Selection protocols.</a:t>
            </a:r>
            <a:endParaRPr lang="en-GB" dirty="0"/>
          </a:p>
        </p:txBody>
      </p:sp>
    </p:spTree>
    <p:extLst>
      <p:ext uri="{BB962C8B-B14F-4D97-AF65-F5344CB8AC3E}">
        <p14:creationId xmlns:p14="http://schemas.microsoft.com/office/powerpoint/2010/main" val="412701037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802.11 Mesh Use Cases</a:t>
            </a:r>
            <a:endParaRPr lang="en-US" sz="4400" dirty="0">
              <a:solidFill>
                <a:srgbClr val="0000FF"/>
              </a:solidFill>
            </a:endParaRPr>
          </a:p>
        </p:txBody>
      </p:sp>
      <p:sp>
        <p:nvSpPr>
          <p:cNvPr id="3" name="Content Placeholder 2"/>
          <p:cNvSpPr>
            <a:spLocks noGrp="1"/>
          </p:cNvSpPr>
          <p:nvPr>
            <p:ph idx="1"/>
          </p:nvPr>
        </p:nvSpPr>
        <p:spPr/>
        <p:txBody>
          <a:bodyPr/>
          <a:lstStyle/>
          <a:p>
            <a:endParaRPr lang="en-US" dirty="0" smtClean="0"/>
          </a:p>
          <a:p>
            <a:r>
              <a:rPr lang="en-US" dirty="0" smtClean="0"/>
              <a:t>The use cases motivating the development of 802.11s were as follows:</a:t>
            </a:r>
          </a:p>
          <a:p>
            <a:pPr marL="857250" lvl="1" indent="-457200">
              <a:buFont typeface="+mj-lt"/>
              <a:buAutoNum type="arabicPeriod"/>
            </a:pPr>
            <a:r>
              <a:rPr lang="en-US" dirty="0" smtClean="0"/>
              <a:t>Residential</a:t>
            </a:r>
          </a:p>
          <a:p>
            <a:pPr marL="857250" lvl="1" indent="-457200">
              <a:buFont typeface="+mj-lt"/>
              <a:buAutoNum type="arabicPeriod"/>
            </a:pPr>
            <a:r>
              <a:rPr lang="en-US" dirty="0" smtClean="0"/>
              <a:t>Office</a:t>
            </a:r>
          </a:p>
          <a:p>
            <a:pPr marL="857250" lvl="1" indent="-457200">
              <a:buFont typeface="+mj-lt"/>
              <a:buAutoNum type="arabicPeriod"/>
            </a:pPr>
            <a:r>
              <a:rPr lang="en-GB" dirty="0"/>
              <a:t>Campus/ </a:t>
            </a:r>
            <a:r>
              <a:rPr lang="en-GB" dirty="0" smtClean="0"/>
              <a:t>Community</a:t>
            </a:r>
            <a:r>
              <a:rPr lang="en-GB" dirty="0"/>
              <a:t>/ Public Access </a:t>
            </a:r>
            <a:r>
              <a:rPr lang="en-GB" dirty="0" smtClean="0"/>
              <a:t>Network</a:t>
            </a:r>
          </a:p>
          <a:p>
            <a:pPr marL="857250" lvl="1" indent="-457200">
              <a:buFont typeface="+mj-lt"/>
              <a:buAutoNum type="arabicPeriod"/>
            </a:pPr>
            <a:r>
              <a:rPr lang="en-US" dirty="0" smtClean="0"/>
              <a:t>Public Safety / Military</a:t>
            </a:r>
          </a:p>
          <a:p>
            <a:pPr marL="457200" indent="-457200">
              <a:buFont typeface="+mj-lt"/>
              <a:buAutoNum type="arabicPeriod"/>
            </a:pPr>
            <a:endParaRPr lang="en-US" dirty="0"/>
          </a:p>
          <a:p>
            <a:pPr marL="857250" lvl="1" indent="-457200">
              <a:buFont typeface="Arial"/>
              <a:buChar char="•"/>
            </a:pPr>
            <a:r>
              <a:rPr lang="en-US" dirty="0"/>
              <a:t>IEEE 802.11 TGs Usage </a:t>
            </a:r>
            <a:r>
              <a:rPr lang="en-US" dirty="0" smtClean="0"/>
              <a:t>Models</a:t>
            </a:r>
            <a:r>
              <a:rPr lang="en-US" dirty="0"/>
              <a:t/>
            </a:r>
            <a:br>
              <a:rPr lang="en-US" dirty="0"/>
            </a:br>
            <a:r>
              <a:rPr lang="en-US" dirty="0" smtClean="0"/>
              <a:t>11</a:t>
            </a:r>
            <a:r>
              <a:rPr lang="en-US" dirty="0"/>
              <a:t>-04-0662-16-000s-usage-models-</a:t>
            </a:r>
            <a:r>
              <a:rPr lang="en-US" dirty="0" smtClean="0"/>
              <a:t>tgs.doc</a:t>
            </a:r>
          </a:p>
          <a:p>
            <a:pPr marL="857250" lvl="1" indent="-457200">
              <a:buFont typeface="+mj-lt"/>
              <a:buAutoNum type="arabicPeriod"/>
            </a:pP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36427990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endParaRPr lang="en-US" sz="3200" dirty="0" smtClean="0"/>
          </a:p>
          <a:p>
            <a:pPr marL="457200" indent="-457200">
              <a:buFont typeface="+mj-lt"/>
              <a:buAutoNum type="arabicPeriod"/>
            </a:pPr>
            <a:endParaRPr lang="en-US" sz="3200" dirty="0"/>
          </a:p>
          <a:p>
            <a:pPr marL="457200" indent="-457200">
              <a:buFont typeface="+mj-lt"/>
              <a:buAutoNum type="arabicPeriod"/>
            </a:pPr>
            <a:r>
              <a:rPr lang="en-US" sz="3200" u="sng" dirty="0" smtClean="0"/>
              <a:t>TRILL</a:t>
            </a:r>
          </a:p>
          <a:p>
            <a:pPr marL="457200" indent="-457200">
              <a:buFont typeface="+mj-lt"/>
              <a:buAutoNum type="arabicPeriod"/>
            </a:pPr>
            <a:endParaRPr lang="en-US" sz="3200" dirty="0"/>
          </a:p>
          <a:p>
            <a:pPr marL="457200" indent="-457200">
              <a:buFont typeface="+mj-lt"/>
              <a:buAutoNum type="arabicPeriod"/>
            </a:pPr>
            <a:r>
              <a:rPr lang="en-US" sz="3200" dirty="0" smtClean="0"/>
              <a:t>Process</a:t>
            </a:r>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298023693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IETF TRILL WG</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sz="2800" dirty="0" smtClean="0">
                <a:ea typeface="ＭＳ Ｐゴシック" charset="-128"/>
              </a:rPr>
              <a:t>TRILL is a </a:t>
            </a:r>
            <a:r>
              <a:rPr lang="en-US" sz="2800" u="sng" dirty="0" smtClean="0">
                <a:ea typeface="ＭＳ Ｐゴシック" charset="-128"/>
              </a:rPr>
              <a:t>Proactive</a:t>
            </a:r>
            <a:r>
              <a:rPr lang="en-US" sz="2800" dirty="0" smtClean="0">
                <a:ea typeface="ＭＳ Ｐゴシック" charset="-128"/>
              </a:rPr>
              <a:t> </a:t>
            </a:r>
            <a:r>
              <a:rPr lang="en-US" sz="2800" u="sng" dirty="0" smtClean="0">
                <a:ea typeface="ＭＳ Ｐゴシック" charset="-128"/>
              </a:rPr>
              <a:t>Link State </a:t>
            </a:r>
            <a:r>
              <a:rPr lang="en-US" sz="2800" dirty="0" smtClean="0">
                <a:ea typeface="ＭＳ Ｐゴシック" charset="-128"/>
              </a:rPr>
              <a:t>Protocol</a:t>
            </a:r>
          </a:p>
          <a:p>
            <a:pPr>
              <a:buFont typeface="Arial"/>
              <a:buChar char="•"/>
            </a:pPr>
            <a:endParaRPr lang="en-US" sz="2800" dirty="0" smtClean="0">
              <a:ea typeface="ＭＳ Ｐゴシック" charset="-128"/>
            </a:endParaRPr>
          </a:p>
          <a:p>
            <a:pPr>
              <a:buFont typeface="Arial"/>
              <a:buChar char="•"/>
            </a:pPr>
            <a:r>
              <a:rPr lang="en-US" sz="2800" u="sng" dirty="0" smtClean="0">
                <a:ea typeface="ＭＳ Ｐゴシック" charset="-128"/>
              </a:rPr>
              <a:t>TR</a:t>
            </a:r>
            <a:r>
              <a:rPr lang="en-US" sz="2800" dirty="0" smtClean="0">
                <a:ea typeface="ＭＳ Ｐゴシック" charset="-128"/>
              </a:rPr>
              <a:t>ansparent </a:t>
            </a:r>
            <a:r>
              <a:rPr lang="en-US" sz="2800" u="sng" dirty="0">
                <a:ea typeface="ＭＳ Ｐゴシック" charset="-128"/>
              </a:rPr>
              <a:t>I</a:t>
            </a:r>
            <a:r>
              <a:rPr lang="en-US" sz="2800" dirty="0">
                <a:ea typeface="ＭＳ Ｐゴシック" charset="-128"/>
              </a:rPr>
              <a:t>nterconnection of </a:t>
            </a:r>
            <a:r>
              <a:rPr lang="en-US" sz="2800" u="sng" dirty="0">
                <a:ea typeface="ＭＳ Ｐゴシック" charset="-128"/>
              </a:rPr>
              <a:t>L</a:t>
            </a:r>
            <a:r>
              <a:rPr lang="en-US" sz="2800" dirty="0">
                <a:ea typeface="ＭＳ Ｐゴシック" charset="-128"/>
              </a:rPr>
              <a:t>ots of </a:t>
            </a:r>
            <a:r>
              <a:rPr lang="en-US" sz="2800" u="sng" dirty="0">
                <a:ea typeface="ＭＳ Ｐゴシック" charset="-128"/>
              </a:rPr>
              <a:t>L</a:t>
            </a:r>
            <a:r>
              <a:rPr lang="en-US" sz="2800" dirty="0">
                <a:ea typeface="ＭＳ Ｐゴシック" charset="-128"/>
              </a:rPr>
              <a:t>inks</a:t>
            </a:r>
          </a:p>
          <a:p>
            <a:pPr marL="800100" lvl="1" indent="-342900">
              <a:buFont typeface="Arial"/>
              <a:buChar char="•"/>
            </a:pPr>
            <a:r>
              <a:rPr lang="en-US" sz="2400" dirty="0" smtClean="0">
                <a:ea typeface="ＭＳ Ｐゴシック" charset="-128"/>
              </a:rPr>
              <a:t>Current TRILL </a:t>
            </a:r>
            <a:r>
              <a:rPr lang="en-US" sz="2400" dirty="0">
                <a:ea typeface="ＭＳ Ｐゴシック" charset="-128"/>
              </a:rPr>
              <a:t>WG Charter</a:t>
            </a:r>
          </a:p>
          <a:p>
            <a:pPr marL="1200150" lvl="2" indent="-285750">
              <a:buFont typeface="Arial"/>
              <a:buChar char="•"/>
            </a:pPr>
            <a:r>
              <a:rPr lang="en-US" sz="2000" dirty="0">
                <a:solidFill>
                  <a:srgbClr val="008000"/>
                </a:solidFill>
                <a:ea typeface="ＭＳ Ｐゴシック" charset="-128"/>
              </a:rPr>
              <a:t>http://www.ietf.org/dyn/wg/charter/trill-charter.html </a:t>
            </a:r>
          </a:p>
          <a:p>
            <a:pPr marL="800100" lvl="1" indent="-342900">
              <a:buFont typeface="Arial"/>
              <a:buChar char="•"/>
            </a:pPr>
            <a:r>
              <a:rPr lang="en-US" sz="2400" dirty="0" smtClean="0">
                <a:ea typeface="ＭＳ Ｐゴシック" charset="-128"/>
              </a:rPr>
              <a:t>Co-</a:t>
            </a:r>
            <a:r>
              <a:rPr lang="en-US" sz="2400" dirty="0">
                <a:ea typeface="ＭＳ Ｐゴシック" charset="-128"/>
              </a:rPr>
              <a:t>chaired by</a:t>
            </a:r>
          </a:p>
          <a:p>
            <a:pPr marL="1200150" lvl="2" indent="-285750">
              <a:buFont typeface="Arial"/>
              <a:buChar char="•"/>
            </a:pPr>
            <a:r>
              <a:rPr lang="en-US" sz="2000" dirty="0">
                <a:ea typeface="ＭＳ Ｐゴシック" charset="-128"/>
              </a:rPr>
              <a:t>Erik Nordmark, Cisco Systems</a:t>
            </a:r>
          </a:p>
          <a:p>
            <a:pPr marL="1200150" lvl="2" indent="-285750">
              <a:buFont typeface="Arial"/>
              <a:buChar char="•"/>
            </a:pPr>
            <a:r>
              <a:rPr lang="en-US" sz="2000" dirty="0" smtClean="0">
                <a:ea typeface="ＭＳ Ｐゴシック" charset="-128"/>
              </a:rPr>
              <a:t>Donald </a:t>
            </a:r>
            <a:r>
              <a:rPr lang="en-US" sz="2000" dirty="0">
                <a:ea typeface="ＭＳ Ｐゴシック" charset="-128"/>
              </a:rPr>
              <a:t>E. Eastlake 3</a:t>
            </a:r>
            <a:r>
              <a:rPr lang="en-US" sz="2000" baseline="30000" dirty="0">
                <a:ea typeface="ＭＳ Ｐゴシック" charset="-128"/>
              </a:rPr>
              <a:t>rd</a:t>
            </a:r>
            <a:r>
              <a:rPr lang="en-US" sz="2000" dirty="0">
                <a:ea typeface="ＭＳ Ｐゴシック" charset="-128"/>
              </a:rPr>
              <a:t>, Huawei Technologies</a:t>
            </a:r>
          </a:p>
          <a:p>
            <a:pPr marL="800100" lvl="1">
              <a:buFont typeface="Arial"/>
              <a:buChar char="•"/>
            </a:pPr>
            <a:r>
              <a:rPr lang="en-US" sz="2200" dirty="0" smtClean="0">
                <a:ea typeface="ＭＳ Ｐゴシック" charset="-128"/>
              </a:rPr>
              <a:t>See also</a:t>
            </a:r>
          </a:p>
          <a:p>
            <a:pPr marL="1200150" lvl="2">
              <a:buFont typeface="Arial"/>
              <a:buChar char="•"/>
            </a:pPr>
            <a:r>
              <a:rPr lang="en-US" sz="2000" dirty="0">
                <a:solidFill>
                  <a:srgbClr val="008000"/>
                </a:solidFill>
                <a:ea typeface="ＭＳ Ｐゴシック" charset="-128"/>
              </a:rPr>
              <a:t>http://www.postel.org/rbridge</a:t>
            </a:r>
            <a:r>
              <a:rPr lang="en-US" sz="2000" dirty="0" smtClean="0">
                <a:solidFill>
                  <a:srgbClr val="008000"/>
                </a:solidFill>
                <a:ea typeface="ＭＳ Ｐゴシック" charset="-128"/>
              </a:rPr>
              <a:t>/ </a:t>
            </a:r>
            <a:endParaRPr lang="en-US" sz="2000" dirty="0">
              <a:solidFill>
                <a:srgbClr val="008000"/>
              </a:solidFill>
              <a:ea typeface="ＭＳ Ｐゴシック" charset="-128"/>
            </a:endParaRPr>
          </a:p>
        </p:txBody>
      </p:sp>
    </p:spTree>
    <p:extLst>
      <p:ext uri="{BB962C8B-B14F-4D97-AF65-F5344CB8AC3E}">
        <p14:creationId xmlns:p14="http://schemas.microsoft.com/office/powerpoint/2010/main" val="365673694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TRILL</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400128"/>
          </a:xfrm>
          <a:ln/>
        </p:spPr>
        <p:txBody>
          <a:bodyPr/>
          <a:lstStyle/>
          <a:p>
            <a:pPr>
              <a:buFont typeface="Arial"/>
              <a:buChar char="•"/>
            </a:pPr>
            <a:r>
              <a:rPr lang="en-US" dirty="0" smtClean="0"/>
              <a:t>The IETF TRILL Protocol is built on the IS-IS link state protocol. Devices that implement TRILL are called TRILL Switches or RBridges (Routing Bridges).</a:t>
            </a:r>
            <a:endParaRPr lang="en-US" dirty="0"/>
          </a:p>
          <a:p>
            <a:pPr lvl="1">
              <a:buFont typeface="Arial"/>
              <a:buChar char="•"/>
            </a:pPr>
            <a:r>
              <a:rPr lang="en-US" dirty="0" smtClean="0"/>
              <a:t>TRILL provides transparent routing. It delivers the same frame as sent.</a:t>
            </a:r>
          </a:p>
          <a:p>
            <a:pPr>
              <a:buFont typeface="Arial"/>
              <a:buChar char="•"/>
            </a:pPr>
            <a:r>
              <a:rPr lang="en-US" dirty="0">
                <a:ea typeface="ＭＳ Ｐゴシック" charset="-128"/>
              </a:rPr>
              <a:t>Basically a simple </a:t>
            </a:r>
            <a:r>
              <a:rPr lang="en-US" dirty="0" smtClean="0">
                <a:ea typeface="ＭＳ Ｐゴシック" charset="-128"/>
              </a:rPr>
              <a:t>idea similar in structure to 802.11 mesh:</a:t>
            </a:r>
            <a:endParaRPr lang="en-US" dirty="0">
              <a:ea typeface="ＭＳ Ｐゴシック" charset="-128"/>
            </a:endParaRPr>
          </a:p>
          <a:p>
            <a:pPr marL="800100" lvl="1" indent="-342900">
              <a:buFont typeface="Arial"/>
              <a:buChar char="•"/>
            </a:pPr>
            <a:r>
              <a:rPr lang="en-US" dirty="0">
                <a:ea typeface="ＭＳ Ｐゴシック" charset="-128"/>
              </a:rPr>
              <a:t>Encapsulate native frames in a transport header providing a hop </a:t>
            </a:r>
            <a:r>
              <a:rPr lang="en-US" dirty="0" smtClean="0">
                <a:ea typeface="ＭＳ Ｐゴシック" charset="-128"/>
              </a:rPr>
              <a:t>count.</a:t>
            </a:r>
            <a:endParaRPr lang="en-US" dirty="0">
              <a:ea typeface="ＭＳ Ｐゴシック" charset="-128"/>
            </a:endParaRPr>
          </a:p>
          <a:p>
            <a:pPr marL="800100" lvl="1" indent="-342900">
              <a:buFont typeface="Arial"/>
              <a:buChar char="•"/>
            </a:pPr>
            <a:r>
              <a:rPr lang="en-US" dirty="0">
                <a:ea typeface="ＭＳ Ｐゴシック" charset="-128"/>
              </a:rPr>
              <a:t>Route the encapsulated </a:t>
            </a:r>
            <a:r>
              <a:rPr lang="en-US" dirty="0" smtClean="0">
                <a:ea typeface="ＭＳ Ｐゴシック" charset="-128"/>
              </a:rPr>
              <a:t>frames using link state routing.</a:t>
            </a:r>
            <a:endParaRPr lang="en-US" dirty="0">
              <a:ea typeface="ＭＳ Ｐゴシック" charset="-128"/>
            </a:endParaRPr>
          </a:p>
          <a:p>
            <a:pPr marL="800100" lvl="1" indent="-342900">
              <a:buFont typeface="Arial"/>
              <a:buChar char="•"/>
            </a:pPr>
            <a:r>
              <a:rPr lang="en-US" dirty="0">
                <a:ea typeface="ＭＳ Ｐゴシック" charset="-128"/>
              </a:rPr>
              <a:t>Decapsulate native frames before </a:t>
            </a:r>
            <a:r>
              <a:rPr lang="en-US" dirty="0" smtClean="0">
                <a:ea typeface="ＭＳ Ｐゴシック" charset="-128"/>
              </a:rPr>
              <a:t>delivery.</a:t>
            </a: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292514200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24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24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2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17</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History</a:t>
            </a:r>
            <a:endParaRPr lang="en-US" sz="44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marL="457200" indent="-457200">
              <a:buFont typeface="Arial"/>
              <a:buChar char="•"/>
            </a:pPr>
            <a:r>
              <a:rPr lang="en-GB" dirty="0" smtClean="0"/>
              <a:t>The </a:t>
            </a:r>
            <a:r>
              <a:rPr lang="en-GB" dirty="0" smtClean="0"/>
              <a:t>use of TRILL for 802.11s path selection was discussed early. For example, during the following presentation made in 2004: 11-04/1462r0 “Routing and RBridges”</a:t>
            </a:r>
          </a:p>
          <a:p>
            <a:pPr marL="857250" lvl="1" indent="-457200">
              <a:buFont typeface="Arial"/>
              <a:buChar char="•"/>
            </a:pPr>
            <a:endParaRPr lang="en-GB" dirty="0" smtClean="0"/>
          </a:p>
          <a:p>
            <a:pPr marL="457200" indent="-457200">
              <a:buFont typeface="Arial"/>
              <a:buChar char="•"/>
            </a:pPr>
            <a:r>
              <a:rPr lang="en-GB" dirty="0" smtClean="0"/>
              <a:t>Early versions of the 802.11s draft included a link state routing protocol: RA-OLSR (Radio Aware – Optimized Link State Routing).</a:t>
            </a:r>
          </a:p>
          <a:p>
            <a:pPr marL="857250" lvl="1" indent="-457200">
              <a:buFont typeface="Arial"/>
              <a:buChar char="•"/>
            </a:pPr>
            <a:r>
              <a:rPr lang="en-GB" dirty="0" smtClean="0"/>
              <a:t>For a brief period, HWMP was mandatory and RA-OLSR was optional in the draft but the forces to simplify the draft won and RA-OLSR was removed from the 802.11s draft.</a:t>
            </a:r>
            <a:endParaRPr lang="en-GB" dirty="0"/>
          </a:p>
        </p:txBody>
      </p:sp>
    </p:spTree>
    <p:extLst>
      <p:ext uri="{BB962C8B-B14F-4D97-AF65-F5344CB8AC3E}">
        <p14:creationId xmlns:p14="http://schemas.microsoft.com/office/powerpoint/2010/main" val="295707495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Some TRILL Features</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ea typeface="ＭＳ Ｐゴシック" charset="-128"/>
              </a:rPr>
              <a:t>Supports </a:t>
            </a:r>
            <a:r>
              <a:rPr lang="en-US" dirty="0">
                <a:ea typeface="ＭＳ Ｐゴシック" charset="-128"/>
              </a:rPr>
              <a:t>multi-access links – and </a:t>
            </a:r>
            <a:r>
              <a:rPr lang="en-US" dirty="0" smtClean="0">
                <a:ea typeface="ＭＳ Ｐゴシック" charset="-128"/>
              </a:rPr>
              <a:t>most wireless </a:t>
            </a:r>
            <a:r>
              <a:rPr lang="en-US" dirty="0">
                <a:ea typeface="ＭＳ Ｐゴシック" charset="-128"/>
              </a:rPr>
              <a:t>links are </a:t>
            </a:r>
            <a:r>
              <a:rPr lang="en-US" dirty="0" smtClean="0">
                <a:ea typeface="ＭＳ Ｐゴシック" charset="-128"/>
              </a:rPr>
              <a:t>inherently multi</a:t>
            </a:r>
            <a:r>
              <a:rPr lang="en-US" dirty="0">
                <a:ea typeface="ＭＳ Ｐゴシック" charset="-128"/>
              </a:rPr>
              <a:t>-access.</a:t>
            </a:r>
          </a:p>
          <a:p>
            <a:pPr>
              <a:buFont typeface="Arial"/>
              <a:buChar char="•"/>
            </a:pPr>
            <a:r>
              <a:rPr lang="en-US" dirty="0" smtClean="0"/>
              <a:t>Pro-actively provides </a:t>
            </a:r>
            <a:r>
              <a:rPr lang="en-US" dirty="0"/>
              <a:t>least-cost paths </a:t>
            </a:r>
            <a:r>
              <a:rPr lang="en-US" dirty="0" smtClean="0"/>
              <a:t>with </a:t>
            </a:r>
            <a:r>
              <a:rPr lang="en-US" dirty="0"/>
              <a:t>zero configuration</a:t>
            </a:r>
            <a:r>
              <a:rPr lang="en-US" dirty="0" smtClean="0"/>
              <a:t>.</a:t>
            </a:r>
            <a:r>
              <a:rPr lang="en-US" dirty="0">
                <a:ea typeface="ＭＳ Ｐゴシック" charset="-128"/>
              </a:rPr>
              <a:t> Supports multi-pathing</a:t>
            </a:r>
            <a:r>
              <a:rPr lang="en-US" dirty="0" smtClean="0">
                <a:ea typeface="ＭＳ Ｐゴシック" charset="-128"/>
              </a:rPr>
              <a:t>.</a:t>
            </a:r>
            <a:endParaRPr lang="en-US" dirty="0"/>
          </a:p>
          <a:p>
            <a:pPr>
              <a:buFont typeface="Arial"/>
              <a:buChar char="•"/>
            </a:pPr>
            <a:r>
              <a:rPr lang="en-US" dirty="0" smtClean="0">
                <a:ea typeface="ＭＳ Ｐゴシック" charset="-128"/>
              </a:rPr>
              <a:t>Unicast </a:t>
            </a:r>
            <a:r>
              <a:rPr lang="en-US" dirty="0">
                <a:ea typeface="ＭＳ Ｐゴシック" charset="-128"/>
              </a:rPr>
              <a:t>forwarding tables at transit RBridges scale with the number of RBridges, not the number of end stations. </a:t>
            </a:r>
            <a:r>
              <a:rPr lang="en-US" dirty="0" smtClean="0">
                <a:ea typeface="ＭＳ Ｐゴシック" charset="-128"/>
              </a:rPr>
              <a:t>Only edge RBridges need to learn </a:t>
            </a:r>
            <a:r>
              <a:rPr lang="en-US" dirty="0">
                <a:ea typeface="ＭＳ Ｐゴシック" charset="-128"/>
              </a:rPr>
              <a:t>end </a:t>
            </a:r>
            <a:r>
              <a:rPr lang="en-US" dirty="0" smtClean="0">
                <a:ea typeface="ＭＳ Ｐゴシック" charset="-128"/>
              </a:rPr>
              <a:t>station (MAC) </a:t>
            </a:r>
            <a:r>
              <a:rPr lang="en-US" dirty="0">
                <a:ea typeface="ＭＳ Ｐゴシック" charset="-128"/>
              </a:rPr>
              <a:t>addresses</a:t>
            </a:r>
            <a:r>
              <a:rPr lang="en-US" dirty="0" smtClean="0">
                <a:ea typeface="ＭＳ Ｐゴシック" charset="-128"/>
              </a:rPr>
              <a:t>.</a:t>
            </a:r>
          </a:p>
          <a:p>
            <a:pPr>
              <a:buFont typeface="Arial"/>
              <a:buChar char="•"/>
            </a:pPr>
            <a:r>
              <a:rPr lang="en-US" dirty="0" smtClean="0">
                <a:ea typeface="ＭＳ Ｐゴシック" charset="-128"/>
              </a:rPr>
              <a:t>Supports frame priorities and VLANs.</a:t>
            </a:r>
          </a:p>
          <a:p>
            <a:pPr>
              <a:buFont typeface="Arial"/>
              <a:buChar char="•"/>
            </a:pPr>
            <a:r>
              <a:rPr lang="en-US" dirty="0" smtClean="0">
                <a:ea typeface="ＭＳ Ｐゴシック" charset="-128"/>
              </a:rPr>
              <a:t>Has a poem (see backup slides)</a:t>
            </a:r>
            <a:endParaRPr lang="en-US"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52327156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19</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Between/Thru Meshes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846640" cy="1591816"/>
          </a:xfrm>
          <a:ln/>
        </p:spPr>
        <p:txBody>
          <a:bodyPr/>
          <a:lstStyle/>
          <a:p>
            <a:pPr>
              <a:buFont typeface="Arial"/>
              <a:buChar char="•"/>
            </a:pPr>
            <a:r>
              <a:rPr lang="en-US" dirty="0" smtClean="0"/>
              <a:t>If  802.11 meshes using TRILL are connected by bridged LANs, those TRILL instances </a:t>
            </a:r>
            <a:r>
              <a:rPr lang="en-US" dirty="0" smtClean="0"/>
              <a:t>can peer </a:t>
            </a:r>
            <a:r>
              <a:rPr lang="en-US" dirty="0" smtClean="0"/>
              <a:t>with each other and form a unified campus, picking least cost paths, for example from A to B and from C to D below.</a:t>
            </a:r>
            <a:endParaRPr lang="en-US" dirty="0">
              <a:ea typeface="ＭＳ Ｐゴシック" charset="-128"/>
            </a:endParaRPr>
          </a:p>
          <a:p>
            <a:pPr lvl="1">
              <a:buFont typeface="Arial"/>
              <a:buChar char="•"/>
            </a:pPr>
            <a:endParaRPr lang="en-US" dirty="0" smtClean="0"/>
          </a:p>
        </p:txBody>
      </p:sp>
      <p:sp>
        <p:nvSpPr>
          <p:cNvPr id="2" name="Cloud 1"/>
          <p:cNvSpPr/>
          <p:nvPr/>
        </p:nvSpPr>
        <p:spPr bwMode="auto">
          <a:xfrm>
            <a:off x="2555776"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Cloud 7"/>
          <p:cNvSpPr/>
          <p:nvPr/>
        </p:nvSpPr>
        <p:spPr bwMode="auto">
          <a:xfrm>
            <a:off x="5364088"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Cloud 8"/>
          <p:cNvSpPr/>
          <p:nvPr/>
        </p:nvSpPr>
        <p:spPr bwMode="auto">
          <a:xfrm>
            <a:off x="3563888" y="4869160"/>
            <a:ext cx="1368152" cy="1368152"/>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0" name="AutoShape 49"/>
          <p:cNvCxnSpPr>
            <a:cxnSpLocks noChangeShapeType="1"/>
            <a:stCxn id="2" idx="0"/>
            <a:endCxn id="8" idx="2"/>
          </p:cNvCxnSpPr>
          <p:nvPr/>
        </p:nvCxnSpPr>
        <p:spPr bwMode="auto">
          <a:xfrm>
            <a:off x="3706944" y="4293096"/>
            <a:ext cx="166071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AutoShape 49"/>
          <p:cNvCxnSpPr>
            <a:cxnSpLocks noChangeShapeType="1"/>
          </p:cNvCxnSpPr>
          <p:nvPr/>
        </p:nvCxnSpPr>
        <p:spPr bwMode="auto">
          <a:xfrm flipV="1">
            <a:off x="1475656" y="4293096"/>
            <a:ext cx="1"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AutoShape 49"/>
          <p:cNvCxnSpPr>
            <a:cxnSpLocks noChangeShapeType="1"/>
            <a:endCxn id="9" idx="2"/>
          </p:cNvCxnSpPr>
          <p:nvPr/>
        </p:nvCxnSpPr>
        <p:spPr bwMode="auto">
          <a:xfrm flipV="1">
            <a:off x="1475656" y="5553236"/>
            <a:ext cx="2092476"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extBox 19"/>
          <p:cNvSpPr txBox="1"/>
          <p:nvPr/>
        </p:nvSpPr>
        <p:spPr>
          <a:xfrm>
            <a:off x="2915816" y="4191471"/>
            <a:ext cx="432048" cy="461665"/>
          </a:xfrm>
          <a:prstGeom prst="rect">
            <a:avLst/>
          </a:prstGeom>
          <a:noFill/>
        </p:spPr>
        <p:txBody>
          <a:bodyPr wrap="square" rtlCol="0">
            <a:spAutoFit/>
          </a:bodyPr>
          <a:lstStyle/>
          <a:p>
            <a:r>
              <a:rPr lang="en-US" dirty="0" smtClean="0">
                <a:solidFill>
                  <a:srgbClr val="000000"/>
                </a:solidFill>
              </a:rPr>
              <a:t>C</a:t>
            </a:r>
            <a:endParaRPr lang="en-US" dirty="0">
              <a:solidFill>
                <a:srgbClr val="000000"/>
              </a:solidFill>
            </a:endParaRPr>
          </a:p>
        </p:txBody>
      </p:sp>
      <p:sp>
        <p:nvSpPr>
          <p:cNvPr id="23" name="TextBox 22"/>
          <p:cNvSpPr txBox="1"/>
          <p:nvPr/>
        </p:nvSpPr>
        <p:spPr>
          <a:xfrm>
            <a:off x="4211960" y="5373216"/>
            <a:ext cx="432048" cy="461665"/>
          </a:xfrm>
          <a:prstGeom prst="rect">
            <a:avLst/>
          </a:prstGeom>
          <a:noFill/>
        </p:spPr>
        <p:txBody>
          <a:bodyPr wrap="square" rtlCol="0">
            <a:spAutoFit/>
          </a:bodyPr>
          <a:lstStyle/>
          <a:p>
            <a:r>
              <a:rPr lang="en-US" dirty="0">
                <a:solidFill>
                  <a:srgbClr val="000000"/>
                </a:solidFill>
              </a:rPr>
              <a:t>D</a:t>
            </a:r>
          </a:p>
        </p:txBody>
      </p:sp>
      <p:cxnSp>
        <p:nvCxnSpPr>
          <p:cNvPr id="24" name="AutoShape 49"/>
          <p:cNvCxnSpPr>
            <a:cxnSpLocks noChangeShapeType="1"/>
            <a:endCxn id="2" idx="2"/>
          </p:cNvCxnSpPr>
          <p:nvPr/>
        </p:nvCxnSpPr>
        <p:spPr bwMode="auto">
          <a:xfrm>
            <a:off x="1475656" y="4293096"/>
            <a:ext cx="1083694"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AutoShape 49"/>
          <p:cNvCxnSpPr>
            <a:cxnSpLocks noChangeShapeType="1"/>
            <a:stCxn id="9" idx="0"/>
          </p:cNvCxnSpPr>
          <p:nvPr/>
        </p:nvCxnSpPr>
        <p:spPr bwMode="auto">
          <a:xfrm>
            <a:off x="4930900" y="5553236"/>
            <a:ext cx="2377404"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AutoShape 49"/>
          <p:cNvCxnSpPr>
            <a:cxnSpLocks noChangeShapeType="1"/>
          </p:cNvCxnSpPr>
          <p:nvPr/>
        </p:nvCxnSpPr>
        <p:spPr bwMode="auto">
          <a:xfrm flipV="1">
            <a:off x="7308304" y="4293096"/>
            <a:ext cx="0"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49"/>
          <p:cNvCxnSpPr>
            <a:cxnSpLocks noChangeShapeType="1"/>
            <a:stCxn id="8" idx="0"/>
          </p:cNvCxnSpPr>
          <p:nvPr/>
        </p:nvCxnSpPr>
        <p:spPr bwMode="auto">
          <a:xfrm>
            <a:off x="6515256" y="4293096"/>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AutoShape 49"/>
          <p:cNvCxnSpPr>
            <a:cxnSpLocks noChangeShapeType="1"/>
          </p:cNvCxnSpPr>
          <p:nvPr/>
        </p:nvCxnSpPr>
        <p:spPr bwMode="auto">
          <a:xfrm>
            <a:off x="683568"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AutoShape 49"/>
          <p:cNvCxnSpPr>
            <a:cxnSpLocks noChangeShapeType="1"/>
          </p:cNvCxnSpPr>
          <p:nvPr/>
        </p:nvCxnSpPr>
        <p:spPr bwMode="auto">
          <a:xfrm>
            <a:off x="7308304"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a:off x="2843808" y="3861048"/>
            <a:ext cx="792088"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0" name="TextBox 39"/>
          <p:cNvSpPr txBox="1"/>
          <p:nvPr/>
        </p:nvSpPr>
        <p:spPr>
          <a:xfrm>
            <a:off x="5652120" y="3861048"/>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1" name="TextBox 40"/>
          <p:cNvSpPr txBox="1"/>
          <p:nvPr/>
        </p:nvSpPr>
        <p:spPr>
          <a:xfrm>
            <a:off x="3851920" y="5085184"/>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2" name="TextBox 41"/>
          <p:cNvSpPr txBox="1"/>
          <p:nvPr/>
        </p:nvSpPr>
        <p:spPr>
          <a:xfrm>
            <a:off x="323528" y="4653136"/>
            <a:ext cx="432048" cy="461665"/>
          </a:xfrm>
          <a:prstGeom prst="rect">
            <a:avLst/>
          </a:prstGeom>
          <a:noFill/>
        </p:spPr>
        <p:txBody>
          <a:bodyPr wrap="square" rtlCol="0">
            <a:spAutoFit/>
          </a:bodyPr>
          <a:lstStyle/>
          <a:p>
            <a:r>
              <a:rPr lang="en-US" dirty="0">
                <a:solidFill>
                  <a:srgbClr val="000000"/>
                </a:solidFill>
              </a:rPr>
              <a:t>A</a:t>
            </a:r>
          </a:p>
        </p:txBody>
      </p:sp>
      <p:sp>
        <p:nvSpPr>
          <p:cNvPr id="43" name="TextBox 42"/>
          <p:cNvSpPr txBox="1"/>
          <p:nvPr/>
        </p:nvSpPr>
        <p:spPr>
          <a:xfrm>
            <a:off x="8100392" y="4653136"/>
            <a:ext cx="432048" cy="461665"/>
          </a:xfrm>
          <a:prstGeom prst="rect">
            <a:avLst/>
          </a:prstGeom>
          <a:noFill/>
        </p:spPr>
        <p:txBody>
          <a:bodyPr wrap="square" rtlCol="0">
            <a:spAutoFit/>
          </a:bodyPr>
          <a:lstStyle/>
          <a:p>
            <a:r>
              <a:rPr lang="en-US" dirty="0">
                <a:solidFill>
                  <a:srgbClr val="000000"/>
                </a:solidFill>
              </a:rPr>
              <a:t>B</a:t>
            </a:r>
          </a:p>
        </p:txBody>
      </p:sp>
      <p:sp>
        <p:nvSpPr>
          <p:cNvPr id="44" name="Text Box 58"/>
          <p:cNvSpPr txBox="1">
            <a:spLocks noChangeArrowheads="1"/>
          </p:cNvSpPr>
          <p:nvPr/>
        </p:nvSpPr>
        <p:spPr bwMode="auto">
          <a:xfrm>
            <a:off x="1450959"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8" name="Text Box 58"/>
          <p:cNvSpPr txBox="1">
            <a:spLocks noChangeArrowheads="1"/>
          </p:cNvSpPr>
          <p:nvPr/>
        </p:nvSpPr>
        <p:spPr bwMode="auto">
          <a:xfrm>
            <a:off x="6156176"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9" name="Text Box 58"/>
          <p:cNvSpPr txBox="1">
            <a:spLocks noChangeArrowheads="1"/>
          </p:cNvSpPr>
          <p:nvPr/>
        </p:nvSpPr>
        <p:spPr bwMode="auto">
          <a:xfrm>
            <a:off x="3982384" y="3933056"/>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3" name="TextBox 2"/>
          <p:cNvSpPr txBox="1"/>
          <p:nvPr/>
        </p:nvSpPr>
        <p:spPr>
          <a:xfrm>
            <a:off x="1259632" y="4653136"/>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B1</a:t>
            </a:r>
            <a:endParaRPr lang="en-US" sz="1800" dirty="0">
              <a:solidFill>
                <a:schemeClr val="tx1"/>
              </a:solidFill>
            </a:endParaRPr>
          </a:p>
        </p:txBody>
      </p:sp>
      <p:sp>
        <p:nvSpPr>
          <p:cNvPr id="31" name="TextBox 30"/>
          <p:cNvSpPr txBox="1"/>
          <p:nvPr/>
        </p:nvSpPr>
        <p:spPr>
          <a:xfrm>
            <a:off x="7020272" y="4725144"/>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B2</a:t>
            </a:r>
            <a:endParaRPr lang="en-US" sz="1800" dirty="0">
              <a:solidFill>
                <a:schemeClr val="tx1"/>
              </a:solidFill>
            </a:endParaRPr>
          </a:p>
        </p:txBody>
      </p:sp>
    </p:spTree>
    <p:extLst>
      <p:ext uri="{BB962C8B-B14F-4D97-AF65-F5344CB8AC3E}">
        <p14:creationId xmlns:p14="http://schemas.microsoft.com/office/powerpoint/2010/main" val="225648153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802.11 Mesh standard provides the hooks to support a variety of path selection protocols and link cost metrics. Different network environments and applications are best supported by different path selection protocols and link metrics. TRILL, as a proactive link state based path selection protocol, would be the basis for a useful alternative path selection protocol to HWMP.</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TRILL for Mesh </a:t>
            </a:r>
            <a:r>
              <a:rPr lang="en-US" sz="4400" dirty="0" smtClean="0">
                <a:solidFill>
                  <a:srgbClr val="0000FF"/>
                </a:solidFill>
              </a:rPr>
              <a:t>Cases</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Times New Roman" pitchFamily="16" charset="0"/>
              <a:buAutoNum type="arabicPeriod"/>
            </a:pPr>
            <a:r>
              <a:rPr lang="en-US" dirty="0"/>
              <a:t>Cases involving communication between many different pairs of mesh stations in a mesh, such as between </a:t>
            </a:r>
            <a:r>
              <a:rPr lang="en-US" dirty="0" smtClean="0"/>
              <a:t>between people in an independent group or between </a:t>
            </a:r>
            <a:r>
              <a:rPr lang="en-US" dirty="0" smtClean="0"/>
              <a:t>top</a:t>
            </a:r>
            <a:r>
              <a:rPr lang="en-US" dirty="0"/>
              <a:t>-of-rack </a:t>
            </a:r>
            <a:r>
              <a:rPr lang="en-US" dirty="0" smtClean="0"/>
              <a:t>switches.</a:t>
            </a:r>
            <a:endParaRPr lang="en-US" dirty="0"/>
          </a:p>
          <a:p>
            <a:pPr marL="457200" indent="-457200">
              <a:buAutoNum type="arabicPeriod"/>
            </a:pPr>
            <a:r>
              <a:rPr lang="en-US" dirty="0" smtClean="0"/>
              <a:t>Cases where a global least cost path is needed involving more than one mesh or optimization over both mesh path choices and wired TRILL campus path choices</a:t>
            </a:r>
            <a:r>
              <a:rPr lang="en-US" dirty="0" smtClean="0"/>
              <a:t>.</a:t>
            </a:r>
          </a:p>
          <a:p>
            <a:pPr marL="457200" indent="-457200">
              <a:buAutoNum type="arabicPeriod"/>
            </a:pPr>
            <a:r>
              <a:rPr lang="en-US" dirty="0" smtClean="0"/>
              <a:t>Cases where a global knowledge of the mesh topology is useful to mesh stations.</a:t>
            </a: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22733241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TRILL Standardization Status</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ea typeface="ＭＳ Ｐゴシック" charset="-128"/>
              </a:rPr>
              <a:t>Some standards track RFCs that have issued:</a:t>
            </a:r>
          </a:p>
          <a:p>
            <a:pPr lvl="1">
              <a:buFont typeface="Arial"/>
              <a:buChar char="•"/>
            </a:pPr>
            <a:r>
              <a:rPr lang="en-US" b="1" dirty="0" smtClean="0">
                <a:ea typeface="ＭＳ Ｐゴシック" charset="-128"/>
              </a:rPr>
              <a:t>6325, </a:t>
            </a:r>
            <a:r>
              <a:rPr lang="en-US" b="1" dirty="0" smtClean="0"/>
              <a:t>“</a:t>
            </a:r>
            <a:r>
              <a:rPr lang="en-US" b="1" dirty="0"/>
              <a:t>RBridges: TRILL Base Protocol Specification</a:t>
            </a:r>
            <a:r>
              <a:rPr lang="en-US" b="1" dirty="0" smtClean="0"/>
              <a:t>”</a:t>
            </a:r>
            <a:endParaRPr lang="en-US" dirty="0" smtClean="0">
              <a:ea typeface="ＭＳ Ｐゴシック" charset="-128"/>
            </a:endParaRPr>
          </a:p>
          <a:p>
            <a:pPr lvl="1">
              <a:buFont typeface="Arial"/>
              <a:buChar char="•"/>
            </a:pPr>
            <a:r>
              <a:rPr lang="en-US" dirty="0" smtClean="0">
                <a:ea typeface="ＭＳ Ｐゴシック" charset="-128"/>
              </a:rPr>
              <a:t>6326</a:t>
            </a:r>
            <a:r>
              <a:rPr lang="en-US" dirty="0"/>
              <a:t>, “TRILL Use of IS-IS</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6327</a:t>
            </a:r>
            <a:r>
              <a:rPr lang="en-US" dirty="0"/>
              <a:t>, “RBridges: Adjacency</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6361</a:t>
            </a:r>
            <a:r>
              <a:rPr lang="en-US" dirty="0"/>
              <a:t>, “TRILL over PPP</a:t>
            </a:r>
            <a:r>
              <a:rPr lang="en-US" dirty="0" smtClean="0"/>
              <a:t>”</a:t>
            </a:r>
          </a:p>
          <a:p>
            <a:pPr>
              <a:buFont typeface="Arial"/>
              <a:buChar char="•"/>
            </a:pPr>
            <a:r>
              <a:rPr lang="en-US" dirty="0" smtClean="0">
                <a:ea typeface="ＭＳ Ｐゴシック" charset="-128"/>
              </a:rPr>
              <a:t>Base Protocol Code Points Allocated</a:t>
            </a:r>
          </a:p>
          <a:p>
            <a:pPr marL="800100" lvl="1" indent="-342900">
              <a:buFont typeface="Arial"/>
              <a:buChar char="•"/>
            </a:pPr>
            <a:r>
              <a:rPr lang="en-US" dirty="0" smtClean="0">
                <a:latin typeface="Century Schoolbook" charset="0"/>
                <a:ea typeface="ＭＳ Ｐゴシック" charset="0"/>
              </a:rPr>
              <a:t>Ethertypes: TRILL = 0x22F3, L2</a:t>
            </a:r>
            <a:r>
              <a:rPr lang="en-US" dirty="0">
                <a:latin typeface="Century Schoolbook" charset="0"/>
                <a:ea typeface="ＭＳ Ｐゴシック" charset="0"/>
              </a:rPr>
              <a:t>-IS-</a:t>
            </a:r>
            <a:r>
              <a:rPr lang="en-US" dirty="0" smtClean="0">
                <a:latin typeface="Century Schoolbook" charset="0"/>
                <a:ea typeface="ＭＳ Ｐゴシック" charset="0"/>
              </a:rPr>
              <a:t>IS</a:t>
            </a:r>
            <a:r>
              <a:rPr lang="en-US" dirty="0">
                <a:latin typeface="Century Schoolbook" charset="0"/>
                <a:ea typeface="ＭＳ Ｐゴシック" charset="0"/>
              </a:rPr>
              <a:t> </a:t>
            </a:r>
            <a:r>
              <a:rPr lang="en-US" dirty="0" smtClean="0">
                <a:latin typeface="Century Schoolbook" charset="0"/>
                <a:ea typeface="ＭＳ Ｐゴシック" charset="0"/>
              </a:rPr>
              <a:t>= 0x22F4</a:t>
            </a:r>
          </a:p>
          <a:p>
            <a:pPr marL="800100" lvl="1" indent="-342900">
              <a:buFont typeface="Arial"/>
              <a:buChar char="•"/>
            </a:pPr>
            <a:r>
              <a:rPr lang="en-US" dirty="0" smtClean="0">
                <a:latin typeface="Century Schoolbook" charset="0"/>
                <a:ea typeface="ＭＳ Ｐゴシック" charset="0"/>
              </a:rPr>
              <a:t>Multicast MACs: 01</a:t>
            </a:r>
            <a:r>
              <a:rPr lang="en-US" dirty="0">
                <a:latin typeface="Century Schoolbook" charset="0"/>
                <a:ea typeface="ＭＳ Ｐゴシック" charset="0"/>
              </a:rPr>
              <a:t>-80-C2-00-00-40 </a:t>
            </a:r>
            <a:r>
              <a:rPr lang="en-US" dirty="0" smtClean="0">
                <a:latin typeface="Century Schoolbook" charset="0"/>
                <a:ea typeface="ＭＳ Ｐゴシック" charset="0"/>
              </a:rPr>
              <a:t>to </a:t>
            </a:r>
            <a:r>
              <a:rPr lang="en-US" sz="2000" dirty="0" smtClean="0">
                <a:latin typeface="Century Schoolbook" charset="0"/>
                <a:ea typeface="ＭＳ Ｐゴシック" charset="0"/>
              </a:rPr>
              <a:t>01</a:t>
            </a:r>
            <a:r>
              <a:rPr lang="en-US" sz="2000" dirty="0">
                <a:latin typeface="Century Schoolbook" charset="0"/>
                <a:ea typeface="ＭＳ Ｐゴシック" charset="0"/>
              </a:rPr>
              <a:t>-80-C2-00-00-</a:t>
            </a:r>
            <a:r>
              <a:rPr lang="en-US" sz="2000" dirty="0" smtClean="0">
                <a:latin typeface="Century Schoolbook" charset="0"/>
                <a:ea typeface="ＭＳ Ｐゴシック" charset="0"/>
              </a:rPr>
              <a:t>4F</a:t>
            </a:r>
          </a:p>
          <a:p>
            <a:pPr marL="800100" lvl="1" indent="-342900">
              <a:buFont typeface="Arial"/>
              <a:buChar char="•"/>
            </a:pPr>
            <a:r>
              <a:rPr lang="en-US" dirty="0" smtClean="0">
                <a:latin typeface="Century Schoolbook" charset="0"/>
                <a:ea typeface="ＭＳ Ｐゴシック" charset="0"/>
              </a:rPr>
              <a:t>NLPID: 0xC0; </a:t>
            </a:r>
            <a:r>
              <a:rPr lang="en-US" sz="2000" dirty="0" smtClean="0">
                <a:latin typeface="Century Schoolbook" charset="0"/>
                <a:ea typeface="ＭＳ Ｐゴシック" charset="0"/>
              </a:rPr>
              <a:t>IS-IS code points (see RFC 6326)</a:t>
            </a:r>
          </a:p>
          <a:p>
            <a:pPr marL="400050">
              <a:buFont typeface="Arial"/>
              <a:buChar char="•"/>
            </a:pPr>
            <a:r>
              <a:rPr lang="en-US" dirty="0" smtClean="0">
                <a:ea typeface="ＭＳ Ｐゴシック" charset="0"/>
              </a:rPr>
              <a:t>TRILL has an open source software implementation for Solaris</a:t>
            </a:r>
            <a:r>
              <a:rPr lang="en-US" dirty="0">
                <a:ea typeface="ＭＳ Ｐゴシック" charset="0"/>
              </a:rPr>
              <a:t> </a:t>
            </a:r>
            <a:r>
              <a:rPr lang="en-US" dirty="0" smtClean="0">
                <a:ea typeface="ＭＳ Ｐゴシック" charset="0"/>
              </a:rPr>
              <a:t>and one in progress for Linux.</a:t>
            </a:r>
            <a:endParaRPr lang="en-US" sz="2400"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17603997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endParaRPr lang="en-US" sz="3200" dirty="0" smtClean="0"/>
          </a:p>
          <a:p>
            <a:pPr marL="457200" indent="-457200">
              <a:buFont typeface="+mj-lt"/>
              <a:buAutoNum type="arabicPeriod"/>
            </a:pPr>
            <a:endParaRPr lang="en-US" sz="3200" dirty="0"/>
          </a:p>
          <a:p>
            <a:pPr marL="457200" indent="-457200">
              <a:buFont typeface="+mj-lt"/>
              <a:buAutoNum type="arabicPeriod"/>
            </a:pPr>
            <a:r>
              <a:rPr lang="en-US" sz="3200" dirty="0" smtClean="0"/>
              <a:t>TRILL</a:t>
            </a:r>
          </a:p>
          <a:p>
            <a:pPr marL="457200" indent="-457200">
              <a:buFont typeface="+mj-lt"/>
              <a:buAutoNum type="arabicPeriod"/>
            </a:pPr>
            <a:endParaRPr lang="en-US" sz="3200" dirty="0"/>
          </a:p>
          <a:p>
            <a:pPr marL="457200" indent="-457200">
              <a:buFont typeface="+mj-lt"/>
              <a:buAutoNum type="arabicPeriod"/>
            </a:pPr>
            <a:r>
              <a:rPr lang="en-US" sz="3200" u="sng" dirty="0" smtClean="0"/>
              <a:t>Process</a:t>
            </a:r>
            <a:endParaRPr lang="en-US" sz="3200" u="sng"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127489369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Suggested Process</a:t>
            </a:r>
            <a:endParaRPr lang="en-US" sz="4400" dirty="0">
              <a:solidFill>
                <a:srgbClr val="0000FF"/>
              </a:solidFill>
            </a:endParaRPr>
          </a:p>
        </p:txBody>
      </p:sp>
      <p:sp>
        <p:nvSpPr>
          <p:cNvPr id="3" name="Content Placeholder 2"/>
          <p:cNvSpPr>
            <a:spLocks noGrp="1"/>
          </p:cNvSpPr>
          <p:nvPr>
            <p:ph idx="1"/>
          </p:nvPr>
        </p:nvSpPr>
        <p:spPr/>
        <p:txBody>
          <a:bodyPr/>
          <a:lstStyle/>
          <a:p>
            <a:pPr marL="0" indent="0"/>
            <a:r>
              <a:rPr lang="en-US" dirty="0" smtClean="0"/>
              <a:t>0.   Straw polls at May 2012 802.11 Interim Meeting:</a:t>
            </a:r>
          </a:p>
          <a:p>
            <a:pPr marL="400050" lvl="1" indent="0"/>
            <a:r>
              <a:rPr lang="en-US" dirty="0" smtClean="0"/>
              <a:t>     Interest in the concept of the TRILL WG doing this:  </a:t>
            </a:r>
            <a:r>
              <a:rPr lang="en-US" b="1" u="sng" dirty="0" smtClean="0"/>
              <a:t>53 to 2</a:t>
            </a:r>
          </a:p>
          <a:p>
            <a:pPr marL="457200" indent="-457200">
              <a:buFont typeface="+mj-lt"/>
              <a:buAutoNum type="arabicPeriod"/>
            </a:pPr>
            <a:r>
              <a:rPr lang="en-US" dirty="0" smtClean="0"/>
              <a:t>802.11 transmits a liaison to the IETF TRILL WG.</a:t>
            </a:r>
            <a:endParaRPr lang="en-US" dirty="0"/>
          </a:p>
          <a:p>
            <a:pPr marL="457200" indent="-457200">
              <a:buFont typeface="+mj-lt"/>
              <a:buAutoNum type="arabicPeriod"/>
            </a:pPr>
            <a:r>
              <a:rPr lang="en-US" dirty="0" smtClean="0"/>
              <a:t>TRILL gets </a:t>
            </a:r>
            <a:r>
              <a:rPr lang="en-US" dirty="0" smtClean="0"/>
              <a:t>an item </a:t>
            </a:r>
            <a:r>
              <a:rPr lang="en-US" dirty="0" smtClean="0"/>
              <a:t>added to its Charter.</a:t>
            </a:r>
            <a:endParaRPr lang="en-US" dirty="0"/>
          </a:p>
          <a:p>
            <a:pPr marL="457200" indent="-457200">
              <a:buFont typeface="+mj-lt"/>
              <a:buAutoNum type="arabicPeriod"/>
            </a:pPr>
            <a:r>
              <a:rPr lang="en-US" dirty="0" smtClean="0"/>
              <a:t>Suggested methods of collaboration:</a:t>
            </a:r>
          </a:p>
          <a:p>
            <a:pPr marL="857250" lvl="1" indent="-457200">
              <a:buFont typeface="Arial"/>
              <a:buChar char="•"/>
            </a:pPr>
            <a:r>
              <a:rPr lang="en-US" dirty="0" smtClean="0"/>
              <a:t>Participation by 802.11 </a:t>
            </a:r>
            <a:r>
              <a:rPr lang="en-US" dirty="0" smtClean="0"/>
              <a:t>mesh knowledgeable individuals </a:t>
            </a:r>
            <a:r>
              <a:rPr lang="en-US" dirty="0" smtClean="0"/>
              <a:t>in the TRILL WG mailing list and TRILL WG meeting.</a:t>
            </a:r>
          </a:p>
          <a:p>
            <a:pPr marL="857250" lvl="1" indent="-457200">
              <a:buFont typeface="Arial"/>
              <a:buChar char="•"/>
            </a:pPr>
            <a:r>
              <a:rPr lang="en-US" dirty="0" smtClean="0"/>
              <a:t>Co-location of one or more TRILL WG meetings at 802.11 meetings. (first at January 2013?)</a:t>
            </a:r>
          </a:p>
          <a:p>
            <a:pPr marL="457200" indent="-457200">
              <a:buFont typeface="+mj-lt"/>
              <a:buAutoNum type="arabicPeriod"/>
            </a:pPr>
            <a:r>
              <a:rPr lang="en-US" dirty="0" smtClean="0"/>
              <a:t>Estimated completion: January 2014?</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162912511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TRILL Work </a:t>
            </a:r>
            <a:r>
              <a:rPr lang="en-US" sz="4400" dirty="0" smtClean="0">
                <a:solidFill>
                  <a:srgbClr val="0000FF"/>
                </a:solidFill>
              </a:rPr>
              <a:t>to Support 802.11 </a:t>
            </a:r>
            <a:r>
              <a:rPr lang="en-US" sz="4400" dirty="0" smtClean="0">
                <a:solidFill>
                  <a:srgbClr val="0000FF"/>
                </a:solidFill>
              </a:rPr>
              <a:t>Mesh</a:t>
            </a:r>
            <a:endParaRPr lang="en-US" sz="4400" dirty="0">
              <a:solidFill>
                <a:srgbClr val="0000FF"/>
              </a:solidFill>
            </a:endParaRPr>
          </a:p>
        </p:txBody>
      </p:sp>
      <p:sp>
        <p:nvSpPr>
          <p:cNvPr id="3" name="Content Placeholder 2"/>
          <p:cNvSpPr>
            <a:spLocks noGrp="1"/>
          </p:cNvSpPr>
          <p:nvPr>
            <p:ph idx="1"/>
          </p:nvPr>
        </p:nvSpPr>
        <p:spPr/>
        <p:txBody>
          <a:bodyPr/>
          <a:lstStyle/>
          <a:p>
            <a:r>
              <a:rPr lang="en-US" dirty="0" smtClean="0"/>
              <a:t>It is likely that the following work on TRILL would be needed:</a:t>
            </a:r>
            <a:endParaRPr lang="en-US" dirty="0"/>
          </a:p>
          <a:p>
            <a:pPr marL="914400" lvl="1" indent="-457200">
              <a:buFont typeface="+mj-lt"/>
              <a:buAutoNum type="arabicPeriod"/>
            </a:pPr>
            <a:r>
              <a:rPr lang="en-US" dirty="0" smtClean="0"/>
              <a:t>Optimization of link state flooding.</a:t>
            </a:r>
          </a:p>
          <a:p>
            <a:pPr lvl="2">
              <a:buFont typeface="Arial"/>
              <a:buChar char="•"/>
            </a:pPr>
            <a:r>
              <a:rPr lang="en-US" dirty="0" smtClean="0"/>
              <a:t>Useful </a:t>
            </a:r>
            <a:r>
              <a:rPr lang="en-US" dirty="0"/>
              <a:t>for any richly connected TRILL campus</a:t>
            </a:r>
            <a:r>
              <a:rPr lang="en-US" dirty="0" smtClean="0"/>
              <a:t>.</a:t>
            </a:r>
          </a:p>
          <a:p>
            <a:pPr marL="914400" lvl="1" indent="-457200">
              <a:buFont typeface="+mj-lt"/>
              <a:buAutoNum type="arabicPeriod"/>
            </a:pPr>
            <a:r>
              <a:rPr lang="en-US" dirty="0"/>
              <a:t>Encoding of TRILL frames in 802.11 mesh.</a:t>
            </a:r>
          </a:p>
          <a:p>
            <a:pPr lvl="2">
              <a:buFont typeface="Arial"/>
              <a:buChar char="•"/>
            </a:pPr>
            <a:r>
              <a:rPr lang="en-US" dirty="0"/>
              <a:t>TRILL currently standardized over 802.3 and PPP. Drafts exist for TRILL over </a:t>
            </a:r>
            <a:r>
              <a:rPr lang="en-US" dirty="0" smtClean="0"/>
              <a:t>IPv4/IPv6 </a:t>
            </a:r>
            <a:r>
              <a:rPr lang="en-US" dirty="0"/>
              <a:t>and MPLS.</a:t>
            </a:r>
          </a:p>
          <a:p>
            <a:pPr marL="914400" lvl="1" indent="-457200">
              <a:buFont typeface="+mj-lt"/>
              <a:buAutoNum type="arabicPeriod"/>
            </a:pPr>
            <a:r>
              <a:rPr lang="en-US" dirty="0" smtClean="0"/>
              <a:t>Optimization of multi-destination data distribution.</a:t>
            </a:r>
          </a:p>
          <a:p>
            <a:pPr marL="914400" lvl="1" indent="-457200">
              <a:buFont typeface="+mj-lt"/>
              <a:buAutoNum type="arabicPeriod"/>
            </a:pPr>
            <a:r>
              <a:rPr lang="en-US" dirty="0" smtClean="0"/>
              <a:t>Mapping of Airtime Link Metric values to TRILL link metric.</a:t>
            </a:r>
          </a:p>
          <a:p>
            <a:pPr lvl="2" indent="-285750">
              <a:buFont typeface="Arial"/>
              <a:buChar char="•"/>
            </a:pPr>
            <a:r>
              <a:rPr lang="en-US" dirty="0" smtClean="0"/>
              <a:t>This is a simple numeric mapping. Perhaps ( </a:t>
            </a:r>
            <a:r>
              <a:rPr lang="en-US" sz="2000" dirty="0" smtClean="0"/>
              <a:t>c</a:t>
            </a:r>
            <a:r>
              <a:rPr lang="en-US" sz="2400" baseline="-25000" dirty="0" smtClean="0"/>
              <a:t>a</a:t>
            </a:r>
            <a:r>
              <a:rPr lang="en-US" sz="2000" dirty="0" smtClean="0"/>
              <a:t> * 25 * 10</a:t>
            </a:r>
            <a:r>
              <a:rPr lang="en-US" sz="2000" baseline="30000" dirty="0" smtClean="0"/>
              <a:t>4 </a:t>
            </a:r>
            <a:r>
              <a:rPr lang="en-US" sz="2000" dirty="0" smtClean="0"/>
              <a: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27058169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25</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Draft Liaison Envelope</a:t>
            </a:r>
            <a:endParaRPr lang="en-US" sz="4400" dirty="0">
              <a:solidFill>
                <a:srgbClr val="0000FF"/>
              </a:solidFill>
            </a:endParaRPr>
          </a:p>
        </p:txBody>
      </p:sp>
      <p:sp>
        <p:nvSpPr>
          <p:cNvPr id="9218" name="Rectangle 2"/>
          <p:cNvSpPr>
            <a:spLocks noGrp="1" noChangeArrowheads="1"/>
          </p:cNvSpPr>
          <p:nvPr>
            <p:ph type="body" idx="1"/>
          </p:nvPr>
        </p:nvSpPr>
        <p:spPr>
          <a:xfrm>
            <a:off x="685800" y="1916832"/>
            <a:ext cx="7772400" cy="4536504"/>
          </a:xfrm>
          <a:ln/>
        </p:spPr>
        <p:txBody>
          <a:bodyPr/>
          <a:lstStyle/>
          <a:p>
            <a:pPr marL="0" indent="0"/>
            <a:r>
              <a:rPr lang="en-GB" sz="1800" b="0" dirty="0" smtClean="0"/>
              <a:t>To:	Donald E. Eastlake 3</a:t>
            </a:r>
            <a:r>
              <a:rPr lang="en-GB" sz="1800" b="0" baseline="30000" dirty="0" smtClean="0"/>
              <a:t>rd</a:t>
            </a:r>
            <a:r>
              <a:rPr lang="en-GB" sz="1800" b="0" dirty="0" smtClean="0"/>
              <a:t> and Erik Nordmark, IETF TRILL WG Co-Chairs</a:t>
            </a:r>
          </a:p>
          <a:p>
            <a:pPr marL="0" indent="0"/>
            <a:r>
              <a:rPr lang="en-GB" sz="1800" b="0" dirty="0" smtClean="0"/>
              <a:t>CC:</a:t>
            </a:r>
            <a:r>
              <a:rPr lang="en-GB" sz="1800" b="0" dirty="0"/>
              <a:t>	Dorothy Stanley, IEEE 802.11 Liaison to the IETF</a:t>
            </a:r>
          </a:p>
          <a:p>
            <a:pPr marL="0" indent="0"/>
            <a:r>
              <a:rPr lang="en-GB" sz="1800" b="0" dirty="0" smtClean="0"/>
              <a:t>	Ralph Droms and Brian Haberman, IETF Internet Area Co-Directors</a:t>
            </a:r>
          </a:p>
          <a:p>
            <a:pPr marL="0" indent="0"/>
            <a:r>
              <a:rPr lang="en-GB" sz="1800" b="0" dirty="0"/>
              <a:t>	</a:t>
            </a:r>
            <a:r>
              <a:rPr lang="en-GB" sz="1800" b="0" dirty="0" smtClean="0"/>
              <a:t>Dan Romascanu, IETF Liaison to IEEE SA</a:t>
            </a:r>
          </a:p>
          <a:p>
            <a:pPr marL="0" indent="0"/>
            <a:endParaRPr lang="en-GB" sz="1800" b="0" dirty="0" smtClean="0"/>
          </a:p>
          <a:p>
            <a:pPr marL="0" indent="0"/>
            <a:r>
              <a:rPr lang="en-GB" sz="1800" b="0" dirty="0" smtClean="0"/>
              <a:t>&lt;Body of Liaison from next slide&gt;</a:t>
            </a:r>
          </a:p>
          <a:p>
            <a:pPr marL="0" indent="0"/>
            <a:endParaRPr lang="en-GB" sz="1800" b="0" dirty="0"/>
          </a:p>
          <a:p>
            <a:pPr marL="0" indent="0"/>
            <a:r>
              <a:rPr lang="en-GB" sz="1800" b="0" dirty="0" smtClean="0"/>
              <a:t>Signed:	Bruce Kramer, Chair 802.11 WG</a:t>
            </a:r>
            <a:endParaRPr lang="en-GB" sz="1800" b="0" dirty="0"/>
          </a:p>
        </p:txBody>
      </p:sp>
    </p:spTree>
    <p:extLst>
      <p:ext uri="{BB962C8B-B14F-4D97-AF65-F5344CB8AC3E}">
        <p14:creationId xmlns:p14="http://schemas.microsoft.com/office/powerpoint/2010/main" val="37652708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26</a:t>
            </a:fld>
            <a:endParaRPr lang="en-GB" dirty="0"/>
          </a:p>
        </p:txBody>
      </p:sp>
      <p:sp>
        <p:nvSpPr>
          <p:cNvPr id="9217" name="Rectangle 1"/>
          <p:cNvSpPr>
            <a:spLocks noGrp="1" noChangeArrowheads="1"/>
          </p:cNvSpPr>
          <p:nvPr>
            <p:ph type="title"/>
          </p:nvPr>
        </p:nvSpPr>
        <p:spPr>
          <a:xfrm>
            <a:off x="685800" y="684213"/>
            <a:ext cx="7772400" cy="1016595"/>
          </a:xfrm>
          <a:ln/>
        </p:spPr>
        <p:txBody>
          <a:bodyPr lIns="90000" tIns="46800" rIns="90000" bIns="46800"/>
          <a:lstStyle/>
          <a:p>
            <a:r>
              <a:rPr lang="en-US" sz="4400" dirty="0" smtClean="0">
                <a:solidFill>
                  <a:srgbClr val="0000FF"/>
                </a:solidFill>
              </a:rPr>
              <a:t>Liaison Text</a:t>
            </a:r>
            <a:endParaRPr lang="en-US" sz="4400" dirty="0">
              <a:solidFill>
                <a:srgbClr val="0000FF"/>
              </a:solidFill>
            </a:endParaRPr>
          </a:p>
        </p:txBody>
      </p:sp>
      <p:sp>
        <p:nvSpPr>
          <p:cNvPr id="9218" name="Rectangle 2"/>
          <p:cNvSpPr>
            <a:spLocks noGrp="1" noChangeArrowheads="1"/>
          </p:cNvSpPr>
          <p:nvPr>
            <p:ph type="body" idx="1"/>
          </p:nvPr>
        </p:nvSpPr>
        <p:spPr>
          <a:xfrm>
            <a:off x="685800" y="1628800"/>
            <a:ext cx="7772400" cy="4968552"/>
          </a:xfrm>
          <a:ln/>
        </p:spPr>
        <p:txBody>
          <a:bodyPr/>
          <a:lstStyle/>
          <a:p>
            <a:pPr marL="0" indent="0"/>
            <a:r>
              <a:rPr lang="en-GB" sz="2000" b="0" dirty="0" smtClean="0"/>
              <a:t>	We understand that there is interest in the IETF TRILL Working </a:t>
            </a:r>
            <a:r>
              <a:rPr lang="en-GB" sz="2000" b="0" dirty="0"/>
              <a:t>Group developing, with collaboration as mutually convenient from </a:t>
            </a:r>
            <a:r>
              <a:rPr lang="en-GB" sz="2000" b="0" dirty="0" smtClean="0"/>
              <a:t>802.11, a variation of the TRILL protocol for use as an 802.11 mesh path selection protocol.</a:t>
            </a:r>
          </a:p>
          <a:p>
            <a:pPr marL="0" indent="0"/>
            <a:r>
              <a:rPr lang="en-GB" sz="2000" b="0" dirty="0"/>
              <a:t>	802.11 would encourage the TRILL WG to proceed with this work.</a:t>
            </a:r>
          </a:p>
          <a:p>
            <a:pPr marL="0" indent="0"/>
            <a:r>
              <a:rPr lang="en-GB" sz="2000" b="0" dirty="0" smtClean="0"/>
              <a:t>	The IEEE 802.11 standard is designed to support a variety of  path </a:t>
            </a:r>
            <a:r>
              <a:rPr lang="en-GB" sz="2000" b="0" dirty="0"/>
              <a:t>selection protocols and link cost metrics, although only one of each can be in use at one time in </a:t>
            </a:r>
            <a:r>
              <a:rPr lang="en-GB" sz="2000" b="0" dirty="0" smtClean="0"/>
              <a:t>an 802.11 mesh. Thus such </a:t>
            </a:r>
            <a:r>
              <a:rPr lang="en-GB" sz="2000" b="0" dirty="0" smtClean="0"/>
              <a:t>an alternative path selection protocol would not be exclusive.</a:t>
            </a:r>
            <a:r>
              <a:rPr lang="en-GB" sz="2000" b="0" dirty="0"/>
              <a:t> </a:t>
            </a:r>
            <a:r>
              <a:rPr lang="en-GB" sz="2000" b="0" dirty="0" smtClean="0"/>
              <a:t>If </a:t>
            </a:r>
            <a:r>
              <a:rPr lang="en-GB" sz="2000" b="0" dirty="0"/>
              <a:t>802.11 code point allocation is required to support </a:t>
            </a:r>
            <a:r>
              <a:rPr lang="en-GB" sz="2000" b="0" dirty="0" smtClean="0"/>
              <a:t>such a </a:t>
            </a:r>
            <a:r>
              <a:rPr lang="en-GB" sz="2000" b="0" dirty="0"/>
              <a:t>TRILL based </a:t>
            </a:r>
            <a:r>
              <a:rPr lang="en-GB" sz="2000" b="0" dirty="0" smtClean="0"/>
              <a:t>mesh path </a:t>
            </a:r>
            <a:r>
              <a:rPr lang="en-GB" sz="2000" b="0" dirty="0"/>
              <a:t>selection </a:t>
            </a:r>
            <a:r>
              <a:rPr lang="en-GB" sz="2000" b="0" dirty="0" smtClean="0"/>
              <a:t>for mesh, </a:t>
            </a:r>
            <a:r>
              <a:rPr lang="en-GB" sz="2000" b="0" dirty="0"/>
              <a:t>802.11 does have a mechanism by which such code points could be allocated to the TRILL WG, </a:t>
            </a:r>
            <a:r>
              <a:rPr lang="en-GB" sz="2000" b="0" dirty="0" smtClean="0"/>
              <a:t>but approval </a:t>
            </a:r>
            <a:r>
              <a:rPr lang="en-GB" sz="2000" b="0" dirty="0"/>
              <a:t>of such allocations </a:t>
            </a:r>
            <a:r>
              <a:rPr lang="en-GB" sz="2000" b="0" dirty="0" smtClean="0"/>
              <a:t>is not guaranteed</a:t>
            </a:r>
            <a:r>
              <a:rPr lang="en-GB" sz="2000" b="0" dirty="0" smtClean="0"/>
              <a:t>.</a:t>
            </a:r>
          </a:p>
          <a:p>
            <a:pPr marL="0" indent="0"/>
            <a:r>
              <a:rPr lang="en-GB" sz="2000" b="0" dirty="0"/>
              <a:t>	</a:t>
            </a:r>
            <a:r>
              <a:rPr lang="en-GB" sz="2000" b="0" dirty="0" smtClean="0"/>
              <a:t>Looking forward to collaborating,</a:t>
            </a:r>
            <a:endParaRPr lang="en-GB" sz="2000" b="0" dirty="0" smtClean="0"/>
          </a:p>
        </p:txBody>
      </p:sp>
    </p:spTree>
    <p:extLst>
      <p:ext uri="{BB962C8B-B14F-4D97-AF65-F5344CB8AC3E}">
        <p14:creationId xmlns:p14="http://schemas.microsoft.com/office/powerpoint/2010/main" val="1472382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27</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Liaison Motion</a:t>
            </a:r>
            <a:endParaRPr lang="en-US" sz="4400" dirty="0">
              <a:solidFill>
                <a:srgbClr val="0000FF"/>
              </a:solidFill>
            </a:endParaRPr>
          </a:p>
        </p:txBody>
      </p:sp>
      <p:sp>
        <p:nvSpPr>
          <p:cNvPr id="9218" name="Rectangle 2"/>
          <p:cNvSpPr>
            <a:spLocks noGrp="1" noChangeArrowheads="1"/>
          </p:cNvSpPr>
          <p:nvPr>
            <p:ph type="body" idx="1"/>
          </p:nvPr>
        </p:nvSpPr>
        <p:spPr>
          <a:xfrm>
            <a:off x="685800" y="1916832"/>
            <a:ext cx="7772400" cy="4536504"/>
          </a:xfrm>
          <a:ln/>
        </p:spPr>
        <p:txBody>
          <a:bodyPr/>
          <a:lstStyle/>
          <a:p>
            <a:endParaRPr lang="en-GB" sz="1800" dirty="0" smtClean="0"/>
          </a:p>
          <a:p>
            <a:r>
              <a:rPr lang="en-GB" sz="1800" dirty="0" smtClean="0"/>
              <a:t>Motion</a:t>
            </a:r>
            <a:r>
              <a:rPr lang="en-GB" sz="1800" dirty="0"/>
              <a:t>:</a:t>
            </a:r>
            <a:endParaRPr lang="en-US" sz="1800" dirty="0"/>
          </a:p>
          <a:p>
            <a:r>
              <a:rPr lang="en-US" sz="1800" dirty="0"/>
              <a:t>Request the IEEE 802.11 WG chair </a:t>
            </a:r>
            <a:r>
              <a:rPr lang="en-US" sz="1800" dirty="0" smtClean="0"/>
              <a:t>transmit the liaison on slide </a:t>
            </a:r>
            <a:r>
              <a:rPr lang="en-US" sz="1800" dirty="0" smtClean="0"/>
              <a:t>26 </a:t>
            </a:r>
            <a:r>
              <a:rPr lang="en-US" sz="1800" dirty="0" smtClean="0"/>
              <a:t>of “</a:t>
            </a:r>
            <a:r>
              <a:rPr lang="en-US" sz="1800" dirty="0"/>
              <a:t>11-12</a:t>
            </a:r>
            <a:r>
              <a:rPr lang="en-US" sz="1800" dirty="0" smtClean="0"/>
              <a:t>-0621-03-0000-alternative-path-selection-protocol.pptx” </a:t>
            </a:r>
            <a:r>
              <a:rPr lang="en-US" sz="1800" dirty="0"/>
              <a:t>to the </a:t>
            </a:r>
            <a:r>
              <a:rPr lang="en-US" sz="1800" dirty="0" smtClean="0"/>
              <a:t>IETF TRILL WG and any additional persons he deems appropriate.</a:t>
            </a:r>
          </a:p>
          <a:p>
            <a:endParaRPr lang="en-GB" sz="1800" dirty="0"/>
          </a:p>
          <a:p>
            <a:pPr lvl="0"/>
            <a:r>
              <a:rPr lang="en-GB" sz="1800" dirty="0" smtClean="0"/>
              <a:t>Moved</a:t>
            </a:r>
            <a:r>
              <a:rPr lang="en-GB" sz="1800" dirty="0"/>
              <a:t>: &lt;name&gt;,  Seconded: &lt;name</a:t>
            </a:r>
            <a:r>
              <a:rPr lang="en-GB" sz="1800" dirty="0" smtClean="0"/>
              <a:t>&gt;</a:t>
            </a:r>
            <a:endParaRPr lang="en-GB" sz="1800" dirty="0"/>
          </a:p>
          <a:p>
            <a:pPr lvl="0"/>
            <a:r>
              <a:rPr lang="en-GB" sz="1800" dirty="0" smtClean="0"/>
              <a:t>Result</a:t>
            </a:r>
            <a:r>
              <a:rPr lang="en-GB" sz="1800" dirty="0"/>
              <a:t>: y-n-a]</a:t>
            </a:r>
            <a:endParaRPr lang="en-US" sz="1800" dirty="0"/>
          </a:p>
        </p:txBody>
      </p:sp>
    </p:spTree>
    <p:extLst>
      <p:ext uri="{BB962C8B-B14F-4D97-AF65-F5344CB8AC3E}">
        <p14:creationId xmlns:p14="http://schemas.microsoft.com/office/powerpoint/2010/main" val="305805924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28</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dirty="0" smtClean="0"/>
              <a:t>IEEE 802.11 TGs Usage Models, 11-04-0662-16-000s-usage-models-tgs.doc</a:t>
            </a:r>
          </a:p>
          <a:p>
            <a:r>
              <a:rPr lang="en-US" sz="2000" dirty="0" smtClean="0"/>
              <a:t>IEEE </a:t>
            </a:r>
            <a:r>
              <a:rPr lang="en-US" sz="2000" dirty="0"/>
              <a:t>Std 802.11-2012, “… Wireless LAN Medium Access Control (MAC) and Physical Layer (PHY) Specifications”, 6 February </a:t>
            </a:r>
            <a:r>
              <a:rPr lang="en-US" sz="2000" dirty="0" smtClean="0"/>
              <a:t>2012</a:t>
            </a:r>
          </a:p>
          <a:p>
            <a:r>
              <a:rPr lang="en-US" sz="2000" dirty="0" smtClean="0"/>
              <a:t>IETF RFC 3561, “</a:t>
            </a:r>
            <a:r>
              <a:rPr lang="en-US" sz="2000" dirty="0"/>
              <a:t>Ad hoc On-Demand Distance Vector (AODV) Routing</a:t>
            </a:r>
            <a:r>
              <a:rPr lang="en-US" sz="2000" dirty="0" smtClean="0"/>
              <a:t>”, July 2003, http://www.ietf.org/rfc/rfc3561.txt</a:t>
            </a:r>
            <a:endParaRPr lang="en-US" sz="2000" dirty="0"/>
          </a:p>
          <a:p>
            <a:r>
              <a:rPr lang="en-US" sz="2000" dirty="0"/>
              <a:t>IETF RFC </a:t>
            </a:r>
            <a:r>
              <a:rPr lang="en-US" sz="2000" dirty="0" smtClean="0"/>
              <a:t>6325 (TRILL), “RBridges: </a:t>
            </a:r>
            <a:r>
              <a:rPr lang="en-US" sz="2000" dirty="0"/>
              <a:t>Base Protocol </a:t>
            </a:r>
            <a:r>
              <a:rPr lang="en-US" sz="2000" dirty="0" smtClean="0"/>
              <a:t>Specification”, July 2011, http://www.ietf.org/rfc/rfc6325.txt</a:t>
            </a:r>
          </a:p>
          <a:p>
            <a:r>
              <a:rPr lang="en-US" sz="2000" dirty="0" smtClean="0"/>
              <a:t>IETF Liaison to IEEE 802.1, 10 May 2012,</a:t>
            </a:r>
            <a:br>
              <a:rPr lang="en-US" sz="2000" dirty="0" smtClean="0"/>
            </a:br>
            <a:r>
              <a:rPr lang="en-US" sz="2000" dirty="0" smtClean="0"/>
              <a:t>https</a:t>
            </a:r>
            <a:r>
              <a:rPr lang="en-US" sz="2000" dirty="0"/>
              <a:t>://datatracker.ietf.org/liaison/1155/</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Back Up Slides</a:t>
            </a:r>
            <a:endParaRPr lang="en-US" sz="4800"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July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smtClean="0"/>
              <a:t>Slide </a:t>
            </a:r>
            <a:fld id="{DE40C9FC-4879-4F20-9ECA-A574A90476B7}" type="slidenum">
              <a:rPr lang="en-GB" smtClean="0"/>
              <a:pPr/>
              <a:t>29</a:t>
            </a:fld>
            <a:endParaRPr lang="en-GB" dirty="0"/>
          </a:p>
        </p:txBody>
      </p:sp>
    </p:spTree>
    <p:extLst>
      <p:ext uri="{BB962C8B-B14F-4D97-AF65-F5344CB8AC3E}">
        <p14:creationId xmlns:p14="http://schemas.microsoft.com/office/powerpoint/2010/main" val="36889467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u="sng"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endParaRPr lang="en-US" sz="3200" dirty="0" smtClean="0"/>
          </a:p>
          <a:p>
            <a:pPr marL="457200" indent="-457200">
              <a:buFont typeface="+mj-lt"/>
              <a:buAutoNum type="arabicPeriod"/>
            </a:pPr>
            <a:endParaRPr lang="en-US" sz="3200" dirty="0"/>
          </a:p>
          <a:p>
            <a:pPr marL="457200" indent="-457200">
              <a:buFont typeface="+mj-lt"/>
              <a:buAutoNum type="arabicPeriod"/>
            </a:pPr>
            <a:r>
              <a:rPr lang="en-US" sz="3200" dirty="0" smtClean="0"/>
              <a:t>TRILL</a:t>
            </a:r>
          </a:p>
          <a:p>
            <a:pPr marL="457200" indent="-457200">
              <a:buFont typeface="+mj-lt"/>
              <a:buAutoNum type="arabicPeriod"/>
            </a:pPr>
            <a:endParaRPr lang="en-US" sz="3200" dirty="0"/>
          </a:p>
          <a:p>
            <a:pPr marL="457200" indent="-457200">
              <a:buFont typeface="+mj-lt"/>
              <a:buAutoNum type="arabicPeriod"/>
            </a:pPr>
            <a:r>
              <a:rPr lang="en-US" sz="3200" dirty="0" smtClean="0"/>
              <a:t>Process</a:t>
            </a:r>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367252470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30</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Airtime Link Metric</a:t>
            </a:r>
            <a:endParaRPr lang="en-US" sz="40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 Airtime Link Metric is based on the estimated amount of channel resources used to transmit a 8192 bit frame over the specific link.</a:t>
            </a:r>
          </a:p>
          <a:p>
            <a:pPr>
              <a:buFont typeface="Times New Roman" pitchFamily="16" charset="0"/>
              <a:buChar char="•"/>
            </a:pPr>
            <a:endParaRPr lang="en-GB" dirty="0"/>
          </a:p>
          <a:p>
            <a:pPr>
              <a:buFont typeface="Times New Roman" pitchFamily="16" charset="0"/>
              <a:buChar char="•"/>
            </a:pPr>
            <a:endParaRPr lang="en-GB" dirty="0" smtClean="0"/>
          </a:p>
          <a:p>
            <a:pPr lvl="1">
              <a:buFont typeface="Times New Roman" pitchFamily="16" charset="0"/>
              <a:buChar char="•"/>
            </a:pPr>
            <a:endParaRPr lang="en-GB" dirty="0" smtClean="0"/>
          </a:p>
          <a:p>
            <a:pPr lvl="1">
              <a:buFont typeface="Times New Roman" pitchFamily="16" charset="0"/>
              <a:buChar char="•"/>
            </a:pPr>
            <a:r>
              <a:rPr lang="en-GB" dirty="0" smtClean="0"/>
              <a:t>O = frame overhead, depend on PHY</a:t>
            </a:r>
          </a:p>
          <a:p>
            <a:pPr lvl="1">
              <a:buFont typeface="Times New Roman" pitchFamily="16" charset="0"/>
              <a:buChar char="•"/>
            </a:pPr>
            <a:r>
              <a:rPr lang="en-GB" dirty="0" smtClean="0"/>
              <a:t>B</a:t>
            </a:r>
            <a:r>
              <a:rPr lang="en-GB" baseline="-25000" dirty="0" smtClean="0"/>
              <a:t>t</a:t>
            </a:r>
            <a:r>
              <a:rPr lang="en-GB" dirty="0" smtClean="0"/>
              <a:t> = 8192 bits</a:t>
            </a:r>
          </a:p>
          <a:p>
            <a:pPr lvl="1">
              <a:buFont typeface="Times New Roman" pitchFamily="16" charset="0"/>
              <a:buChar char="•"/>
            </a:pPr>
            <a:r>
              <a:rPr lang="en-GB" dirty="0" smtClean="0"/>
              <a:t>r = data rate in Mb/s</a:t>
            </a:r>
          </a:p>
          <a:p>
            <a:pPr lvl="1">
              <a:buFont typeface="Times New Roman" pitchFamily="16" charset="0"/>
              <a:buChar char="•"/>
            </a:pPr>
            <a:r>
              <a:rPr lang="en-GB" dirty="0" smtClean="0"/>
              <a:t>e</a:t>
            </a:r>
            <a:r>
              <a:rPr lang="en-GB" baseline="-25000" dirty="0" smtClean="0"/>
              <a:t>f</a:t>
            </a:r>
            <a:r>
              <a:rPr lang="en-GB" dirty="0" smtClean="0"/>
              <a:t> = frame error rate for a 8192 bit frame</a:t>
            </a:r>
            <a:endParaRPr lang="en-GB" dirty="0"/>
          </a:p>
        </p:txBody>
      </p:sp>
      <p:pic>
        <p:nvPicPr>
          <p:cNvPr id="2" name="Picture 1"/>
          <p:cNvPicPr>
            <a:picLocks noChangeAspect="1"/>
          </p:cNvPicPr>
          <p:nvPr/>
        </p:nvPicPr>
        <p:blipFill>
          <a:blip r:embed="rId3"/>
          <a:stretch>
            <a:fillRect/>
          </a:stretch>
        </p:blipFill>
        <p:spPr>
          <a:xfrm>
            <a:off x="2479668" y="3280215"/>
            <a:ext cx="3491988" cy="1084889"/>
          </a:xfrm>
          <a:prstGeom prst="rect">
            <a:avLst/>
          </a:prstGeom>
        </p:spPr>
      </p:pic>
    </p:spTree>
    <p:extLst>
      <p:ext uri="{BB962C8B-B14F-4D97-AF65-F5344CB8AC3E}">
        <p14:creationId xmlns:p14="http://schemas.microsoft.com/office/powerpoint/2010/main" val="17405417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sz="2800" dirty="0" smtClean="0"/>
              <a:t>Distance Vector versus Link State:</a:t>
            </a:r>
            <a:endParaRPr lang="en-GB" sz="2800" dirty="0" smtClean="0"/>
          </a:p>
          <a:p>
            <a:pPr marL="1714500" lvl="3" indent="-457200">
              <a:buFont typeface="Arial"/>
              <a:buChar char="•"/>
            </a:pPr>
            <a:r>
              <a:rPr lang="en-GB" dirty="0" smtClean="0"/>
              <a:t>These are very general, basic descriptions!</a:t>
            </a:r>
          </a:p>
          <a:p>
            <a:pPr marL="457200" indent="-457200">
              <a:buFont typeface="+mj-lt"/>
              <a:buAutoNum type="arabicPeriod"/>
            </a:pPr>
            <a:r>
              <a:rPr lang="en-GB" dirty="0" smtClean="0"/>
              <a:t>Distance Vector</a:t>
            </a:r>
          </a:p>
          <a:p>
            <a:pPr marL="857250" lvl="1" indent="-457200">
              <a:buFont typeface="Arial"/>
              <a:buChar char="•"/>
            </a:pPr>
            <a:r>
              <a:rPr lang="en-GB" dirty="0" smtClean="0"/>
              <a:t>Each node locally announces that it is a zero cost route to itself.</a:t>
            </a:r>
          </a:p>
          <a:p>
            <a:pPr marL="857250" lvl="1" indent="-457200">
              <a:buFont typeface="Arial"/>
              <a:buChar char="•"/>
            </a:pPr>
            <a:r>
              <a:rPr lang="en-GB" dirty="0" smtClean="0"/>
              <a:t>Each node trusts what its neighbors say about their cost to various destinations, picks the best for each destination, adds the cost to that neighbor, and believes the sum is its cost to that destination through that neighbor.</a:t>
            </a:r>
          </a:p>
          <a:p>
            <a:pPr marL="457200" indent="-457200">
              <a:buFont typeface="+mj-lt"/>
              <a:buAutoNum type="arabicPeriod"/>
            </a:pPr>
            <a:r>
              <a:rPr lang="en-GB" dirty="0" smtClean="0"/>
              <a:t>Link State</a:t>
            </a:r>
          </a:p>
          <a:p>
            <a:pPr marL="857250" lvl="1" indent="-457200">
              <a:buFont typeface="Arial"/>
              <a:buChar char="•"/>
            </a:pPr>
            <a:r>
              <a:rPr lang="en-GB" dirty="0" smtClean="0"/>
              <a:t>Each node finds its neighbors and the one hop cost to each neighbor. This data is reliably flooded to all nodes in the network.</a:t>
            </a:r>
          </a:p>
          <a:p>
            <a:pPr marL="857250" lvl="1" indent="-457200">
              <a:buFont typeface="Arial"/>
              <a:buChar char="•"/>
            </a:pPr>
            <a:r>
              <a:rPr lang="en-GB" dirty="0" smtClean="0"/>
              <a:t>From this network wide neighbor data, each node can calculate the global topology and things like the optimum next hop.</a:t>
            </a:r>
          </a:p>
        </p:txBody>
      </p:sp>
    </p:spTree>
    <p:extLst>
      <p:ext uri="{BB962C8B-B14F-4D97-AF65-F5344CB8AC3E}">
        <p14:creationId xmlns:p14="http://schemas.microsoft.com/office/powerpoint/2010/main" val="412649210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32</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772400" cy="1735832"/>
          </a:xfrm>
          <a:ln/>
        </p:spPr>
        <p:txBody>
          <a:bodyPr/>
          <a:lstStyle/>
          <a:p>
            <a:pPr>
              <a:buFont typeface="Arial"/>
              <a:buChar char="•"/>
            </a:pPr>
            <a:r>
              <a:rPr lang="en-US" dirty="0" smtClean="0"/>
              <a:t>TRILL operates at layer 2 ½. TRILL switches will peer with each other, both becoming part of a unified TRILL campus, through bridges but not through routers.</a:t>
            </a:r>
          </a:p>
          <a:p>
            <a:pPr lvl="2">
              <a:buFont typeface="Arial"/>
              <a:buChar char="•"/>
            </a:pPr>
            <a:endParaRPr lang="en-US" dirty="0">
              <a:ea typeface="ＭＳ Ｐゴシック" charset="-128"/>
            </a:endParaRPr>
          </a:p>
          <a:p>
            <a:pPr>
              <a:buFont typeface="Arial"/>
              <a:buChar char="•"/>
            </a:pPr>
            <a:r>
              <a:rPr lang="en-US" dirty="0" smtClean="0">
                <a:ea typeface="ＭＳ Ｐゴシック" charset="-128"/>
              </a:rPr>
              <a:t>Layer 3:</a:t>
            </a:r>
            <a:endParaRPr lang="en-US" dirty="0">
              <a:ea typeface="ＭＳ Ｐゴシック" charset="-128"/>
            </a:endParaRPr>
          </a:p>
          <a:p>
            <a:pPr lvl="1">
              <a:buFont typeface="Arial"/>
              <a:buChar char="•"/>
            </a:pPr>
            <a:endParaRPr lang="en-US" dirty="0">
              <a:ea typeface="ＭＳ Ｐゴシック" charset="-128"/>
            </a:endParaRPr>
          </a:p>
          <a:p>
            <a:pPr>
              <a:buFont typeface="Arial"/>
              <a:buChar char="•"/>
            </a:pPr>
            <a:r>
              <a:rPr lang="en-US" dirty="0" smtClean="0">
                <a:ea typeface="ＭＳ Ｐゴシック" charset="-128"/>
              </a:rPr>
              <a:t>TRILL Layer:</a:t>
            </a:r>
          </a:p>
          <a:p>
            <a:pPr>
              <a:buFont typeface="Arial"/>
              <a:buChar char="•"/>
            </a:pPr>
            <a:endParaRPr lang="en-US" dirty="0">
              <a:ea typeface="ＭＳ Ｐゴシック" charset="-128"/>
            </a:endParaRPr>
          </a:p>
          <a:p>
            <a:pPr>
              <a:buFont typeface="Arial"/>
              <a:buChar char="•"/>
            </a:pPr>
            <a:r>
              <a:rPr lang="en-US" dirty="0" smtClean="0">
                <a:ea typeface="ＭＳ Ｐゴシック" charset="-128"/>
              </a:rPr>
              <a:t>Layer 2:</a:t>
            </a:r>
          </a:p>
        </p:txBody>
      </p:sp>
      <p:sp>
        <p:nvSpPr>
          <p:cNvPr id="7" name="Rounded Rectangle 6"/>
          <p:cNvSpPr/>
          <p:nvPr/>
        </p:nvSpPr>
        <p:spPr>
          <a:xfrm>
            <a:off x="2843808" y="3417912"/>
            <a:ext cx="4343400" cy="762000"/>
          </a:xfrm>
          <a:prstGeom prst="roundRect">
            <a:avLst/>
          </a:prstGeom>
          <a:solidFill>
            <a:srgbClr val="FF6600"/>
          </a:solidFill>
        </p:spPr>
        <p:style>
          <a:lnRef idx="1">
            <a:schemeClr val="accent3"/>
          </a:lnRef>
          <a:fillRef idx="2">
            <a:schemeClr val="accent3"/>
          </a:fillRef>
          <a:effectRef idx="1">
            <a:schemeClr val="accent3"/>
          </a:effectRef>
          <a:fontRef idx="minor">
            <a:schemeClr val="dk1"/>
          </a:fontRef>
        </p:style>
        <p:txBody>
          <a:bodyPr anchor="ctr"/>
          <a:lstStyle/>
          <a:p>
            <a:pPr algn="ctr"/>
            <a:r>
              <a:rPr lang="en-US" sz="2800" b="1" dirty="0">
                <a:solidFill>
                  <a:srgbClr val="000000"/>
                </a:solidFill>
                <a:ea typeface="ＭＳ Ｐゴシック" charset="-128"/>
              </a:rPr>
              <a:t>Routers</a:t>
            </a:r>
            <a:r>
              <a:rPr lang="en-US" b="1" dirty="0">
                <a:solidFill>
                  <a:srgbClr val="000000"/>
                </a:solidFill>
                <a:ea typeface="ＭＳ Ｐゴシック" charset="-128"/>
              </a:rPr>
              <a:t/>
            </a:r>
            <a:br>
              <a:rPr lang="en-US" b="1" dirty="0">
                <a:solidFill>
                  <a:srgbClr val="000000"/>
                </a:solidFill>
                <a:ea typeface="ＭＳ Ｐゴシック" charset="-128"/>
              </a:rPr>
            </a:br>
            <a:r>
              <a:rPr lang="en-US" sz="1800" b="1" dirty="0">
                <a:solidFill>
                  <a:srgbClr val="000000"/>
                </a:solidFill>
                <a:ea typeface="ＭＳ Ｐゴシック" charset="-128"/>
              </a:rPr>
              <a:t>(plus servers and other end stations)</a:t>
            </a:r>
          </a:p>
        </p:txBody>
      </p:sp>
      <p:sp>
        <p:nvSpPr>
          <p:cNvPr id="8" name="Rounded Rectangle 7"/>
          <p:cNvSpPr/>
          <p:nvPr/>
        </p:nvSpPr>
        <p:spPr>
          <a:xfrm>
            <a:off x="3148608" y="4484712"/>
            <a:ext cx="3733800" cy="685800"/>
          </a:xfrm>
          <a:prstGeom prst="roundRect">
            <a:avLst/>
          </a:prstGeom>
          <a:solidFill>
            <a:srgbClr val="FFFF00"/>
          </a:solidFill>
        </p:spPr>
        <p:style>
          <a:lnRef idx="1">
            <a:schemeClr val="accent3"/>
          </a:lnRef>
          <a:fillRef idx="3">
            <a:schemeClr val="accent3"/>
          </a:fillRef>
          <a:effectRef idx="2">
            <a:schemeClr val="accent3"/>
          </a:effectRef>
          <a:fontRef idx="minor">
            <a:schemeClr val="lt1"/>
          </a:fontRef>
        </p:style>
        <p:txBody>
          <a:bodyPr anchor="ctr"/>
          <a:lstStyle/>
          <a:p>
            <a:pPr algn="ctr"/>
            <a:r>
              <a:rPr lang="en-US" sz="2800" b="1" dirty="0" smtClean="0">
                <a:solidFill>
                  <a:schemeClr val="tx1"/>
                </a:solidFill>
                <a:ea typeface="ＭＳ Ｐゴシック" charset="-128"/>
              </a:rPr>
              <a:t>TRILL Switches</a:t>
            </a:r>
            <a:endParaRPr lang="en-US" sz="1100" b="1" dirty="0">
              <a:solidFill>
                <a:schemeClr val="tx1"/>
              </a:solidFill>
              <a:ea typeface="ＭＳ Ｐゴシック" charset="-128"/>
            </a:endParaRPr>
          </a:p>
        </p:txBody>
      </p:sp>
      <p:sp>
        <p:nvSpPr>
          <p:cNvPr id="9" name="Rounded Rectangle 8"/>
          <p:cNvSpPr/>
          <p:nvPr/>
        </p:nvSpPr>
        <p:spPr>
          <a:xfrm>
            <a:off x="3529608" y="5627712"/>
            <a:ext cx="3124200" cy="609600"/>
          </a:xfrm>
          <a:prstGeom prst="roundRect">
            <a:avLst/>
          </a:prstGeom>
          <a:solidFill>
            <a:schemeClr val="accent3">
              <a:lumMod val="75000"/>
            </a:schemeClr>
          </a:solidFill>
        </p:spPr>
        <p:style>
          <a:lnRef idx="1">
            <a:schemeClr val="accent1"/>
          </a:lnRef>
          <a:fillRef idx="2">
            <a:schemeClr val="accent1"/>
          </a:fillRef>
          <a:effectRef idx="1">
            <a:schemeClr val="accent1"/>
          </a:effectRef>
          <a:fontRef idx="minor">
            <a:schemeClr val="dk1"/>
          </a:fontRef>
        </p:style>
        <p:txBody>
          <a:bodyPr anchor="ctr"/>
          <a:lstStyle/>
          <a:p>
            <a:pPr algn="ctr"/>
            <a:r>
              <a:rPr lang="en-US" sz="3200" b="1" dirty="0">
                <a:solidFill>
                  <a:schemeClr val="bg1"/>
                </a:solidFill>
                <a:ea typeface="ＭＳ Ｐゴシック" charset="-128"/>
              </a:rPr>
              <a:t>Bridges</a:t>
            </a:r>
            <a:endParaRPr lang="en-US" sz="3600" b="1" dirty="0">
              <a:solidFill>
                <a:schemeClr val="bg1"/>
              </a:solidFill>
              <a:ea typeface="ＭＳ Ｐゴシック" charset="-128"/>
            </a:endParaRPr>
          </a:p>
        </p:txBody>
      </p:sp>
      <p:cxnSp>
        <p:nvCxnSpPr>
          <p:cNvPr id="10" name="Straight Arrow Connector 9"/>
          <p:cNvCxnSpPr>
            <a:cxnSpLocks noChangeShapeType="1"/>
          </p:cNvCxnSpPr>
          <p:nvPr/>
        </p:nvCxnSpPr>
        <p:spPr bwMode="auto">
          <a:xfrm rot="5400000">
            <a:off x="2984798" y="4903018"/>
            <a:ext cx="14478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1" name="Straight Arrow Connector 10"/>
          <p:cNvCxnSpPr>
            <a:cxnSpLocks noChangeShapeType="1"/>
          </p:cNvCxnSpPr>
          <p:nvPr/>
        </p:nvCxnSpPr>
        <p:spPr bwMode="auto">
          <a:xfrm rot="5400000">
            <a:off x="6365404" y="4332312"/>
            <a:ext cx="304800" cy="3175"/>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2" name="Straight Arrow Connector 11"/>
          <p:cNvCxnSpPr>
            <a:cxnSpLocks noChangeShapeType="1"/>
          </p:cNvCxnSpPr>
          <p:nvPr/>
        </p:nvCxnSpPr>
        <p:spPr bwMode="auto">
          <a:xfrm rot="5400000">
            <a:off x="6000378" y="5399906"/>
            <a:ext cx="4572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spTree>
    <p:extLst>
      <p:ext uri="{BB962C8B-B14F-4D97-AF65-F5344CB8AC3E}">
        <p14:creationId xmlns:p14="http://schemas.microsoft.com/office/powerpoint/2010/main" val="42432091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Peering and Layers</a:t>
            </a:r>
            <a:endParaRPr lang="en-US" sz="4400" dirty="0"/>
          </a:p>
        </p:txBody>
      </p:sp>
      <p:sp>
        <p:nvSpPr>
          <p:cNvPr id="3" name="Date Placeholder 2"/>
          <p:cNvSpPr>
            <a:spLocks noGrp="1"/>
          </p:cNvSpPr>
          <p:nvPr>
            <p:ph type="dt" idx="10"/>
          </p:nvPr>
        </p:nvSpPr>
        <p:spPr/>
        <p:txBody>
          <a:bodyPr/>
          <a:lstStyle/>
          <a:p>
            <a:r>
              <a:rPr lang="en-US" dirty="0" smtClean="0"/>
              <a:t>July 2012</a:t>
            </a:r>
            <a:endParaRPr lang="en-GB" dirty="0"/>
          </a:p>
        </p:txBody>
      </p:sp>
      <p:sp>
        <p:nvSpPr>
          <p:cNvPr id="4" name="Footer Placeholder 3"/>
          <p:cNvSpPr>
            <a:spLocks noGrp="1"/>
          </p:cNvSpPr>
          <p:nvPr>
            <p:ph type="ftr" idx="11"/>
          </p:nvPr>
        </p:nvSpPr>
        <p:spPr/>
        <p:txBody>
          <a:body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p>
            <a:r>
              <a:rPr lang="en-GB" dirty="0" smtClean="0"/>
              <a:t>Slide </a:t>
            </a:r>
            <a:fld id="{06B781AF-4CCF-49B0-A572-DE54FBE5D942}" type="slidenum">
              <a:rPr lang="en-GB" smtClean="0"/>
              <a:pPr/>
              <a:t>33</a:t>
            </a:fld>
            <a:endParaRPr lang="en-GB" dirty="0"/>
          </a:p>
        </p:txBody>
      </p:sp>
      <p:sp>
        <p:nvSpPr>
          <p:cNvPr id="6" name="Rectangle 5"/>
          <p:cNvSpPr/>
          <p:nvPr/>
        </p:nvSpPr>
        <p:spPr>
          <a:xfrm>
            <a:off x="1979712" y="2822194"/>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7" name="Rectangle 6"/>
          <p:cNvSpPr/>
          <p:nvPr/>
        </p:nvSpPr>
        <p:spPr>
          <a:xfrm>
            <a:off x="7016824" y="2820606"/>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9" name="Rectangle 8"/>
          <p:cNvSpPr/>
          <p:nvPr/>
        </p:nvSpPr>
        <p:spPr>
          <a:xfrm>
            <a:off x="3563888"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10" name="Straight Connector 9"/>
          <p:cNvCxnSpPr>
            <a:stCxn id="8" idx="0"/>
          </p:cNvCxnSpPr>
          <p:nvPr/>
        </p:nvCxnSpPr>
        <p:spPr>
          <a:xfrm flipV="1">
            <a:off x="1115616" y="3645024"/>
            <a:ext cx="864096" cy="775782"/>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a:endCxn id="9" idx="0"/>
          </p:cNvCxnSpPr>
          <p:nvPr/>
        </p:nvCxnSpPr>
        <p:spPr>
          <a:xfrm>
            <a:off x="3347864" y="3645024"/>
            <a:ext cx="756084"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24" idx="0"/>
          </p:cNvCxnSpPr>
          <p:nvPr/>
        </p:nvCxnSpPr>
        <p:spPr>
          <a:xfrm flipV="1">
            <a:off x="6315214" y="3645024"/>
            <a:ext cx="705058"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6" idx="3"/>
            <a:endCxn id="7" idx="1"/>
          </p:cNvCxnSpPr>
          <p:nvPr/>
        </p:nvCxnSpPr>
        <p:spPr bwMode="auto">
          <a:xfrm flipV="1">
            <a:off x="3351312" y="3239706"/>
            <a:ext cx="3665512" cy="1588"/>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563785" y="2780928"/>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cxnSp>
        <p:nvCxnSpPr>
          <p:cNvPr id="16" name="Straight Connector 15"/>
          <p:cNvCxnSpPr>
            <a:stCxn id="8" idx="3"/>
            <a:endCxn id="9" idx="1"/>
          </p:cNvCxnSpPr>
          <p:nvPr/>
        </p:nvCxnSpPr>
        <p:spPr bwMode="auto">
          <a:xfrm>
            <a:off x="1619672" y="4725606"/>
            <a:ext cx="1944216" cy="16306"/>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Multiply 16"/>
          <p:cNvSpPr/>
          <p:nvPr/>
        </p:nvSpPr>
        <p:spPr bwMode="auto">
          <a:xfrm>
            <a:off x="2293640" y="4268410"/>
            <a:ext cx="838200" cy="913972"/>
          </a:xfrm>
          <a:prstGeom prst="mathMultiply">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000000"/>
              </a:solidFill>
            </a:endParaRPr>
          </a:p>
        </p:txBody>
      </p:sp>
      <p:sp>
        <p:nvSpPr>
          <p:cNvPr id="18" name="TextBox 30"/>
          <p:cNvSpPr txBox="1">
            <a:spLocks noChangeArrowheads="1"/>
          </p:cNvSpPr>
          <p:nvPr/>
        </p:nvSpPr>
        <p:spPr bwMode="auto">
          <a:xfrm>
            <a:off x="2051720" y="4997802"/>
            <a:ext cx="1371600" cy="369332"/>
          </a:xfrm>
          <a:prstGeom prst="rect">
            <a:avLst/>
          </a:prstGeom>
          <a:noFill/>
          <a:ln w="9525">
            <a:noFill/>
            <a:miter lim="800000"/>
            <a:headEnd/>
            <a:tailEnd/>
          </a:ln>
        </p:spPr>
        <p:txBody>
          <a:bodyPr>
            <a:spAutoFit/>
          </a:bodyPr>
          <a:lstStyle/>
          <a:p>
            <a:pPr algn="ctr"/>
            <a:r>
              <a:rPr lang="en-US" sz="1800" dirty="0">
                <a:solidFill>
                  <a:srgbClr val="000000"/>
                </a:solidFill>
              </a:rPr>
              <a:t>Non-Peers</a:t>
            </a:r>
          </a:p>
        </p:txBody>
      </p:sp>
      <p:sp>
        <p:nvSpPr>
          <p:cNvPr id="8" name="Rectangle 7"/>
          <p:cNvSpPr/>
          <p:nvPr/>
        </p:nvSpPr>
        <p:spPr>
          <a:xfrm>
            <a:off x="611560" y="4420806"/>
            <a:ext cx="1008112"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rgbClr val="000000"/>
                </a:solidFill>
              </a:rPr>
              <a:t>Bridge</a:t>
            </a:r>
          </a:p>
        </p:txBody>
      </p:sp>
      <p:sp>
        <p:nvSpPr>
          <p:cNvPr id="24" name="Rectangle 23"/>
          <p:cNvSpPr/>
          <p:nvPr/>
        </p:nvSpPr>
        <p:spPr>
          <a:xfrm>
            <a:off x="5775154"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34" name="Straight Connector 33"/>
          <p:cNvCxnSpPr/>
          <p:nvPr/>
        </p:nvCxnSpPr>
        <p:spPr>
          <a:xfrm>
            <a:off x="4644008" y="4797152"/>
            <a:ext cx="1131146" cy="0"/>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bwMode="auto">
          <a:xfrm>
            <a:off x="4644008" y="4653136"/>
            <a:ext cx="1152128" cy="0"/>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TextBox 29"/>
          <p:cNvSpPr txBox="1">
            <a:spLocks noChangeArrowheads="1"/>
          </p:cNvSpPr>
          <p:nvPr/>
        </p:nvSpPr>
        <p:spPr bwMode="auto">
          <a:xfrm>
            <a:off x="4499992" y="4149080"/>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spTree>
    <p:extLst>
      <p:ext uri="{BB962C8B-B14F-4D97-AF65-F5344CB8AC3E}">
        <p14:creationId xmlns:p14="http://schemas.microsoft.com/office/powerpoint/2010/main" val="135560723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cxnSp>
        <p:nvCxnSpPr>
          <p:cNvPr id="13" name="Straight Connector 12"/>
          <p:cNvCxnSpPr/>
          <p:nvPr/>
        </p:nvCxnSpPr>
        <p:spPr bwMode="auto">
          <a:xfrm flipV="1">
            <a:off x="2105880" y="2767980"/>
            <a:ext cx="51054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010880" y="234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cxnSp>
        <p:nvCxnSpPr>
          <p:cNvPr id="15" name="Straight Connector 14"/>
          <p:cNvCxnSpPr/>
          <p:nvPr/>
        </p:nvCxnSpPr>
        <p:spPr bwMode="auto">
          <a:xfrm>
            <a:off x="2715480" y="4106243"/>
            <a:ext cx="38862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6" name="TextBox 37"/>
          <p:cNvSpPr txBox="1">
            <a:spLocks noChangeArrowheads="1"/>
          </p:cNvSpPr>
          <p:nvPr/>
        </p:nvSpPr>
        <p:spPr bwMode="auto">
          <a:xfrm>
            <a:off x="2715480" y="361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7" name="TextBox 56"/>
          <p:cNvSpPr txBox="1">
            <a:spLocks noChangeArrowheads="1"/>
          </p:cNvSpPr>
          <p:nvPr/>
        </p:nvSpPr>
        <p:spPr bwMode="auto">
          <a:xfrm>
            <a:off x="5206268" y="36442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8" name="Rectangle 17"/>
          <p:cNvSpPr/>
          <p:nvPr/>
        </p:nvSpPr>
        <p:spPr>
          <a:xfrm>
            <a:off x="734280" y="2350468"/>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19" name="Rectangle 18"/>
          <p:cNvSpPr/>
          <p:nvPr/>
        </p:nvSpPr>
        <p:spPr>
          <a:xfrm>
            <a:off x="7211280" y="2348880"/>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20" name="Rectangle 19"/>
          <p:cNvSpPr/>
          <p:nvPr/>
        </p:nvSpPr>
        <p:spPr>
          <a:xfrm>
            <a:off x="6601680" y="3801444"/>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cxnSp>
        <p:nvCxnSpPr>
          <p:cNvPr id="21" name="Straight Connector 20"/>
          <p:cNvCxnSpPr/>
          <p:nvPr/>
        </p:nvCxnSpPr>
        <p:spPr>
          <a:xfrm rot="16200000" flipH="1">
            <a:off x="1647092" y="3342656"/>
            <a:ext cx="612775"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flipH="1" flipV="1">
            <a:off x="6978711" y="3416475"/>
            <a:ext cx="606425" cy="163512"/>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1496280" y="3801444"/>
            <a:ext cx="12192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4" name="Rectangle 23"/>
          <p:cNvSpPr/>
          <p:nvPr/>
        </p:nvSpPr>
        <p:spPr>
          <a:xfrm>
            <a:off x="2524980" y="4958730"/>
            <a:ext cx="13335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5" name="Straight Connector 24"/>
          <p:cNvCxnSpPr/>
          <p:nvPr/>
        </p:nvCxnSpPr>
        <p:spPr>
          <a:xfrm rot="16200000" flipH="1">
            <a:off x="2592449" y="453407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flipH="1" flipV="1">
            <a:off x="3541774" y="449279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4010880" y="3798267"/>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8" name="Rectangle 27"/>
          <p:cNvSpPr/>
          <p:nvPr/>
        </p:nvSpPr>
        <p:spPr>
          <a:xfrm>
            <a:off x="5306279" y="4958730"/>
            <a:ext cx="14478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9" name="Straight Connector 28"/>
          <p:cNvCxnSpPr/>
          <p:nvPr/>
        </p:nvCxnSpPr>
        <p:spPr>
          <a:xfrm rot="5400000" flipH="1" flipV="1">
            <a:off x="6108762" y="449914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16200000" flipH="1">
            <a:off x="5083237" y="452772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1" name="Group 39"/>
          <p:cNvGrpSpPr>
            <a:grpSpLocks/>
          </p:cNvGrpSpPr>
          <p:nvPr/>
        </p:nvGrpSpPr>
        <p:grpSpPr bwMode="auto">
          <a:xfrm>
            <a:off x="277080" y="3644280"/>
            <a:ext cx="8483600" cy="2079625"/>
            <a:chOff x="0" y="4038600"/>
            <a:chExt cx="8483600" cy="2079628"/>
          </a:xfrm>
        </p:grpSpPr>
        <p:sp>
          <p:nvSpPr>
            <p:cNvPr id="32" name="TextBox 30"/>
            <p:cNvSpPr txBox="1">
              <a:spLocks noChangeArrowheads="1"/>
            </p:cNvSpPr>
            <p:nvPr/>
          </p:nvSpPr>
          <p:spPr bwMode="auto">
            <a:xfrm>
              <a:off x="3657600" y="4994275"/>
              <a:ext cx="1371600" cy="369333"/>
            </a:xfrm>
            <a:prstGeom prst="rect">
              <a:avLst/>
            </a:prstGeom>
            <a:noFill/>
            <a:ln w="9525">
              <a:noFill/>
              <a:miter lim="800000"/>
              <a:headEnd/>
              <a:tailEnd/>
            </a:ln>
          </p:spPr>
          <p:txBody>
            <a:bodyPr>
              <a:spAutoFit/>
            </a:bodyPr>
            <a:lstStyle/>
            <a:p>
              <a:pPr algn="ctr"/>
              <a:r>
                <a:rPr lang="en-US" sz="1800" dirty="0">
                  <a:solidFill>
                    <a:schemeClr val="tx1"/>
                  </a:solidFill>
                </a:rPr>
                <a:t>Non-Peers</a:t>
              </a:r>
            </a:p>
          </p:txBody>
        </p:sp>
        <p:sp>
          <p:nvSpPr>
            <p:cNvPr id="33" name="Multiply 32"/>
            <p:cNvSpPr/>
            <p:nvPr/>
          </p:nvSpPr>
          <p:spPr>
            <a:xfrm>
              <a:off x="3962400" y="5202239"/>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4" name="Straight Connector 33"/>
            <p:cNvCxnSpPr/>
            <p:nvPr/>
          </p:nvCxnSpPr>
          <p:spPr>
            <a:xfrm rot="10800000">
              <a:off x="3581400" y="5657852"/>
              <a:ext cx="14478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 name="Multiply 34"/>
            <p:cNvSpPr/>
            <p:nvPr/>
          </p:nvSpPr>
          <p:spPr>
            <a:xfrm>
              <a:off x="7569200" y="4038600"/>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6" name="Straight Connector 35"/>
            <p:cNvCxnSpPr/>
            <p:nvPr/>
          </p:nvCxnSpPr>
          <p:spPr>
            <a:xfrm rot="10800000" flipV="1">
              <a:off x="7519988" y="4471989"/>
              <a:ext cx="963612" cy="28575"/>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 name="Multiply 36"/>
            <p:cNvSpPr/>
            <p:nvPr/>
          </p:nvSpPr>
          <p:spPr>
            <a:xfrm>
              <a:off x="11811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8" name="Straight Connector 37"/>
            <p:cNvCxnSpPr/>
            <p:nvPr/>
          </p:nvCxnSpPr>
          <p:spPr>
            <a:xfrm rot="10800000">
              <a:off x="8001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9" name="Multiply 38"/>
            <p:cNvSpPr/>
            <p:nvPr/>
          </p:nvSpPr>
          <p:spPr>
            <a:xfrm>
              <a:off x="68580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0" name="Straight Connector 39"/>
            <p:cNvCxnSpPr/>
            <p:nvPr/>
          </p:nvCxnSpPr>
          <p:spPr>
            <a:xfrm rot="10800000">
              <a:off x="64770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Multiply 40"/>
            <p:cNvSpPr/>
            <p:nvPr/>
          </p:nvSpPr>
          <p:spPr>
            <a:xfrm>
              <a:off x="304800" y="4046541"/>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2" name="Straight Connector 41"/>
            <p:cNvCxnSpPr/>
            <p:nvPr/>
          </p:nvCxnSpPr>
          <p:spPr>
            <a:xfrm rot="10800000">
              <a:off x="0" y="4471989"/>
              <a:ext cx="1219200" cy="3333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07522745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TRILL Open Source Status</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Tx/>
              <a:buChar char="•"/>
            </a:pPr>
            <a:r>
              <a:rPr lang="en-US" dirty="0">
                <a:ea typeface="MS PGothic" pitchFamily="34" charset="-128"/>
              </a:rPr>
              <a:t>Oracle: TRILL for Solaris</a:t>
            </a:r>
            <a:endParaRPr lang="en-US" sz="2000" dirty="0">
              <a:ea typeface="MS PGothic" pitchFamily="34" charset="-128"/>
            </a:endParaRPr>
          </a:p>
          <a:p>
            <a:pPr lvl="1"/>
            <a:endParaRPr lang="en-US" sz="1800" dirty="0">
              <a:ea typeface="MS PGothic" pitchFamily="34" charset="-128"/>
              <a:hlinkClick r:id=""/>
            </a:endParaRPr>
          </a:p>
          <a:p>
            <a:pPr lvl="1"/>
            <a:r>
              <a:rPr lang="en-US" sz="1800" dirty="0">
                <a:solidFill>
                  <a:srgbClr val="008000"/>
                </a:solidFill>
                <a:ea typeface="MS PGothic" pitchFamily="34" charset="-128"/>
                <a:hlinkClick r:id=""/>
              </a:rPr>
              <a:t>http://hub.opensolaris.org/bin/view/Project+rbridges/WebHome</a:t>
            </a:r>
            <a:r>
              <a:rPr lang="en-US" sz="1800" dirty="0">
                <a:solidFill>
                  <a:srgbClr val="008000"/>
                </a:solidFill>
                <a:ea typeface="MS PGothic" pitchFamily="34" charset="-128"/>
              </a:rPr>
              <a:t> </a:t>
            </a:r>
          </a:p>
          <a:p>
            <a:pPr lvl="1"/>
            <a:endParaRPr lang="en-US" dirty="0">
              <a:solidFill>
                <a:srgbClr val="008000"/>
              </a:solidFill>
              <a:ea typeface="MS PGothic" pitchFamily="34" charset="-128"/>
            </a:endParaRPr>
          </a:p>
          <a:p>
            <a:pPr>
              <a:buFontTx/>
              <a:buChar char="•"/>
            </a:pPr>
            <a:r>
              <a:rPr lang="en-US" dirty="0">
                <a:ea typeface="MS PGothic" pitchFamily="34" charset="-128"/>
              </a:rPr>
              <a:t>TRILL Port to Linux (in process):</a:t>
            </a:r>
            <a:br>
              <a:rPr lang="en-US" dirty="0">
                <a:ea typeface="MS PGothic" pitchFamily="34" charset="-128"/>
              </a:rPr>
            </a:br>
            <a:r>
              <a:rPr lang="en-US" dirty="0"/>
              <a:t>National University of Sciences and Technology (NUST), </a:t>
            </a:r>
          </a:p>
          <a:p>
            <a:r>
              <a:rPr lang="en-US" dirty="0"/>
              <a:t>	Dr. Ali Khayam</a:t>
            </a:r>
          </a:p>
          <a:p>
            <a:r>
              <a:rPr lang="en-US" dirty="0"/>
              <a:t>	Islamabad, Pakistan</a:t>
            </a:r>
            <a:endParaRPr lang="en-US" sz="2000" u="sng" dirty="0">
              <a:ea typeface="MS PGothic" pitchFamily="34" charset="-128"/>
            </a:endParaRPr>
          </a:p>
          <a:p>
            <a:pPr lvl="1"/>
            <a:endParaRPr lang="en-US" sz="1800" u="sng" dirty="0">
              <a:ea typeface="MS PGothic" pitchFamily="34" charset="-128"/>
              <a:hlinkClick r:id=""/>
            </a:endParaRPr>
          </a:p>
          <a:p>
            <a:pPr lvl="1"/>
            <a:r>
              <a:rPr lang="en-US" sz="1800" u="sng" dirty="0">
                <a:ea typeface="MS PGothic" pitchFamily="34" charset="-128"/>
                <a:hlinkClick r:id=""/>
              </a:rPr>
              <a:t>http://www.wisnet.seecs.nust.edu.pk/people/~khayam/index.php</a:t>
            </a:r>
            <a:r>
              <a:rPr lang="en-US" sz="1800" u="sng" dirty="0">
                <a:ea typeface="MS PGothic" pitchFamily="34" charset="-128"/>
              </a:rPr>
              <a:t> </a:t>
            </a:r>
          </a:p>
          <a:p>
            <a:pPr>
              <a:lnSpc>
                <a:spcPct val="110000"/>
              </a:lnSpc>
              <a:buFontTx/>
              <a:buChar char="•"/>
            </a:pPr>
            <a:endParaRPr lang="en-US" dirty="0">
              <a:ea typeface="MS PGothic" pitchFamily="34" charset="-128"/>
            </a:endParaRPr>
          </a:p>
        </p:txBody>
      </p:sp>
    </p:spTree>
    <p:extLst>
      <p:ext uri="{BB962C8B-B14F-4D97-AF65-F5344CB8AC3E}">
        <p14:creationId xmlns:p14="http://schemas.microsoft.com/office/powerpoint/2010/main" val="22688406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a:solidFill>
                  <a:srgbClr val="0000FF"/>
                </a:solidFill>
              </a:rPr>
              <a:t>Algorhyme V2 </a:t>
            </a:r>
          </a:p>
        </p:txBody>
      </p:sp>
      <p:sp>
        <p:nvSpPr>
          <p:cNvPr id="10242" name="Rectangle 2"/>
          <p:cNvSpPr>
            <a:spLocks noGrp="1" noChangeArrowheads="1"/>
          </p:cNvSpPr>
          <p:nvPr>
            <p:ph type="body" idx="1"/>
          </p:nvPr>
        </p:nvSpPr>
        <p:spPr>
          <a:xfrm>
            <a:off x="1331640" y="1772816"/>
            <a:ext cx="7126560" cy="4416847"/>
          </a:xfrm>
          <a:ln/>
        </p:spPr>
        <p:txBody>
          <a:bodyPr/>
          <a:lstStyle/>
          <a:p>
            <a:pPr>
              <a:lnSpc>
                <a:spcPct val="90000"/>
              </a:lnSpc>
              <a:buFont typeface="Arial"/>
              <a:buChar char="•"/>
            </a:pPr>
            <a:r>
              <a:rPr lang="en-US" sz="2000" b="0" dirty="0">
                <a:ea typeface="ＭＳ Ｐゴシック" charset="-128"/>
              </a:rPr>
              <a:t>I hope that we shall one day see</a:t>
            </a:r>
          </a:p>
          <a:p>
            <a:pPr>
              <a:lnSpc>
                <a:spcPct val="90000"/>
              </a:lnSpc>
              <a:buFont typeface="Arial"/>
              <a:buChar char="•"/>
            </a:pPr>
            <a:r>
              <a:rPr lang="en-US" sz="2000" b="0" dirty="0">
                <a:ea typeface="ＭＳ Ｐゴシック" charset="-128"/>
              </a:rPr>
              <a:t>      A graph more lovely than a tree.</a:t>
            </a:r>
          </a:p>
          <a:p>
            <a:pPr>
              <a:lnSpc>
                <a:spcPct val="90000"/>
              </a:lnSpc>
              <a:buFont typeface="Arial"/>
              <a:buChar char="•"/>
            </a:pPr>
            <a:r>
              <a:rPr lang="en-US" sz="2000" b="0" dirty="0">
                <a:ea typeface="ＭＳ Ｐゴシック" charset="-128"/>
              </a:rPr>
              <a:t>A graph to boost efficiency</a:t>
            </a:r>
          </a:p>
          <a:p>
            <a:pPr>
              <a:lnSpc>
                <a:spcPct val="90000"/>
              </a:lnSpc>
              <a:buFont typeface="Arial"/>
              <a:buChar char="•"/>
            </a:pPr>
            <a:r>
              <a:rPr lang="en-US" sz="2000" b="0" dirty="0">
                <a:ea typeface="ＭＳ Ｐゴシック" charset="-128"/>
              </a:rPr>
              <a:t>      While still configuration-free.</a:t>
            </a:r>
          </a:p>
          <a:p>
            <a:pPr>
              <a:lnSpc>
                <a:spcPct val="90000"/>
              </a:lnSpc>
              <a:buFont typeface="Arial"/>
              <a:buChar char="•"/>
            </a:pPr>
            <a:r>
              <a:rPr lang="en-US" sz="2000" b="0" dirty="0">
                <a:ea typeface="ＭＳ Ｐゴシック" charset="-128"/>
              </a:rPr>
              <a:t>A network where RBridges can</a:t>
            </a:r>
          </a:p>
          <a:p>
            <a:pPr>
              <a:lnSpc>
                <a:spcPct val="90000"/>
              </a:lnSpc>
              <a:buFont typeface="Arial"/>
              <a:buChar char="•"/>
            </a:pPr>
            <a:r>
              <a:rPr lang="en-US" sz="2000" b="0" dirty="0">
                <a:ea typeface="ＭＳ Ｐゴシック" charset="-128"/>
              </a:rPr>
              <a:t>      Route packets to their target LAN.</a:t>
            </a:r>
          </a:p>
          <a:p>
            <a:pPr>
              <a:lnSpc>
                <a:spcPct val="90000"/>
              </a:lnSpc>
              <a:buFont typeface="Arial"/>
              <a:buChar char="•"/>
            </a:pPr>
            <a:r>
              <a:rPr lang="en-US" sz="2000" b="0" dirty="0">
                <a:ea typeface="ＭＳ Ｐゴシック" charset="-128"/>
              </a:rPr>
              <a:t>The paths they find, to our elation,</a:t>
            </a:r>
          </a:p>
          <a:p>
            <a:pPr>
              <a:lnSpc>
                <a:spcPct val="90000"/>
              </a:lnSpc>
              <a:buFont typeface="Arial"/>
              <a:buChar char="•"/>
            </a:pPr>
            <a:r>
              <a:rPr lang="en-US" sz="2000" b="0" dirty="0">
                <a:ea typeface="ＭＳ Ｐゴシック" charset="-128"/>
              </a:rPr>
              <a:t>      Are least cost paths to destination!</a:t>
            </a:r>
          </a:p>
          <a:p>
            <a:pPr>
              <a:lnSpc>
                <a:spcPct val="90000"/>
              </a:lnSpc>
              <a:buFont typeface="Arial"/>
              <a:buChar char="•"/>
            </a:pPr>
            <a:r>
              <a:rPr lang="en-US" sz="2000" b="0" dirty="0">
                <a:ea typeface="ＭＳ Ｐゴシック" charset="-128"/>
              </a:rPr>
              <a:t>With packet hop counts we now see,</a:t>
            </a:r>
          </a:p>
          <a:p>
            <a:pPr>
              <a:lnSpc>
                <a:spcPct val="90000"/>
              </a:lnSpc>
              <a:buFont typeface="Arial"/>
              <a:buChar char="•"/>
            </a:pPr>
            <a:r>
              <a:rPr lang="en-US" sz="2000" b="0" dirty="0">
                <a:ea typeface="ＭＳ Ｐゴシック" charset="-128"/>
              </a:rPr>
              <a:t>      The network need not be loop-free!</a:t>
            </a:r>
          </a:p>
          <a:p>
            <a:pPr>
              <a:lnSpc>
                <a:spcPct val="90000"/>
              </a:lnSpc>
              <a:buFont typeface="Arial"/>
              <a:buChar char="•"/>
            </a:pPr>
            <a:r>
              <a:rPr lang="en-US" sz="2000" b="0" dirty="0">
                <a:ea typeface="ＭＳ Ｐゴシック" charset="-128"/>
              </a:rPr>
              <a:t>RBridges work transparently,</a:t>
            </a:r>
          </a:p>
          <a:p>
            <a:pPr>
              <a:lnSpc>
                <a:spcPct val="90000"/>
              </a:lnSpc>
              <a:buFont typeface="Arial"/>
              <a:buChar char="•"/>
            </a:pPr>
            <a:r>
              <a:rPr lang="en-US" sz="2000" b="0" dirty="0">
                <a:ea typeface="ＭＳ Ｐゴシック" charset="-128"/>
              </a:rPr>
              <a:t>      Without a common spanning tree.</a:t>
            </a:r>
          </a:p>
          <a:p>
            <a:pPr>
              <a:buFont typeface="Arial"/>
              <a:buChar char="•"/>
            </a:pPr>
            <a:r>
              <a:rPr lang="en-US" sz="2000" b="0" dirty="0">
                <a:ea typeface="ＭＳ Ｐゴシック" charset="-128"/>
              </a:rPr>
              <a:t>                                               </a:t>
            </a:r>
            <a:r>
              <a:rPr lang="en-US" sz="1800" b="0" dirty="0">
                <a:ea typeface="ＭＳ Ｐゴシック" charset="-128"/>
              </a:rPr>
              <a:t>- By Ray Perlner</a:t>
            </a:r>
            <a:endParaRPr lang="en-US" sz="2000" b="0" dirty="0"/>
          </a:p>
        </p:txBody>
      </p:sp>
    </p:spTree>
    <p:extLst>
      <p:ext uri="{BB962C8B-B14F-4D97-AF65-F5344CB8AC3E}">
        <p14:creationId xmlns:p14="http://schemas.microsoft.com/office/powerpoint/2010/main" val="31981546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802.11 Mesh depends on a Path Selection and Link Metric protocol to determine how to forward frames. </a:t>
            </a:r>
            <a:r>
              <a:rPr lang="en-US" dirty="0"/>
              <a:t>D</a:t>
            </a:r>
            <a:r>
              <a:rPr lang="en-US" dirty="0" smtClean="0"/>
              <a:t>ifferent Path Selection protocols are best for different types of meshes.</a:t>
            </a:r>
          </a:p>
          <a:p>
            <a:pPr>
              <a:buFont typeface="Arial"/>
              <a:buChar char="•"/>
            </a:pPr>
            <a:r>
              <a:rPr lang="en-US" dirty="0" smtClean="0"/>
              <a:t>Meshes </a:t>
            </a:r>
            <a:r>
              <a:rPr lang="en-US" dirty="0"/>
              <a:t>differ along various dimensions such </a:t>
            </a:r>
            <a:r>
              <a:rPr lang="en-US" dirty="0" smtClean="0"/>
              <a:t>as:</a:t>
            </a:r>
          </a:p>
          <a:p>
            <a:pPr lvl="1">
              <a:buFont typeface="Arial"/>
              <a:buChar char="•"/>
            </a:pPr>
            <a:r>
              <a:rPr lang="en-US" dirty="0" smtClean="0"/>
              <a:t>Percent of pairwise multi-hop paths that will actually be used.</a:t>
            </a:r>
          </a:p>
          <a:p>
            <a:pPr lvl="1">
              <a:buFont typeface="Arial"/>
              <a:buChar char="•"/>
            </a:pPr>
            <a:r>
              <a:rPr lang="en-US" dirty="0" smtClean="0"/>
              <a:t>Density, dimensionality, and dynamism of mesh station locations.</a:t>
            </a:r>
          </a:p>
          <a:p>
            <a:pPr lvl="1">
              <a:buFont typeface="Arial"/>
              <a:buChar char="•"/>
            </a:pPr>
            <a:r>
              <a:rPr lang="en-US" dirty="0" smtClean="0"/>
              <a:t>Can mesh path selection be entirely local to an 802.11 mesh or should it be possible to optimize path selection on a wider scale possibly including multiple meshes and intervening nets?</a:t>
            </a:r>
          </a:p>
          <a:p>
            <a:pPr lvl="1">
              <a:buFont typeface="Arial"/>
              <a:buChar char="•"/>
            </a:pPr>
            <a:r>
              <a:rPr lang="en-US" dirty="0" smtClean="0"/>
              <a:t>Should mesh stations have a global view of the mesh topology?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4154944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There is only one Path Selection protocol specified in the 802.11 </a:t>
            </a:r>
            <a:r>
              <a:rPr lang="en-US" dirty="0"/>
              <a:t>M</a:t>
            </a:r>
            <a:r>
              <a:rPr lang="en-US" dirty="0" smtClean="0"/>
              <a:t>esh standard.</a:t>
            </a:r>
          </a:p>
          <a:p>
            <a:pPr>
              <a:buFont typeface="Arial"/>
              <a:buChar char="•"/>
            </a:pPr>
            <a:r>
              <a:rPr lang="en-US" dirty="0"/>
              <a:t>B</a:t>
            </a:r>
            <a:r>
              <a:rPr lang="en-US" dirty="0" smtClean="0"/>
              <a:t>ut mesh is designed so that other Path Selection protocols can be deployed and agreed to by mesh stations.</a:t>
            </a:r>
          </a:p>
          <a:p>
            <a:pPr>
              <a:buFont typeface="Arial"/>
              <a:buChar char="•"/>
            </a:pPr>
            <a:r>
              <a:rPr lang="en-US" dirty="0" smtClean="0"/>
              <a:t>There are successful 802.11 mesh products, but they tend to use propriety Path Selection protocols due to problems with the Path Selection protocol in the 802.11 standard.</a:t>
            </a:r>
            <a:endParaRPr lang="en-US" dirty="0"/>
          </a:p>
          <a:p>
            <a:pPr>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28554116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Why </a:t>
            </a:r>
            <a:r>
              <a:rPr lang="en-US" sz="4400" dirty="0" smtClean="0">
                <a:solidFill>
                  <a:srgbClr val="0000FF"/>
                </a:solidFill>
              </a:rPr>
              <a:t>IETF TRILL?</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mj-lt"/>
              <a:buAutoNum type="arabicPeriod"/>
            </a:pPr>
            <a:endParaRPr lang="en-US" sz="2000" dirty="0" smtClean="0"/>
          </a:p>
          <a:p>
            <a:pPr marL="457200" indent="-457200">
              <a:buFont typeface="+mj-lt"/>
              <a:buAutoNum type="arabicPeriod"/>
            </a:pPr>
            <a:r>
              <a:rPr lang="en-US" sz="2000" dirty="0" smtClean="0"/>
              <a:t>The IETF TRILL protocol would provide a new type of 802.11 mesh Path Selection extending the utility of 802.11 mesh.</a:t>
            </a:r>
          </a:p>
          <a:p>
            <a:pPr marL="457200" indent="-457200">
              <a:buFont typeface="+mj-lt"/>
              <a:buAutoNum type="arabicPeriod"/>
            </a:pPr>
            <a:r>
              <a:rPr lang="en-US" sz="2000" dirty="0" smtClean="0"/>
              <a:t>“</a:t>
            </a:r>
            <a:r>
              <a:rPr lang="en-US" sz="2000" dirty="0"/>
              <a:t>The TRILL WG has expressed interest in </a:t>
            </a:r>
            <a:r>
              <a:rPr lang="en-US" sz="2000" dirty="0" smtClean="0"/>
              <a:t>collaborating with </a:t>
            </a:r>
            <a:r>
              <a:rPr lang="en-US" sz="2000" dirty="0"/>
              <a:t>IEEE 802.11 to write a specification to </a:t>
            </a:r>
            <a:r>
              <a:rPr lang="en-US" sz="2000" dirty="0" smtClean="0"/>
              <a:t>use components </a:t>
            </a:r>
            <a:r>
              <a:rPr lang="en-US" sz="2000" dirty="0"/>
              <a:t>of TRILL </a:t>
            </a:r>
            <a:r>
              <a:rPr lang="en-US" sz="2000" dirty="0" smtClean="0"/>
              <a:t>for path </a:t>
            </a:r>
            <a:r>
              <a:rPr lang="en-US" sz="2000" dirty="0"/>
              <a:t>selection in IEEE </a:t>
            </a:r>
            <a:r>
              <a:rPr lang="en-US" sz="2000" dirty="0" smtClean="0"/>
              <a:t>802.11s.”</a:t>
            </a:r>
          </a:p>
          <a:p>
            <a:pPr marL="400050" lvl="1" indent="0"/>
            <a:r>
              <a:rPr lang="en-US" sz="1800" dirty="0" smtClean="0"/>
              <a:t>– IETF Chair Liaison to IEEE </a:t>
            </a:r>
            <a:r>
              <a:rPr lang="en-US" sz="1800" dirty="0"/>
              <a:t>802.1, 10 May </a:t>
            </a:r>
            <a:r>
              <a:rPr lang="en-US" sz="1800" dirty="0" smtClean="0"/>
              <a:t>2012</a:t>
            </a:r>
          </a:p>
          <a:p>
            <a:pPr marL="457200" indent="-457200">
              <a:buFont typeface="+mj-lt"/>
              <a:buAutoNum type="arabicPeriod"/>
            </a:pPr>
            <a:r>
              <a:rPr lang="en-US" sz="2000" dirty="0" smtClean="0"/>
              <a:t>Donald </a:t>
            </a:r>
            <a:r>
              <a:rPr lang="en-US" sz="2000" dirty="0" smtClean="0"/>
              <a:t>Eastlake, Co-Chair of the TRILL Working Group was formerly Chair of the 802.11 Mesh Networking Task Group</a:t>
            </a:r>
            <a:r>
              <a:rPr lang="en-US" sz="2000" dirty="0" smtClean="0"/>
              <a:t>.</a:t>
            </a:r>
            <a:endParaRPr lang="en-US" sz="2000" dirty="0"/>
          </a:p>
          <a:p>
            <a:pPr marL="457200" indent="-457200">
              <a:buFont typeface="+mj-lt"/>
              <a:buAutoNum type="arabicPeriod"/>
            </a:pPr>
            <a:r>
              <a:rPr lang="en-GB" sz="2000" dirty="0" smtClean="0"/>
              <a:t>It would </a:t>
            </a:r>
            <a:r>
              <a:rPr lang="en-GB" sz="2000" dirty="0"/>
              <a:t>provide a worked example of building on an 802 protocol using external interfaces in support of the 802 JTC1 </a:t>
            </a:r>
            <a:r>
              <a:rPr lang="en-GB" sz="2000" dirty="0" smtClean="0"/>
              <a:t>SC’s efforts.</a:t>
            </a:r>
            <a:endParaRPr lang="en-GB"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186997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u="sng" dirty="0" smtClean="0"/>
              <a:t>Background</a:t>
            </a:r>
            <a:endParaRPr lang="en-US" sz="3200" u="sng" dirty="0" smtClean="0"/>
          </a:p>
          <a:p>
            <a:pPr marL="457200" indent="-457200">
              <a:buFont typeface="+mj-lt"/>
              <a:buAutoNum type="arabicPeriod"/>
            </a:pPr>
            <a:endParaRPr lang="en-US" sz="3200" dirty="0"/>
          </a:p>
          <a:p>
            <a:pPr marL="457200" indent="-457200">
              <a:buFont typeface="+mj-lt"/>
              <a:buAutoNum type="arabicPeriod"/>
            </a:pPr>
            <a:r>
              <a:rPr lang="en-US" sz="3200" dirty="0" smtClean="0"/>
              <a:t>TRILL</a:t>
            </a:r>
          </a:p>
          <a:p>
            <a:pPr marL="457200" indent="-457200">
              <a:buFont typeface="+mj-lt"/>
              <a:buAutoNum type="arabicPeriod"/>
            </a:pPr>
            <a:endParaRPr lang="en-US" sz="3200" dirty="0"/>
          </a:p>
          <a:p>
            <a:pPr marL="457200" indent="-457200">
              <a:buFont typeface="+mj-lt"/>
              <a:buAutoNum type="arabicPeriod"/>
            </a:pPr>
            <a:r>
              <a:rPr lang="en-US" sz="3200" dirty="0" smtClean="0"/>
              <a:t>Process</a:t>
            </a:r>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38731922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sz="3600" dirty="0" smtClean="0">
                <a:solidFill>
                  <a:srgbClr val="0000FF"/>
                </a:solidFill>
              </a:rPr>
              <a:t>802.11 Mesh Path Selection</a:t>
            </a:r>
            <a:endParaRPr lang="en-US" sz="3600" dirty="0">
              <a:solidFill>
                <a:srgbClr val="0000FF"/>
              </a:solidFill>
            </a:endParaRPr>
          </a:p>
        </p:txBody>
      </p:sp>
      <p:sp>
        <p:nvSpPr>
          <p:cNvPr id="4" name="Date Placeholder 3"/>
          <p:cNvSpPr>
            <a:spLocks noGrp="1"/>
          </p:cNvSpPr>
          <p:nvPr>
            <p:ph type="dt" idx="10"/>
          </p:nvPr>
        </p:nvSpPr>
        <p:spPr/>
        <p:txBody>
          <a:bodyPr/>
          <a:lstStyle/>
          <a:p>
            <a:r>
              <a:rPr lang="en-US" dirty="0" smtClean="0"/>
              <a:t>July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pic>
        <p:nvPicPr>
          <p:cNvPr id="3" name="Picture 2"/>
          <p:cNvPicPr>
            <a:picLocks noChangeAspect="1"/>
          </p:cNvPicPr>
          <p:nvPr/>
        </p:nvPicPr>
        <p:blipFill>
          <a:blip r:embed="rId3"/>
          <a:stretch>
            <a:fillRect/>
          </a:stretch>
        </p:blipFill>
        <p:spPr>
          <a:xfrm>
            <a:off x="1187624" y="1665999"/>
            <a:ext cx="7006502" cy="4427297"/>
          </a:xfrm>
          <a:prstGeom prst="rect">
            <a:avLst/>
          </a:prstGeom>
        </p:spPr>
      </p:pic>
      <p:cxnSp>
        <p:nvCxnSpPr>
          <p:cNvPr id="9" name="Straight Arrow Connector 8"/>
          <p:cNvCxnSpPr/>
          <p:nvPr/>
        </p:nvCxnSpPr>
        <p:spPr bwMode="auto">
          <a:xfrm>
            <a:off x="3635896" y="3573016"/>
            <a:ext cx="216024" cy="288032"/>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2" name="Straight Arrow Connector 11"/>
          <p:cNvCxnSpPr/>
          <p:nvPr/>
        </p:nvCxnSpPr>
        <p:spPr bwMode="auto">
          <a:xfrm>
            <a:off x="4139952" y="4365104"/>
            <a:ext cx="288032"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5" name="Straight Arrow Connector 14"/>
          <p:cNvCxnSpPr/>
          <p:nvPr/>
        </p:nvCxnSpPr>
        <p:spPr bwMode="auto">
          <a:xfrm flipV="1">
            <a:off x="5076056" y="4581128"/>
            <a:ext cx="504056" cy="360040"/>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8" name="Straight Arrow Connector 17"/>
          <p:cNvCxnSpPr/>
          <p:nvPr/>
        </p:nvCxnSpPr>
        <p:spPr bwMode="auto">
          <a:xfrm flipV="1">
            <a:off x="6228184" y="3573016"/>
            <a:ext cx="576064"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1" name="Straight Arrow Connector 10"/>
          <p:cNvCxnSpPr/>
          <p:nvPr/>
        </p:nvCxnSpPr>
        <p:spPr bwMode="auto">
          <a:xfrm>
            <a:off x="5220072" y="3789040"/>
            <a:ext cx="288032" cy="288032"/>
          </a:xfrm>
          <a:prstGeom prst="straightConnector1">
            <a:avLst/>
          </a:prstGeom>
          <a:solidFill>
            <a:srgbClr val="00B8FF"/>
          </a:solidFill>
          <a:ln w="38100" cap="flat" cmpd="sng" algn="ctr">
            <a:solidFill>
              <a:schemeClr val="tx1"/>
            </a:solidFill>
            <a:prstDash val="sysDash"/>
            <a:round/>
            <a:headEnd type="none" w="med" len="med"/>
            <a:tailEnd type="none"/>
          </a:ln>
          <a:effectLst/>
        </p:spPr>
      </p:cxnSp>
    </p:spTree>
    <p:extLst>
      <p:ext uri="{BB962C8B-B14F-4D97-AF65-F5344CB8AC3E}">
        <p14:creationId xmlns:p14="http://schemas.microsoft.com/office/powerpoint/2010/main" val="16412127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802.11 Mesh Path Selection</a:t>
            </a:r>
            <a:endParaRPr lang="en-US" sz="4400" dirty="0">
              <a:solidFill>
                <a:srgbClr val="0000FF"/>
              </a:solidFill>
            </a:endParaRPr>
          </a:p>
        </p:txBody>
      </p:sp>
      <p:sp>
        <p:nvSpPr>
          <p:cNvPr id="9218" name="Rectangle 2"/>
          <p:cNvSpPr>
            <a:spLocks noGrp="1" noChangeArrowheads="1"/>
          </p:cNvSpPr>
          <p:nvPr>
            <p:ph type="body" idx="1"/>
          </p:nvPr>
        </p:nvSpPr>
        <p:spPr>
          <a:xfrm>
            <a:off x="685800" y="1844824"/>
            <a:ext cx="7772400" cy="4680520"/>
          </a:xfrm>
          <a:ln/>
        </p:spPr>
        <p:txBody>
          <a:bodyPr/>
          <a:lstStyle/>
          <a:p>
            <a:pPr>
              <a:buFont typeface="Times New Roman" pitchFamily="16" charset="0"/>
              <a:buChar char="•"/>
            </a:pPr>
            <a:r>
              <a:rPr lang="en-GB" dirty="0" smtClean="0"/>
              <a:t>802.11 </a:t>
            </a:r>
            <a:r>
              <a:rPr lang="en-GB" dirty="0" smtClean="0"/>
              <a:t>Mesh is designed </a:t>
            </a:r>
            <a:r>
              <a:rPr lang="en-GB" dirty="0" smtClean="0"/>
              <a:t>to support multiple Path Selection protocols and multiple Link Metrics.</a:t>
            </a:r>
          </a:p>
          <a:p>
            <a:pPr lvl="1">
              <a:buFont typeface="Times New Roman" pitchFamily="16" charset="0"/>
              <a:buChar char="•"/>
            </a:pPr>
            <a:r>
              <a:rPr lang="en-GB" dirty="0"/>
              <a:t>All Mesh STAs in </a:t>
            </a:r>
            <a:r>
              <a:rPr lang="en-GB" dirty="0" smtClean="0"/>
              <a:t>an </a:t>
            </a:r>
            <a:r>
              <a:rPr lang="en-GB" dirty="0"/>
              <a:t>MBSS </a:t>
            </a:r>
            <a:r>
              <a:rPr lang="en-GB" dirty="0" smtClean="0"/>
              <a:t>(Mesh BSS) must </a:t>
            </a:r>
            <a:r>
              <a:rPr lang="en-GB" dirty="0"/>
              <a:t>use the same Path Selection </a:t>
            </a:r>
            <a:r>
              <a:rPr lang="en-GB" dirty="0" smtClean="0"/>
              <a:t>protocol </a:t>
            </a:r>
            <a:r>
              <a:rPr lang="en-GB" dirty="0"/>
              <a:t>and Link </a:t>
            </a:r>
            <a:r>
              <a:rPr lang="en-GB" dirty="0" smtClean="0"/>
              <a:t>Metric.</a:t>
            </a:r>
            <a:endParaRPr lang="en-GB" dirty="0"/>
          </a:p>
          <a:p>
            <a:pPr lvl="1">
              <a:buFont typeface="Times New Roman" pitchFamily="16" charset="0"/>
              <a:buChar char="•"/>
            </a:pPr>
            <a:r>
              <a:rPr lang="en-GB" dirty="0"/>
              <a:t>The default Path Selection protocol and the only one specified in the 802.11 Standard is HWMP (Hybrid Wireless Mesh Protocol).</a:t>
            </a:r>
          </a:p>
          <a:p>
            <a:pPr lvl="2">
              <a:buFont typeface="Times New Roman" pitchFamily="16" charset="0"/>
              <a:buChar char="•"/>
            </a:pPr>
            <a:r>
              <a:rPr lang="en-GB" dirty="0"/>
              <a:t>Typically mesh paths are multi-hop. After each hop the receiving Mesh STA uses path selection to determine the next hop, if further forwarding is required. Path selection uses the link metric to decide what path is best.</a:t>
            </a:r>
          </a:p>
          <a:p>
            <a:pPr lvl="1">
              <a:buFont typeface="Times New Roman" pitchFamily="16" charset="0"/>
              <a:buChar char="•"/>
            </a:pPr>
            <a:r>
              <a:rPr lang="en-GB" dirty="0" smtClean="0"/>
              <a:t>The </a:t>
            </a:r>
            <a:r>
              <a:rPr lang="en-GB" dirty="0"/>
              <a:t>default Link Metric and the only one </a:t>
            </a:r>
            <a:r>
              <a:rPr lang="en-GB" dirty="0" smtClean="0"/>
              <a:t>now specified </a:t>
            </a:r>
            <a:r>
              <a:rPr lang="en-GB" dirty="0"/>
              <a:t>in the 802.11 Standard is the Airtime link </a:t>
            </a:r>
            <a:r>
              <a:rPr lang="en-GB" dirty="0" smtClean="0"/>
              <a:t>metric</a:t>
            </a:r>
            <a:r>
              <a:rPr lang="en-GB" dirty="0"/>
              <a:t> </a:t>
            </a:r>
            <a:r>
              <a:rPr lang="en-GB" dirty="0" smtClean="0"/>
              <a:t>which </a:t>
            </a:r>
            <a:r>
              <a:rPr lang="en-GB" dirty="0" smtClean="0"/>
              <a:t>estimates </a:t>
            </a:r>
            <a:r>
              <a:rPr lang="en-GB" dirty="0" smtClean="0"/>
              <a:t>the amount of airtime to transmit an 8192 data bit frame.</a:t>
            </a:r>
            <a:endParaRPr lang="en-GB" dirty="0"/>
          </a:p>
        </p:txBody>
      </p:sp>
    </p:spTree>
    <p:extLst>
      <p:ext uri="{BB962C8B-B14F-4D97-AF65-F5344CB8AC3E}">
        <p14:creationId xmlns:p14="http://schemas.microsoft.com/office/powerpoint/2010/main" val="18622988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8">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18">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2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8673</TotalTime>
  <Words>3030</Words>
  <Application>Microsoft Macintosh PowerPoint</Application>
  <PresentationFormat>On-screen Show (4:3)</PresentationFormat>
  <Paragraphs>476</Paragraphs>
  <Slides>36</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802-11-submission</vt:lpstr>
      <vt:lpstr>Document</vt:lpstr>
      <vt:lpstr>Alternative Mesh Path Selection</vt:lpstr>
      <vt:lpstr>Abstract</vt:lpstr>
      <vt:lpstr>Contents</vt:lpstr>
      <vt:lpstr>Why Should 802.11 Be Interested?</vt:lpstr>
      <vt:lpstr>Why Should 802.11 Be Interested?</vt:lpstr>
      <vt:lpstr>Why IETF TRILL?</vt:lpstr>
      <vt:lpstr>Contents</vt:lpstr>
      <vt:lpstr>802.11 Mesh Path Selection</vt:lpstr>
      <vt:lpstr>802.11 Mesh Path Selection</vt:lpstr>
      <vt:lpstr>HWMP Path Selection Protocol</vt:lpstr>
      <vt:lpstr>Types of Path Selection</vt:lpstr>
      <vt:lpstr>Types of Path Selection</vt:lpstr>
      <vt:lpstr>802.11 Mesh Use Cases</vt:lpstr>
      <vt:lpstr>Contents</vt:lpstr>
      <vt:lpstr>IETF TRILL WG</vt:lpstr>
      <vt:lpstr>TRILL</vt:lpstr>
      <vt:lpstr>History</vt:lpstr>
      <vt:lpstr>Some TRILL Features</vt:lpstr>
      <vt:lpstr>Peering Between/Thru Meshes</vt:lpstr>
      <vt:lpstr>TRILL for Mesh Cases</vt:lpstr>
      <vt:lpstr>TRILL Standardization Status</vt:lpstr>
      <vt:lpstr>Contents</vt:lpstr>
      <vt:lpstr>Suggested Process</vt:lpstr>
      <vt:lpstr>TRILL Work to Support 802.11 Mesh</vt:lpstr>
      <vt:lpstr>Draft Liaison Envelope</vt:lpstr>
      <vt:lpstr>Liaison Text</vt:lpstr>
      <vt:lpstr>Liaison Motion</vt:lpstr>
      <vt:lpstr>References</vt:lpstr>
      <vt:lpstr>Back Up Slides</vt:lpstr>
      <vt:lpstr>Airtime Link Metric</vt:lpstr>
      <vt:lpstr>Types of Path Selection</vt:lpstr>
      <vt:lpstr>Peering and Layers</vt:lpstr>
      <vt:lpstr>Peering and Layers</vt:lpstr>
      <vt:lpstr>Peering and Layers</vt:lpstr>
      <vt:lpstr>TRILL Open Source Status</vt:lpstr>
      <vt:lpstr>Algorhyme V2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TRILL for Mesh</dc:title>
  <dc:subject/>
  <dc:creator>Donald Eastlake 3rd</dc:creator>
  <cp:keywords/>
  <dc:description/>
  <cp:lastModifiedBy>Donald Eastlake III</cp:lastModifiedBy>
  <cp:revision>115</cp:revision>
  <cp:lastPrinted>1601-01-01T00:00:00Z</cp:lastPrinted>
  <dcterms:created xsi:type="dcterms:W3CDTF">2010-02-15T12:38:41Z</dcterms:created>
  <dcterms:modified xsi:type="dcterms:W3CDTF">2012-07-15T02:48:25Z</dcterms:modified>
  <cp:category/>
</cp:coreProperties>
</file>