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91" r:id="rId4"/>
    <p:sldId id="265" r:id="rId5"/>
    <p:sldId id="266" r:id="rId6"/>
    <p:sldId id="267" r:id="rId7"/>
    <p:sldId id="268" r:id="rId8"/>
    <p:sldId id="269" r:id="rId9"/>
    <p:sldId id="270" r:id="rId10"/>
    <p:sldId id="288" r:id="rId11"/>
    <p:sldId id="292" r:id="rId12"/>
    <p:sldId id="271" r:id="rId13"/>
    <p:sldId id="272" r:id="rId14"/>
    <p:sldId id="273" r:id="rId15"/>
    <p:sldId id="274" r:id="rId16"/>
    <p:sldId id="275" r:id="rId17"/>
    <p:sldId id="276" r:id="rId18"/>
    <p:sldId id="290" r:id="rId19"/>
    <p:sldId id="277" r:id="rId20"/>
    <p:sldId id="278" r:id="rId21"/>
    <p:sldId id="279" r:id="rId22"/>
    <p:sldId id="281" r:id="rId23"/>
    <p:sldId id="289" r:id="rId24"/>
    <p:sldId id="284" r:id="rId25"/>
    <p:sldId id="293" r:id="rId26"/>
    <p:sldId id="285" r:id="rId27"/>
    <p:sldId id="286" r:id="rId28"/>
    <p:sldId id="287" r:id="rId29"/>
    <p:sldId id="264" r:id="rId3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03" autoAdjust="0"/>
  </p:normalViewPr>
  <p:slideViewPr>
    <p:cSldViewPr>
      <p:cViewPr>
        <p:scale>
          <a:sx n="100" d="100"/>
          <a:sy n="100" d="100"/>
        </p:scale>
        <p:origin x="-496" y="-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0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8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971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0621r2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FF"/>
                </a:solidFill>
                <a:latin typeface="Arial"/>
                <a:cs typeface="Arial"/>
              </a:rPr>
              <a:t>Alternative Mesh Path Selection</a:t>
            </a:r>
            <a:endParaRPr lang="en-GB" sz="3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279149"/>
              </p:ext>
            </p:extLst>
          </p:nvPr>
        </p:nvGraphicFramePr>
        <p:xfrm>
          <a:off x="395288" y="2100263"/>
          <a:ext cx="8424862" cy="43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Document" r:id="rId4" imgW="8255000" imgH="4406900" progId="Word.Document.8">
                  <p:embed/>
                </p:oleObj>
              </mc:Choice>
              <mc:Fallback>
                <p:oleObj name="Document" r:id="rId4" imgW="8255000" imgH="4406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100263"/>
                        <a:ext cx="8424862" cy="4346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7544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Types of Path Selection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  <a:ln/>
        </p:spPr>
        <p:txBody>
          <a:bodyPr/>
          <a:lstStyle/>
          <a:p>
            <a:pPr marL="0" indent="0"/>
            <a:r>
              <a:rPr lang="en-GB" dirty="0" smtClean="0"/>
              <a:t>Pros and Cons:</a:t>
            </a:r>
          </a:p>
          <a:p>
            <a:pPr lvl="3">
              <a:buFont typeface="Arial"/>
              <a:buChar char="•"/>
            </a:pPr>
            <a:r>
              <a:rPr lang="en-GB" dirty="0" smtClean="0"/>
              <a:t>These </a:t>
            </a:r>
            <a:r>
              <a:rPr lang="en-GB" dirty="0"/>
              <a:t>are </a:t>
            </a:r>
            <a:r>
              <a:rPr lang="en-GB" dirty="0" smtClean="0"/>
              <a:t>very general characterizations!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Reactive: Paths determined when needed.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Typically a start up delay for a pair of nodes to communicate.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Less overhead if only a few pairs of nodes communicate.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Proactive: All paths determined and maintained.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No delay for a pair of nodes to communicate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Less overhead if many pairs of nodes communicate.</a:t>
            </a:r>
          </a:p>
          <a:p>
            <a:pPr marL="857250" lvl="1" indent="-457200">
              <a:buFont typeface="Arial"/>
              <a:buChar char="•"/>
            </a:pPr>
            <a:endParaRPr lang="en-GB" dirty="0" smtClean="0"/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Different mesh environments and/or applications may be best served by different Path Selection / Link Metric protocols.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0103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/>
                <a:cs typeface="Arial"/>
              </a:rPr>
              <a:t>Contents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Background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u="sng" dirty="0" smtClean="0"/>
              <a:t>TRILL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Liaison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65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800" dirty="0" smtClean="0">
                <a:solidFill>
                  <a:srgbClr val="0000FF"/>
                </a:solidFill>
              </a:rPr>
              <a:t>TRILL</a:t>
            </a:r>
            <a:endParaRPr lang="en-US" sz="48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128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IETF TRILL Protocol is built on the IS-IS link state protocol. Devices that implement TRILL are called TRILL Switches or </a:t>
            </a:r>
            <a:r>
              <a:rPr lang="en-US" dirty="0" err="1" smtClean="0"/>
              <a:t>RBridges</a:t>
            </a:r>
            <a:r>
              <a:rPr lang="en-US" dirty="0" smtClean="0"/>
              <a:t> (Routing Bridges).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TRILL provides transparent routing. It delivers the same frame as sent.</a:t>
            </a:r>
          </a:p>
          <a:p>
            <a:pPr>
              <a:buFont typeface="Arial"/>
              <a:buChar char="•"/>
            </a:pPr>
            <a:r>
              <a:rPr lang="en-US" dirty="0">
                <a:ea typeface="ＭＳ Ｐゴシック" charset="-128"/>
              </a:rPr>
              <a:t>Basically a simple </a:t>
            </a:r>
            <a:r>
              <a:rPr lang="en-US" dirty="0" smtClean="0">
                <a:ea typeface="ＭＳ Ｐゴシック" charset="-128"/>
              </a:rPr>
              <a:t>idea similar in structure to 802.11 mesh:</a:t>
            </a:r>
            <a:endParaRPr lang="en-US" dirty="0">
              <a:ea typeface="ＭＳ Ｐゴシック" charset="-128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>
                <a:ea typeface="ＭＳ Ｐゴシック" charset="-128"/>
              </a:rPr>
              <a:t>Encapsulate native frames in a transport header providing a hop </a:t>
            </a:r>
            <a:r>
              <a:rPr lang="en-US" dirty="0" smtClean="0">
                <a:ea typeface="ＭＳ Ｐゴシック" charset="-128"/>
              </a:rPr>
              <a:t>count.</a:t>
            </a:r>
            <a:endParaRPr lang="en-US" dirty="0">
              <a:ea typeface="ＭＳ Ｐゴシック" charset="-128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>
                <a:ea typeface="ＭＳ Ｐゴシック" charset="-128"/>
              </a:rPr>
              <a:t>Route the encapsulated </a:t>
            </a:r>
            <a:r>
              <a:rPr lang="en-US" dirty="0" smtClean="0">
                <a:ea typeface="ＭＳ Ｐゴシック" charset="-128"/>
              </a:rPr>
              <a:t>frames using link state routing.</a:t>
            </a:r>
            <a:endParaRPr lang="en-US" dirty="0">
              <a:ea typeface="ＭＳ Ｐゴシック" charset="-128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 err="1">
                <a:ea typeface="ＭＳ Ｐゴシック" charset="-128"/>
              </a:rPr>
              <a:t>Decapsulate</a:t>
            </a:r>
            <a:r>
              <a:rPr lang="en-US" dirty="0">
                <a:ea typeface="ＭＳ Ｐゴシック" charset="-128"/>
              </a:rPr>
              <a:t> native frames before </a:t>
            </a:r>
            <a:r>
              <a:rPr lang="en-US" dirty="0" smtClean="0">
                <a:ea typeface="ＭＳ Ｐゴシック" charset="-128"/>
              </a:rPr>
              <a:t>delivery.</a:t>
            </a: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514200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History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GB" dirty="0" smtClean="0"/>
              <a:t>The use of TRILL for 802.11s path selection was discussed early. For example, during the following presentation made in 2004: 11-04/1462r0 “Routing and </a:t>
            </a:r>
            <a:r>
              <a:rPr lang="en-GB" dirty="0" err="1" smtClean="0"/>
              <a:t>RBridges</a:t>
            </a:r>
            <a:r>
              <a:rPr lang="en-GB" dirty="0" smtClean="0"/>
              <a:t>”</a:t>
            </a:r>
          </a:p>
          <a:p>
            <a:pPr marL="857250" lvl="1" indent="-457200">
              <a:buFont typeface="Arial"/>
              <a:buChar char="•"/>
            </a:pPr>
            <a:endParaRPr lang="en-GB" dirty="0" smtClean="0"/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Early versions of the 802.11s draft included a link state routing protocol: RA-OLSR (Radio Aware – Optimized Link State Routing).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For a brief period, HWMP was mandatory and RA-OLSR was optional in the draft but the forces to simplify the draft won and RA-OLSR was deleted from the 802.11s draft.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07495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IETF TRILL WG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u="sng" dirty="0" err="1">
                <a:ea typeface="ＭＳ Ｐゴシック" charset="-128"/>
              </a:rPr>
              <a:t>TR</a:t>
            </a:r>
            <a:r>
              <a:rPr lang="en-US" sz="2800" dirty="0" err="1">
                <a:ea typeface="ＭＳ Ｐゴシック" charset="-128"/>
              </a:rPr>
              <a:t>ansparent</a:t>
            </a:r>
            <a:r>
              <a:rPr lang="en-US" sz="2800" dirty="0">
                <a:ea typeface="ＭＳ Ｐゴシック" charset="-128"/>
              </a:rPr>
              <a:t> </a:t>
            </a:r>
            <a:r>
              <a:rPr lang="en-US" sz="2800" u="sng" dirty="0">
                <a:ea typeface="ＭＳ Ｐゴシック" charset="-128"/>
              </a:rPr>
              <a:t>I</a:t>
            </a:r>
            <a:r>
              <a:rPr lang="en-US" sz="2800" dirty="0">
                <a:ea typeface="ＭＳ Ｐゴシック" charset="-128"/>
              </a:rPr>
              <a:t>nterconnection of </a:t>
            </a:r>
            <a:r>
              <a:rPr lang="en-US" sz="2800" u="sng" dirty="0">
                <a:ea typeface="ＭＳ Ｐゴシック" charset="-128"/>
              </a:rPr>
              <a:t>L</a:t>
            </a:r>
            <a:r>
              <a:rPr lang="en-US" sz="2800" dirty="0">
                <a:ea typeface="ＭＳ Ｐゴシック" charset="-128"/>
              </a:rPr>
              <a:t>ots of </a:t>
            </a:r>
            <a:r>
              <a:rPr lang="en-US" sz="2800" u="sng" dirty="0">
                <a:ea typeface="ＭＳ Ｐゴシック" charset="-128"/>
              </a:rPr>
              <a:t>L</a:t>
            </a:r>
            <a:r>
              <a:rPr lang="en-US" sz="2800" dirty="0">
                <a:ea typeface="ＭＳ Ｐゴシック" charset="-128"/>
              </a:rPr>
              <a:t>inks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ea typeface="ＭＳ Ｐゴシック" charset="-128"/>
              </a:rPr>
              <a:t>Current TRILL </a:t>
            </a:r>
            <a:r>
              <a:rPr lang="en-US" sz="2400" dirty="0">
                <a:ea typeface="ＭＳ Ｐゴシック" charset="-128"/>
              </a:rPr>
              <a:t>WG Charter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>
                <a:solidFill>
                  <a:srgbClr val="008000"/>
                </a:solidFill>
                <a:ea typeface="ＭＳ Ｐゴシック" charset="-128"/>
              </a:rPr>
              <a:t>http://www.ietf.org/dyn/wg/charter/trill-charter.html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ea typeface="ＭＳ Ｐゴシック" charset="-128"/>
              </a:rPr>
              <a:t>Co-</a:t>
            </a:r>
            <a:r>
              <a:rPr lang="en-US" sz="2400" dirty="0">
                <a:ea typeface="ＭＳ Ｐゴシック" charset="-128"/>
              </a:rPr>
              <a:t>chaired by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>
                <a:ea typeface="ＭＳ Ｐゴシック" charset="-128"/>
              </a:rPr>
              <a:t>Erik </a:t>
            </a:r>
            <a:r>
              <a:rPr lang="en-US" sz="2000" dirty="0" err="1">
                <a:ea typeface="ＭＳ Ｐゴシック" charset="-128"/>
              </a:rPr>
              <a:t>Nordmark</a:t>
            </a:r>
            <a:r>
              <a:rPr lang="en-US" sz="2000" dirty="0">
                <a:ea typeface="ＭＳ Ｐゴシック" charset="-128"/>
              </a:rPr>
              <a:t>, Cisco Systems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>
                <a:ea typeface="ＭＳ Ｐゴシック" charset="-128"/>
              </a:rPr>
              <a:t>Donald </a:t>
            </a:r>
            <a:r>
              <a:rPr lang="en-US" sz="2000" dirty="0">
                <a:ea typeface="ＭＳ Ｐゴシック" charset="-128"/>
              </a:rPr>
              <a:t>E. Eastlake 3</a:t>
            </a:r>
            <a:r>
              <a:rPr lang="en-US" sz="2000" baseline="30000" dirty="0">
                <a:ea typeface="ＭＳ Ｐゴシック" charset="-128"/>
              </a:rPr>
              <a:t>rd</a:t>
            </a:r>
            <a:r>
              <a:rPr lang="en-US" sz="2000" dirty="0">
                <a:ea typeface="ＭＳ Ｐゴシック" charset="-128"/>
              </a:rPr>
              <a:t>, Huawei Technologies</a:t>
            </a:r>
          </a:p>
          <a:p>
            <a:pPr marL="800100" lvl="1">
              <a:buFont typeface="Arial"/>
              <a:buChar char="•"/>
            </a:pPr>
            <a:r>
              <a:rPr lang="en-US" sz="2200" dirty="0" smtClean="0">
                <a:ea typeface="ＭＳ Ｐゴシック" charset="-128"/>
              </a:rPr>
              <a:t>See also</a:t>
            </a:r>
          </a:p>
          <a:p>
            <a:pPr marL="1200150" lvl="2">
              <a:buFont typeface="Arial"/>
              <a:buChar char="•"/>
            </a:pPr>
            <a:r>
              <a:rPr lang="en-US" sz="2000" dirty="0">
                <a:solidFill>
                  <a:srgbClr val="008000"/>
                </a:solidFill>
                <a:ea typeface="ＭＳ Ｐゴシック" charset="-128"/>
              </a:rPr>
              <a:t>http://www.postel.org/rbridge</a:t>
            </a:r>
            <a:r>
              <a:rPr lang="en-US" sz="2000" dirty="0" smtClean="0">
                <a:solidFill>
                  <a:srgbClr val="008000"/>
                </a:solidFill>
                <a:ea typeface="ＭＳ Ｐゴシック" charset="-128"/>
              </a:rPr>
              <a:t>/ </a:t>
            </a:r>
            <a:endParaRPr lang="en-US" sz="2000" dirty="0">
              <a:solidFill>
                <a:srgbClr val="008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73694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800" dirty="0" smtClean="0">
                <a:solidFill>
                  <a:srgbClr val="0000FF"/>
                </a:solidFill>
              </a:rPr>
              <a:t>Some TRILL Features</a:t>
            </a:r>
            <a:endParaRPr lang="en-US" sz="48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Provides least-cost paths </a:t>
            </a:r>
            <a:r>
              <a:rPr lang="en-US" dirty="0" smtClean="0"/>
              <a:t>that are pro-actively computed with </a:t>
            </a:r>
            <a:r>
              <a:rPr lang="en-US" dirty="0"/>
              <a:t>zero configuration.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Unicast </a:t>
            </a:r>
            <a:r>
              <a:rPr lang="en-US" dirty="0">
                <a:ea typeface="ＭＳ Ｐゴシック" charset="-128"/>
              </a:rPr>
              <a:t>forwarding tables at transit </a:t>
            </a:r>
            <a:r>
              <a:rPr lang="en-US" dirty="0" err="1">
                <a:ea typeface="ＭＳ Ｐゴシック" charset="-128"/>
              </a:rPr>
              <a:t>RBridges</a:t>
            </a:r>
            <a:r>
              <a:rPr lang="en-US" dirty="0">
                <a:ea typeface="ＭＳ Ｐゴシック" charset="-128"/>
              </a:rPr>
              <a:t> scale with the number of </a:t>
            </a:r>
            <a:r>
              <a:rPr lang="en-US" dirty="0" err="1">
                <a:ea typeface="ＭＳ Ｐゴシック" charset="-128"/>
              </a:rPr>
              <a:t>RBridges</a:t>
            </a:r>
            <a:r>
              <a:rPr lang="en-US" dirty="0">
                <a:ea typeface="ＭＳ Ｐゴシック" charset="-128"/>
              </a:rPr>
              <a:t>, not the number of end stations. </a:t>
            </a:r>
            <a:r>
              <a:rPr lang="en-US" dirty="0" smtClean="0">
                <a:ea typeface="ＭＳ Ｐゴシック" charset="-128"/>
              </a:rPr>
              <a:t>Only edge </a:t>
            </a:r>
            <a:r>
              <a:rPr lang="en-US" dirty="0" err="1" smtClean="0">
                <a:ea typeface="ＭＳ Ｐゴシック" charset="-128"/>
              </a:rPr>
              <a:t>RBridges</a:t>
            </a:r>
            <a:r>
              <a:rPr lang="en-US" dirty="0" smtClean="0">
                <a:ea typeface="ＭＳ Ｐゴシック" charset="-128"/>
              </a:rPr>
              <a:t> need to learn </a:t>
            </a:r>
            <a:r>
              <a:rPr lang="en-US" dirty="0">
                <a:ea typeface="ＭＳ Ｐゴシック" charset="-128"/>
              </a:rPr>
              <a:t>end </a:t>
            </a:r>
            <a:r>
              <a:rPr lang="en-US" dirty="0" smtClean="0">
                <a:ea typeface="ＭＳ Ｐゴシック" charset="-128"/>
              </a:rPr>
              <a:t>station (MAC) </a:t>
            </a:r>
            <a:r>
              <a:rPr lang="en-US" dirty="0">
                <a:ea typeface="ＭＳ Ｐゴシック" charset="-128"/>
              </a:rPr>
              <a:t>addresses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Supports multi-</a:t>
            </a:r>
            <a:r>
              <a:rPr lang="en-US" dirty="0" err="1" smtClean="0">
                <a:ea typeface="ＭＳ Ｐゴシック" charset="-128"/>
              </a:rPr>
              <a:t>pathing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Supports frame priorities and VLANs.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Has a poem (see next slide)</a:t>
            </a: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32715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err="1">
                <a:solidFill>
                  <a:srgbClr val="0000FF"/>
                </a:solidFill>
              </a:rPr>
              <a:t>Algorhyme</a:t>
            </a:r>
            <a:r>
              <a:rPr lang="en-US" sz="4400" dirty="0">
                <a:solidFill>
                  <a:srgbClr val="0000FF"/>
                </a:solidFill>
              </a:rPr>
              <a:t> V2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640" y="1772816"/>
            <a:ext cx="7126560" cy="4416847"/>
          </a:xfrm>
          <a:ln/>
        </p:spPr>
        <p:txBody>
          <a:bodyPr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I hope that we shall one day see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A graph more lovely than a tree.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A graph to boost efficiency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While still configuration-free.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A network where </a:t>
            </a:r>
            <a:r>
              <a:rPr lang="en-US" sz="2000" b="0" dirty="0" err="1">
                <a:ea typeface="ＭＳ Ｐゴシック" charset="-128"/>
              </a:rPr>
              <a:t>RBridges</a:t>
            </a:r>
            <a:r>
              <a:rPr lang="en-US" sz="2000" b="0" dirty="0">
                <a:ea typeface="ＭＳ Ｐゴシック" charset="-128"/>
              </a:rPr>
              <a:t> can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Route packets to their target LAN.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The paths they find, to our elation,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Are least cost paths to destination!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With packet hop counts we now see,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The network need not be loop-free!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 err="1">
                <a:ea typeface="ＭＳ Ｐゴシック" charset="-128"/>
              </a:rPr>
              <a:t>RBridges</a:t>
            </a:r>
            <a:r>
              <a:rPr lang="en-US" sz="2000" b="0" dirty="0">
                <a:ea typeface="ＭＳ Ｐゴシック" charset="-128"/>
              </a:rPr>
              <a:t> work transparently,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Without a common spanning tree.</a:t>
            </a:r>
          </a:p>
          <a:p>
            <a:pPr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                                         </a:t>
            </a:r>
            <a:r>
              <a:rPr lang="en-US" sz="1800" b="0" dirty="0">
                <a:ea typeface="ＭＳ Ｐゴシック" charset="-128"/>
              </a:rPr>
              <a:t>- By Ray </a:t>
            </a:r>
            <a:r>
              <a:rPr lang="en-US" sz="1800" b="0" dirty="0" err="1">
                <a:ea typeface="ＭＳ Ｐゴシック" charset="-128"/>
              </a:rPr>
              <a:t>Perlner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427780877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Peering and Layers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735832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TRILL operates at layer 2 ½. TRILL switches will peer with each other, both becoming part of a unified TRILL campus, through bridges but not through routers.</a:t>
            </a:r>
          </a:p>
          <a:p>
            <a:pPr lvl="2"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Layer 3:</a:t>
            </a: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TRILL Layer:</a:t>
            </a:r>
          </a:p>
          <a:p>
            <a:pPr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Layer 2: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43808" y="3417912"/>
            <a:ext cx="4343400" cy="76200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800" b="1" dirty="0">
                <a:solidFill>
                  <a:srgbClr val="000000"/>
                </a:solidFill>
                <a:ea typeface="ＭＳ Ｐゴシック" charset="-128"/>
              </a:rPr>
              <a:t>Routers</a:t>
            </a:r>
            <a:r>
              <a:rPr lang="en-US" b="1" dirty="0">
                <a:solidFill>
                  <a:srgbClr val="000000"/>
                </a:solidFill>
                <a:ea typeface="ＭＳ Ｐゴシック" charset="-128"/>
              </a:rPr>
              <a:t/>
            </a:r>
            <a:br>
              <a:rPr lang="en-US" b="1" dirty="0">
                <a:solidFill>
                  <a:srgbClr val="000000"/>
                </a:solidFill>
                <a:ea typeface="ＭＳ Ｐゴシック" charset="-128"/>
              </a:rPr>
            </a:br>
            <a:r>
              <a:rPr lang="en-US" sz="1800" b="1" dirty="0">
                <a:solidFill>
                  <a:srgbClr val="000000"/>
                </a:solidFill>
                <a:ea typeface="ＭＳ Ｐゴシック" charset="-128"/>
              </a:rPr>
              <a:t>(plus servers and other end stations)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148608" y="4484712"/>
            <a:ext cx="3733800" cy="68580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a typeface="ＭＳ Ｐゴシック" charset="-128"/>
              </a:rPr>
              <a:t>TRILL Switches</a:t>
            </a:r>
            <a:endParaRPr lang="en-US" sz="1100" b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29608" y="5627712"/>
            <a:ext cx="3124200" cy="6096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ea typeface="ＭＳ Ｐゴシック" charset="-128"/>
              </a:rPr>
              <a:t>Bridges</a:t>
            </a:r>
            <a:endParaRPr lang="en-US" sz="3600" b="1" dirty="0">
              <a:solidFill>
                <a:schemeClr val="bg1"/>
              </a:solidFill>
              <a:ea typeface="ＭＳ Ｐゴシック" charset="-128"/>
            </a:endParaRP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rot="5400000">
            <a:off x="2984798" y="4903018"/>
            <a:ext cx="14478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arrow" w="med" len="med"/>
            <a:tailEnd type="arrow" w="med" len="med"/>
          </a:ln>
          <a:effectLst>
            <a:outerShdw dist="25000" dir="5400000" rotWithShape="0">
              <a:srgbClr val="808080">
                <a:alpha val="39999"/>
              </a:srgbClr>
            </a:outerShdw>
          </a:effectLst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5400000">
            <a:off x="6365404" y="4332312"/>
            <a:ext cx="304800" cy="31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arrow" w="med" len="med"/>
            <a:tailEnd type="arrow" w="med" len="med"/>
          </a:ln>
          <a:effectLst>
            <a:outerShdw dist="25000" dir="5400000" rotWithShape="0">
              <a:srgbClr val="808080">
                <a:alpha val="39999"/>
              </a:srgbClr>
            </a:outerShdw>
          </a:effec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rot="5400000">
            <a:off x="6000378" y="5399906"/>
            <a:ext cx="4572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arrow" w="med" len="med"/>
            <a:tailEnd type="arrow" w="med" len="med"/>
          </a:ln>
          <a:effectLst>
            <a:outerShdw dist="25000" dir="5400000" rotWithShape="0">
              <a:srgbClr val="808080">
                <a:alpha val="39999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84798914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FF"/>
                </a:solidFill>
              </a:rPr>
              <a:t>Peering and Layers</a:t>
            </a:r>
            <a:endParaRPr lang="en-US" sz="4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979712" y="2822194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Router /End Station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7016824" y="2820606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Router /End Station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563888" y="4437112"/>
            <a:ext cx="1080120" cy="6096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Bridge</a:t>
            </a:r>
            <a:endParaRPr lang="en-US" sz="1800" b="1" dirty="0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>
            <a:stCxn id="8" idx="0"/>
          </p:cNvCxnSpPr>
          <p:nvPr/>
        </p:nvCxnSpPr>
        <p:spPr>
          <a:xfrm flipV="1">
            <a:off x="1115616" y="3645024"/>
            <a:ext cx="864096" cy="775782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9" idx="0"/>
          </p:cNvCxnSpPr>
          <p:nvPr/>
        </p:nvCxnSpPr>
        <p:spPr>
          <a:xfrm>
            <a:off x="3347864" y="3645024"/>
            <a:ext cx="756084" cy="7920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4" idx="0"/>
          </p:cNvCxnSpPr>
          <p:nvPr/>
        </p:nvCxnSpPr>
        <p:spPr>
          <a:xfrm flipV="1">
            <a:off x="6315214" y="3645024"/>
            <a:ext cx="705058" cy="7920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3"/>
            <a:endCxn id="7" idx="1"/>
          </p:cNvCxnSpPr>
          <p:nvPr/>
        </p:nvCxnSpPr>
        <p:spPr bwMode="auto">
          <a:xfrm flipV="1">
            <a:off x="3351312" y="3239706"/>
            <a:ext cx="3665512" cy="1588"/>
          </a:xfrm>
          <a:prstGeom prst="line">
            <a:avLst/>
          </a:prstGeom>
          <a:ln w="762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4563785" y="2780928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Peers</a:t>
            </a:r>
          </a:p>
        </p:txBody>
      </p:sp>
      <p:cxnSp>
        <p:nvCxnSpPr>
          <p:cNvPr id="16" name="Straight Connector 15"/>
          <p:cNvCxnSpPr>
            <a:stCxn id="8" idx="3"/>
            <a:endCxn id="9" idx="1"/>
          </p:cNvCxnSpPr>
          <p:nvPr/>
        </p:nvCxnSpPr>
        <p:spPr bwMode="auto">
          <a:xfrm>
            <a:off x="1619672" y="4725606"/>
            <a:ext cx="1944216" cy="16306"/>
          </a:xfrm>
          <a:prstGeom prst="line">
            <a:avLst/>
          </a:prstGeom>
          <a:ln w="762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Multiply 16"/>
          <p:cNvSpPr/>
          <p:nvPr/>
        </p:nvSpPr>
        <p:spPr bwMode="auto">
          <a:xfrm>
            <a:off x="2293640" y="4268410"/>
            <a:ext cx="838200" cy="913972"/>
          </a:xfrm>
          <a:prstGeom prst="mathMultiply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8" name="TextBox 30"/>
          <p:cNvSpPr txBox="1">
            <a:spLocks noChangeArrowheads="1"/>
          </p:cNvSpPr>
          <p:nvPr/>
        </p:nvSpPr>
        <p:spPr bwMode="auto">
          <a:xfrm>
            <a:off x="2051720" y="4997802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Non-Peers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611560" y="4420806"/>
            <a:ext cx="1008112" cy="6096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775154" y="4437112"/>
            <a:ext cx="1080120" cy="6096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Bridge</a:t>
            </a:r>
            <a:endParaRPr lang="en-US" sz="1800" b="1" dirty="0">
              <a:solidFill>
                <a:srgbClr val="00000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644008" y="4797152"/>
            <a:ext cx="1131146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 bwMode="auto">
          <a:xfrm>
            <a:off x="4644008" y="4653136"/>
            <a:ext cx="1152128" cy="0"/>
          </a:xfrm>
          <a:prstGeom prst="line">
            <a:avLst/>
          </a:prstGeom>
          <a:ln w="762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29"/>
          <p:cNvSpPr txBox="1">
            <a:spLocks noChangeArrowheads="1"/>
          </p:cNvSpPr>
          <p:nvPr/>
        </p:nvSpPr>
        <p:spPr bwMode="auto">
          <a:xfrm>
            <a:off x="4499992" y="414908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Peers</a:t>
            </a:r>
          </a:p>
        </p:txBody>
      </p:sp>
    </p:spTree>
    <p:extLst>
      <p:ext uri="{BB962C8B-B14F-4D97-AF65-F5344CB8AC3E}">
        <p14:creationId xmlns:p14="http://schemas.microsoft.com/office/powerpoint/2010/main" val="3553761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Peering and Layers</a:t>
            </a:r>
            <a:endParaRPr lang="en-US" sz="4400" dirty="0">
              <a:solidFill>
                <a:srgbClr val="0000FF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2105880" y="2767980"/>
            <a:ext cx="5105400" cy="1588"/>
          </a:xfrm>
          <a:prstGeom prst="line">
            <a:avLst/>
          </a:prstGeom>
          <a:ln w="762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4010880" y="234888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Peers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715480" y="4106243"/>
            <a:ext cx="3886200" cy="1587"/>
          </a:xfrm>
          <a:prstGeom prst="line">
            <a:avLst/>
          </a:prstGeom>
          <a:ln w="762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37"/>
          <p:cNvSpPr txBox="1">
            <a:spLocks noChangeArrowheads="1"/>
          </p:cNvSpPr>
          <p:nvPr/>
        </p:nvSpPr>
        <p:spPr bwMode="auto">
          <a:xfrm>
            <a:off x="2715480" y="361888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Peers</a:t>
            </a:r>
          </a:p>
        </p:txBody>
      </p:sp>
      <p:sp>
        <p:nvSpPr>
          <p:cNvPr id="17" name="TextBox 56"/>
          <p:cNvSpPr txBox="1">
            <a:spLocks noChangeArrowheads="1"/>
          </p:cNvSpPr>
          <p:nvPr/>
        </p:nvSpPr>
        <p:spPr bwMode="auto">
          <a:xfrm>
            <a:off x="5206268" y="364428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Peers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34280" y="2350468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Router /End Station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211280" y="2348880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Router /End Station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01680" y="3801444"/>
            <a:ext cx="1195388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TRILL Switch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16200000" flipH="1">
            <a:off x="1647092" y="3342656"/>
            <a:ext cx="612775" cy="3048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6978711" y="3416475"/>
            <a:ext cx="606425" cy="163512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496280" y="3801444"/>
            <a:ext cx="1219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TRILL Switch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24980" y="4958730"/>
            <a:ext cx="13335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Bridge(s)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16200000" flipH="1">
            <a:off x="2592449" y="4534074"/>
            <a:ext cx="550862" cy="3048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3541774" y="4492799"/>
            <a:ext cx="557212" cy="3810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010880" y="3798267"/>
            <a:ext cx="1195388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TRILL Switch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06279" y="4958730"/>
            <a:ext cx="14478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Bridge(s)</a:t>
            </a:r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6108762" y="4499149"/>
            <a:ext cx="557212" cy="3810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5083237" y="4527724"/>
            <a:ext cx="550862" cy="3048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9"/>
          <p:cNvGrpSpPr>
            <a:grpSpLocks/>
          </p:cNvGrpSpPr>
          <p:nvPr/>
        </p:nvGrpSpPr>
        <p:grpSpPr bwMode="auto">
          <a:xfrm>
            <a:off x="277080" y="3644280"/>
            <a:ext cx="8483600" cy="2079625"/>
            <a:chOff x="0" y="4038600"/>
            <a:chExt cx="8483600" cy="2079628"/>
          </a:xfrm>
        </p:grpSpPr>
        <p:sp>
          <p:nvSpPr>
            <p:cNvPr id="32" name="TextBox 30"/>
            <p:cNvSpPr txBox="1">
              <a:spLocks noChangeArrowheads="1"/>
            </p:cNvSpPr>
            <p:nvPr/>
          </p:nvSpPr>
          <p:spPr bwMode="auto">
            <a:xfrm>
              <a:off x="3657600" y="4994275"/>
              <a:ext cx="1371600" cy="369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Non-Peers</a:t>
              </a:r>
            </a:p>
          </p:txBody>
        </p:sp>
        <p:sp>
          <p:nvSpPr>
            <p:cNvPr id="33" name="Multiply 32"/>
            <p:cNvSpPr/>
            <p:nvPr/>
          </p:nvSpPr>
          <p:spPr>
            <a:xfrm>
              <a:off x="3962400" y="5202239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 rot="10800000">
              <a:off x="3581400" y="5657852"/>
              <a:ext cx="1447800" cy="1588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Multiply 34"/>
            <p:cNvSpPr/>
            <p:nvPr/>
          </p:nvSpPr>
          <p:spPr>
            <a:xfrm>
              <a:off x="7569200" y="4038600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10800000" flipV="1">
              <a:off x="7519988" y="4471989"/>
              <a:ext cx="963612" cy="28575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Multiply 36"/>
            <p:cNvSpPr/>
            <p:nvPr/>
          </p:nvSpPr>
          <p:spPr>
            <a:xfrm>
              <a:off x="1181100" y="5203828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 rot="10800000">
              <a:off x="800100" y="5659440"/>
              <a:ext cx="1447800" cy="1587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Multiply 38"/>
            <p:cNvSpPr/>
            <p:nvPr/>
          </p:nvSpPr>
          <p:spPr>
            <a:xfrm>
              <a:off x="6858000" y="5203828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10800000">
              <a:off x="6477000" y="5659440"/>
              <a:ext cx="1447800" cy="1587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Multiply 40"/>
            <p:cNvSpPr/>
            <p:nvPr/>
          </p:nvSpPr>
          <p:spPr>
            <a:xfrm>
              <a:off x="304800" y="4046541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10800000">
              <a:off x="0" y="4471989"/>
              <a:ext cx="1219200" cy="33337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22001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 Mesh provides the hooks to support a variety of path selection protocols and link cost metrics. Different network environments and applications may be best supported by different path selection protocols or link metrics. TRILL, as a proactive link state based path selection protocol, could be the basis for a useful alternative path selection protocol to HWMP.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Peering Between/Thru Meshes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591816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If  802.11 meshes using TRILL are connected by bridged LANs, those TRILL instances peer with each other and form a unified campus, picking least cost paths, for example from A to B and from C to D below.</a:t>
            </a: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  <p:sp>
        <p:nvSpPr>
          <p:cNvPr id="2" name="Cloud 1"/>
          <p:cNvSpPr/>
          <p:nvPr/>
        </p:nvSpPr>
        <p:spPr bwMode="auto">
          <a:xfrm>
            <a:off x="2555776" y="3717032"/>
            <a:ext cx="1152128" cy="1152128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5364088" y="3717032"/>
            <a:ext cx="1152128" cy="1152128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Cloud 8"/>
          <p:cNvSpPr/>
          <p:nvPr/>
        </p:nvSpPr>
        <p:spPr bwMode="auto">
          <a:xfrm>
            <a:off x="3563888" y="4869160"/>
            <a:ext cx="1368152" cy="1368152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AutoShape 49"/>
          <p:cNvCxnSpPr>
            <a:cxnSpLocks noChangeShapeType="1"/>
            <a:stCxn id="2" idx="0"/>
            <a:endCxn id="8" idx="2"/>
          </p:cNvCxnSpPr>
          <p:nvPr/>
        </p:nvCxnSpPr>
        <p:spPr bwMode="auto">
          <a:xfrm>
            <a:off x="3706944" y="4293096"/>
            <a:ext cx="166071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AutoShape 49"/>
          <p:cNvCxnSpPr>
            <a:cxnSpLocks noChangeShapeType="1"/>
          </p:cNvCxnSpPr>
          <p:nvPr/>
        </p:nvCxnSpPr>
        <p:spPr bwMode="auto">
          <a:xfrm flipV="1">
            <a:off x="1475656" y="4293096"/>
            <a:ext cx="1" cy="129614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AutoShape 49"/>
          <p:cNvCxnSpPr>
            <a:cxnSpLocks noChangeShapeType="1"/>
            <a:endCxn id="9" idx="2"/>
          </p:cNvCxnSpPr>
          <p:nvPr/>
        </p:nvCxnSpPr>
        <p:spPr bwMode="auto">
          <a:xfrm flipV="1">
            <a:off x="1475656" y="5553236"/>
            <a:ext cx="2092476" cy="3600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2915816" y="419147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11960" y="537321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</a:t>
            </a:r>
          </a:p>
        </p:txBody>
      </p:sp>
      <p:cxnSp>
        <p:nvCxnSpPr>
          <p:cNvPr id="24" name="AutoShape 49"/>
          <p:cNvCxnSpPr>
            <a:cxnSpLocks noChangeShapeType="1"/>
            <a:endCxn id="2" idx="2"/>
          </p:cNvCxnSpPr>
          <p:nvPr/>
        </p:nvCxnSpPr>
        <p:spPr bwMode="auto">
          <a:xfrm>
            <a:off x="1475656" y="4293096"/>
            <a:ext cx="108369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AutoShape 49"/>
          <p:cNvCxnSpPr>
            <a:cxnSpLocks noChangeShapeType="1"/>
            <a:stCxn id="9" idx="0"/>
          </p:cNvCxnSpPr>
          <p:nvPr/>
        </p:nvCxnSpPr>
        <p:spPr bwMode="auto">
          <a:xfrm>
            <a:off x="4930900" y="5553236"/>
            <a:ext cx="2377404" cy="3600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" name="AutoShape 49"/>
          <p:cNvCxnSpPr>
            <a:cxnSpLocks noChangeShapeType="1"/>
          </p:cNvCxnSpPr>
          <p:nvPr/>
        </p:nvCxnSpPr>
        <p:spPr bwMode="auto">
          <a:xfrm flipV="1">
            <a:off x="7308304" y="4293096"/>
            <a:ext cx="0" cy="129614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AutoShape 49"/>
          <p:cNvCxnSpPr>
            <a:cxnSpLocks noChangeShapeType="1"/>
            <a:stCxn id="8" idx="0"/>
          </p:cNvCxnSpPr>
          <p:nvPr/>
        </p:nvCxnSpPr>
        <p:spPr bwMode="auto">
          <a:xfrm>
            <a:off x="6515256" y="4293096"/>
            <a:ext cx="7930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AutoShape 49"/>
          <p:cNvCxnSpPr>
            <a:cxnSpLocks noChangeShapeType="1"/>
          </p:cNvCxnSpPr>
          <p:nvPr/>
        </p:nvCxnSpPr>
        <p:spPr bwMode="auto">
          <a:xfrm>
            <a:off x="683568" y="4869160"/>
            <a:ext cx="7930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AutoShape 49"/>
          <p:cNvCxnSpPr>
            <a:cxnSpLocks noChangeShapeType="1"/>
          </p:cNvCxnSpPr>
          <p:nvPr/>
        </p:nvCxnSpPr>
        <p:spPr bwMode="auto">
          <a:xfrm>
            <a:off x="7308304" y="4869160"/>
            <a:ext cx="7930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2843808" y="386104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MBSS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52120" y="3861048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MBSS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51920" y="5085184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MBSS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3528" y="465313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100392" y="465313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1450959" y="5229200"/>
            <a:ext cx="11768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802.3 </a:t>
            </a:r>
            <a:r>
              <a:rPr lang="en-US" altLang="zh-CN" sz="1600" b="1" dirty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LAN</a:t>
            </a:r>
          </a:p>
        </p:txBody>
      </p:sp>
      <p:sp>
        <p:nvSpPr>
          <p:cNvPr id="48" name="Text Box 58"/>
          <p:cNvSpPr txBox="1">
            <a:spLocks noChangeArrowheads="1"/>
          </p:cNvSpPr>
          <p:nvPr/>
        </p:nvSpPr>
        <p:spPr bwMode="auto">
          <a:xfrm>
            <a:off x="6156176" y="5229200"/>
            <a:ext cx="11768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802.3 </a:t>
            </a:r>
            <a:r>
              <a:rPr lang="en-US" altLang="zh-CN" sz="1600" b="1" dirty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LAN</a:t>
            </a:r>
          </a:p>
        </p:txBody>
      </p:sp>
      <p:sp>
        <p:nvSpPr>
          <p:cNvPr id="49" name="Text Box 58"/>
          <p:cNvSpPr txBox="1">
            <a:spLocks noChangeArrowheads="1"/>
          </p:cNvSpPr>
          <p:nvPr/>
        </p:nvSpPr>
        <p:spPr bwMode="auto">
          <a:xfrm>
            <a:off x="3982384" y="3933056"/>
            <a:ext cx="11768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802.3 </a:t>
            </a:r>
            <a:r>
              <a:rPr lang="en-US" altLang="zh-CN" sz="1600" b="1" dirty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LAN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4653136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B1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0272" y="4725144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B2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4815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TRILL Standardization Status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Base Protocol approved as a standard in 2010.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Some RFCs that have issued:</a:t>
            </a:r>
          </a:p>
          <a:p>
            <a:pPr lvl="1">
              <a:buFont typeface="Arial"/>
              <a:buChar char="•"/>
            </a:pPr>
            <a:r>
              <a:rPr lang="en-US" b="1" dirty="0" smtClean="0">
                <a:ea typeface="ＭＳ Ｐゴシック" charset="-128"/>
              </a:rPr>
              <a:t>6325, </a:t>
            </a:r>
            <a:r>
              <a:rPr lang="en-US" b="1" dirty="0" smtClean="0"/>
              <a:t>“</a:t>
            </a:r>
            <a:r>
              <a:rPr lang="en-US" b="1" dirty="0" err="1"/>
              <a:t>RBridges</a:t>
            </a:r>
            <a:r>
              <a:rPr lang="en-US" b="1" dirty="0"/>
              <a:t>: TRILL Base Protocol Specification</a:t>
            </a:r>
            <a:r>
              <a:rPr lang="en-US" b="1" dirty="0" smtClean="0"/>
              <a:t>”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6326</a:t>
            </a:r>
            <a:r>
              <a:rPr lang="en-US" dirty="0"/>
              <a:t>, “TRILL Use of IS-IS</a:t>
            </a:r>
            <a:r>
              <a:rPr lang="en-US" dirty="0" smtClean="0"/>
              <a:t>”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6327</a:t>
            </a:r>
            <a:r>
              <a:rPr lang="en-US" dirty="0"/>
              <a:t>, “</a:t>
            </a:r>
            <a:r>
              <a:rPr lang="en-US" dirty="0" err="1"/>
              <a:t>RBridges</a:t>
            </a:r>
            <a:r>
              <a:rPr lang="en-US" dirty="0"/>
              <a:t>: Adjacency</a:t>
            </a:r>
            <a:r>
              <a:rPr lang="en-US" dirty="0" smtClean="0"/>
              <a:t>”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6361</a:t>
            </a:r>
            <a:r>
              <a:rPr lang="en-US" dirty="0"/>
              <a:t>, “TRILL over PPP</a:t>
            </a:r>
            <a:r>
              <a:rPr lang="en-US" dirty="0" smtClean="0"/>
              <a:t>”</a:t>
            </a: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Base Protocol Code Points Allocated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err="1" smtClean="0">
                <a:latin typeface="Century Schoolbook" charset="0"/>
                <a:ea typeface="ＭＳ Ｐゴシック" charset="0"/>
              </a:rPr>
              <a:t>Ethertypes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: TRILL = 0x22F3, L2</a:t>
            </a:r>
            <a:r>
              <a:rPr lang="en-US" dirty="0">
                <a:latin typeface="Century Schoolbook" charset="0"/>
                <a:ea typeface="ＭＳ Ｐゴシック" charset="0"/>
              </a:rPr>
              <a:t>-IS-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IS</a:t>
            </a:r>
            <a:r>
              <a:rPr lang="en-US" dirty="0">
                <a:latin typeface="Century Schoolbook" charset="0"/>
                <a:ea typeface="ＭＳ Ｐゴシック" charset="0"/>
              </a:rPr>
              <a:t> 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= 0x22F4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Century Schoolbook" charset="0"/>
                <a:ea typeface="ＭＳ Ｐゴシック" charset="0"/>
              </a:rPr>
              <a:t>Multicast MACs: 01</a:t>
            </a:r>
            <a:r>
              <a:rPr lang="en-US" dirty="0">
                <a:latin typeface="Century Schoolbook" charset="0"/>
                <a:ea typeface="ＭＳ Ｐゴシック" charset="0"/>
              </a:rPr>
              <a:t>-80-C2-00-00-40 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to </a:t>
            </a:r>
            <a:r>
              <a:rPr lang="en-US" sz="2000" dirty="0" smtClean="0">
                <a:latin typeface="Century Schoolbook" charset="0"/>
                <a:ea typeface="ＭＳ Ｐゴシック" charset="0"/>
              </a:rPr>
              <a:t>01</a:t>
            </a:r>
            <a:r>
              <a:rPr lang="en-US" sz="2000" dirty="0">
                <a:latin typeface="Century Schoolbook" charset="0"/>
                <a:ea typeface="ＭＳ Ｐゴシック" charset="0"/>
              </a:rPr>
              <a:t>-80-C2-00-00-</a:t>
            </a:r>
            <a:r>
              <a:rPr lang="en-US" sz="2000" dirty="0" smtClean="0">
                <a:latin typeface="Century Schoolbook" charset="0"/>
                <a:ea typeface="ＭＳ Ｐゴシック" charset="0"/>
              </a:rPr>
              <a:t>4F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Century Schoolbook" charset="0"/>
                <a:ea typeface="ＭＳ Ｐゴシック" charset="0"/>
              </a:rPr>
              <a:t>NLPID: 0xC0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latin typeface="Century Schoolbook" charset="0"/>
                <a:ea typeface="ＭＳ Ｐゴシック" charset="0"/>
              </a:rPr>
              <a:t>IS-IS code points (see RFC 6326)</a:t>
            </a:r>
            <a:endParaRPr lang="en-US" sz="2000" dirty="0">
              <a:latin typeface="Century Schoolbook" charset="0"/>
              <a:ea typeface="ＭＳ Ｐゴシック" charset="0"/>
            </a:endParaRPr>
          </a:p>
          <a:p>
            <a:pPr marL="800100" lvl="1" indent="-342900">
              <a:buFont typeface="Arial"/>
              <a:buChar char="•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03997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TRILL Open Source Status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>
                <a:ea typeface="MS PGothic" pitchFamily="34" charset="-128"/>
              </a:rPr>
              <a:t>Oracle: TRILL for Solaris</a:t>
            </a:r>
            <a:endParaRPr lang="en-US" sz="2000" dirty="0">
              <a:ea typeface="MS PGothic" pitchFamily="34" charset="-128"/>
            </a:endParaRPr>
          </a:p>
          <a:p>
            <a:pPr lvl="1"/>
            <a:endParaRPr lang="en-US" sz="1800" dirty="0">
              <a:ea typeface="MS PGothic" pitchFamily="34" charset="-128"/>
              <a:hlinkClick r:id=""/>
            </a:endParaRPr>
          </a:p>
          <a:p>
            <a:pPr lvl="1"/>
            <a:r>
              <a:rPr lang="en-US" sz="1800" dirty="0">
                <a:solidFill>
                  <a:srgbClr val="008000"/>
                </a:solidFill>
                <a:ea typeface="MS PGothic" pitchFamily="34" charset="-128"/>
                <a:hlinkClick r:id=""/>
              </a:rPr>
              <a:t>http://hub.opensolaris.org/bin/view/Project+rbridges/WebHome</a:t>
            </a:r>
            <a:r>
              <a:rPr lang="en-US" sz="1800" dirty="0">
                <a:solidFill>
                  <a:srgbClr val="008000"/>
                </a:solidFill>
                <a:ea typeface="MS PGothic" pitchFamily="34" charset="-128"/>
              </a:rPr>
              <a:t> </a:t>
            </a:r>
          </a:p>
          <a:p>
            <a:pPr lvl="1"/>
            <a:endParaRPr lang="en-US" dirty="0">
              <a:solidFill>
                <a:srgbClr val="008000"/>
              </a:solidFill>
              <a:ea typeface="MS PGothic" pitchFamily="34" charset="-128"/>
            </a:endParaRPr>
          </a:p>
          <a:p>
            <a:pPr>
              <a:buFontTx/>
              <a:buChar char="•"/>
            </a:pPr>
            <a:r>
              <a:rPr lang="en-US" dirty="0">
                <a:ea typeface="MS PGothic" pitchFamily="34" charset="-128"/>
              </a:rPr>
              <a:t>TRILL Port to Linux (in process):</a:t>
            </a:r>
            <a:br>
              <a:rPr lang="en-US" dirty="0">
                <a:ea typeface="MS PGothic" pitchFamily="34" charset="-128"/>
              </a:rPr>
            </a:br>
            <a:r>
              <a:rPr lang="en-US" dirty="0"/>
              <a:t>National University of Sciences and Technology (NUST), </a:t>
            </a:r>
          </a:p>
          <a:p>
            <a:r>
              <a:rPr lang="en-US" dirty="0"/>
              <a:t>	Dr. Ali </a:t>
            </a:r>
            <a:r>
              <a:rPr lang="en-US" dirty="0" err="1"/>
              <a:t>Khayam</a:t>
            </a:r>
            <a:endParaRPr lang="en-US" dirty="0"/>
          </a:p>
          <a:p>
            <a:r>
              <a:rPr lang="en-US" dirty="0"/>
              <a:t>	Islamabad, Pakistan</a:t>
            </a:r>
            <a:endParaRPr lang="en-US" sz="2000" u="sng" dirty="0">
              <a:ea typeface="MS PGothic" pitchFamily="34" charset="-128"/>
            </a:endParaRPr>
          </a:p>
          <a:p>
            <a:pPr lvl="1"/>
            <a:endParaRPr lang="en-US" sz="1800" u="sng" dirty="0">
              <a:ea typeface="MS PGothic" pitchFamily="34" charset="-128"/>
              <a:hlinkClick r:id=""/>
            </a:endParaRPr>
          </a:p>
          <a:p>
            <a:pPr lvl="1"/>
            <a:r>
              <a:rPr lang="en-US" sz="1800" u="sng" dirty="0">
                <a:ea typeface="MS PGothic" pitchFamily="34" charset="-128"/>
                <a:hlinkClick r:id=""/>
              </a:rPr>
              <a:t>http://www.wisnet.seecs.nust.edu.pk/people/~khayam/index.php</a:t>
            </a:r>
            <a:r>
              <a:rPr lang="en-US" sz="1800" u="sng" dirty="0">
                <a:ea typeface="MS PGothic" pitchFamily="34" charset="-128"/>
              </a:rPr>
              <a:t> </a:t>
            </a:r>
          </a:p>
          <a:p>
            <a:pPr>
              <a:lnSpc>
                <a:spcPct val="110000"/>
              </a:lnSpc>
              <a:buFontTx/>
              <a:buChar char="•"/>
            </a:pPr>
            <a:endParaRPr lang="en-US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24140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0000FF"/>
                </a:solidFill>
              </a:rPr>
              <a:t>Work to Support TRILL in 802.11 Mesh Networks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likely that the following work on TRILL would be needed: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Optimization of link state flooding.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Useful </a:t>
            </a:r>
            <a:r>
              <a:rPr lang="en-US" dirty="0"/>
              <a:t>for any richly connected TRILL campus</a:t>
            </a:r>
            <a:r>
              <a:rPr lang="en-US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Encoding of TRILL frames in 802.11 mesh.</a:t>
            </a:r>
          </a:p>
          <a:p>
            <a:pPr lvl="2">
              <a:buFont typeface="Arial"/>
              <a:buChar char="•"/>
            </a:pPr>
            <a:r>
              <a:rPr lang="en-US" dirty="0"/>
              <a:t>TRILL currently standardized over 802.3 and PPP. Drafts exist for TRILL over IP and MPLS.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Optimization of multi-destination data distribution.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Mapping of Airtime Link Metric values to TRILL link metric.</a:t>
            </a:r>
          </a:p>
          <a:p>
            <a:pPr lvl="2" indent="-285750">
              <a:buFont typeface="Arial"/>
              <a:buChar char="•"/>
            </a:pPr>
            <a:r>
              <a:rPr lang="en-US" dirty="0" smtClean="0"/>
              <a:t>This is a simple numeric mapping. Perhaps ( </a:t>
            </a:r>
            <a:r>
              <a:rPr lang="en-US" sz="2000" dirty="0" err="1" smtClean="0"/>
              <a:t>c</a:t>
            </a:r>
            <a:r>
              <a:rPr lang="en-US" sz="2400" baseline="-25000" dirty="0" err="1" smtClean="0"/>
              <a:t>a</a:t>
            </a:r>
            <a:r>
              <a:rPr lang="en-US" sz="2000" dirty="0" smtClean="0"/>
              <a:t> * 25 * 10</a:t>
            </a:r>
            <a:r>
              <a:rPr lang="en-US" sz="2000" baseline="30000" dirty="0" smtClean="0"/>
              <a:t>4 </a:t>
            </a:r>
            <a:r>
              <a:rPr lang="en-US" sz="2000" dirty="0" smtClean="0"/>
              <a:t> 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81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Work in IETF or 802.11?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GB" dirty="0" smtClean="0"/>
              <a:t>IETF TRILL WG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Has TRILL expertise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More work for TRILL</a:t>
            </a:r>
          </a:p>
          <a:p>
            <a:pPr marL="857250" lvl="1" indent="-457200">
              <a:buFont typeface="Arial"/>
              <a:buChar char="•"/>
            </a:pPr>
            <a:r>
              <a:rPr lang="en-GB" sz="2000" dirty="0" smtClean="0"/>
              <a:t>Would provide a worked example of building on an 802 protocol using external interfaces in support of the 802 JTC1 SC.</a:t>
            </a:r>
            <a:endParaRPr lang="en-GB" sz="20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IEEE 802.11 WG</a:t>
            </a:r>
          </a:p>
          <a:p>
            <a:pPr marL="857250" lvl="1" indent="-457200">
              <a:buFont typeface="Arial"/>
              <a:buChar char="•"/>
            </a:pPr>
            <a:r>
              <a:rPr lang="en-US" dirty="0" smtClean="0"/>
              <a:t>Has 802.11 expertise</a:t>
            </a:r>
          </a:p>
          <a:p>
            <a:pPr marL="857250" lvl="1" indent="-457200">
              <a:buFont typeface="Arial"/>
              <a:buChar char="•"/>
            </a:pPr>
            <a:r>
              <a:rPr lang="en-US" dirty="0" smtClean="0"/>
              <a:t>More work for 802.11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5714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/>
                <a:cs typeface="Arial"/>
              </a:rPr>
              <a:t>Contents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Background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TRILL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u="sng" dirty="0" smtClean="0"/>
              <a:t>Liaison</a:t>
            </a:r>
            <a:endParaRPr lang="en-US" sz="32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593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Liaison Text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32856"/>
            <a:ext cx="7772400" cy="4464496"/>
          </a:xfrm>
          <a:ln/>
        </p:spPr>
        <p:txBody>
          <a:bodyPr/>
          <a:lstStyle/>
          <a:p>
            <a:pPr marL="0" indent="0"/>
            <a:r>
              <a:rPr lang="en-GB" sz="1800" b="0" dirty="0" smtClean="0"/>
              <a:t>	The IEEE 802.11 Working Group has no objection to the IETF TRILL Working Group standardizing a variation of the TRILL protocol for 802.11 mesh path </a:t>
            </a:r>
            <a:r>
              <a:rPr lang="en-GB" sz="1800" b="0" dirty="0"/>
              <a:t>selection. Such an alternative path selection protocol should use only external interfaces of the 802.11 mesh standard. </a:t>
            </a:r>
            <a:endParaRPr lang="en-GB" sz="1800" b="0" dirty="0" smtClean="0"/>
          </a:p>
          <a:p>
            <a:pPr marL="0" indent="0"/>
            <a:r>
              <a:rPr lang="en-GB" sz="1800" b="0" dirty="0"/>
              <a:t>	</a:t>
            </a:r>
            <a:r>
              <a:rPr lang="en-GB" sz="1800" b="0" dirty="0" smtClean="0"/>
              <a:t>The 802.11 mesh standard is </a:t>
            </a:r>
            <a:r>
              <a:rPr lang="en-GB" sz="1800" b="0" dirty="0"/>
              <a:t>designed to support a variety of path selection protocols and link cost metrics, although only one of each can be in use at one time in a particular 802.11 </a:t>
            </a:r>
            <a:r>
              <a:rPr lang="en-GB" sz="1800" b="0" dirty="0" smtClean="0"/>
              <a:t>mesh, so such an alternative path selection protocol would not be exclusive.</a:t>
            </a:r>
            <a:r>
              <a:rPr lang="en-GB" sz="1800" b="0" dirty="0"/>
              <a:t> Different path selection protocols and link cost metrics may be appropriate for 802.11 mesh under different circumstances. </a:t>
            </a:r>
            <a:endParaRPr lang="en-GB" sz="1800" b="0" dirty="0" smtClean="0"/>
          </a:p>
          <a:p>
            <a:pPr marL="0" indent="0"/>
            <a:r>
              <a:rPr lang="en-GB" sz="1800" b="0" dirty="0"/>
              <a:t>	</a:t>
            </a:r>
            <a:r>
              <a:rPr lang="en-GB" sz="1800" b="0" dirty="0" smtClean="0"/>
              <a:t>If </a:t>
            </a:r>
            <a:r>
              <a:rPr lang="en-GB" sz="1800" b="0" dirty="0"/>
              <a:t>802.11 code point allocation is required to support a TRILL based path selection protocol in 802.11mesh, 802.11 does have a mechanism by which such code points could be allocated to the TRILL WG, </a:t>
            </a:r>
            <a:r>
              <a:rPr lang="en-GB" sz="1800" b="0" dirty="0" smtClean="0"/>
              <a:t>but approval </a:t>
            </a:r>
            <a:r>
              <a:rPr lang="en-GB" sz="1800" b="0" dirty="0"/>
              <a:t>of such allocations </a:t>
            </a:r>
            <a:r>
              <a:rPr lang="en-GB" sz="1800" b="0" dirty="0" smtClean="0"/>
              <a:t>is not assured.	</a:t>
            </a:r>
          </a:p>
        </p:txBody>
      </p:sp>
    </p:spTree>
    <p:extLst>
      <p:ext uri="{BB962C8B-B14F-4D97-AF65-F5344CB8AC3E}">
        <p14:creationId xmlns:p14="http://schemas.microsoft.com/office/powerpoint/2010/main" val="1472382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Draft Liaison Envelope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6832"/>
            <a:ext cx="7772400" cy="4536504"/>
          </a:xfrm>
          <a:ln/>
        </p:spPr>
        <p:txBody>
          <a:bodyPr/>
          <a:lstStyle/>
          <a:p>
            <a:pPr marL="0" indent="0"/>
            <a:r>
              <a:rPr lang="en-GB" sz="1800" b="0" dirty="0" smtClean="0"/>
              <a:t>To:	Donald E. Eastlake 3</a:t>
            </a:r>
            <a:r>
              <a:rPr lang="en-GB" sz="1800" b="0" baseline="30000" dirty="0" smtClean="0"/>
              <a:t>rd</a:t>
            </a:r>
            <a:r>
              <a:rPr lang="en-GB" sz="1800" b="0" dirty="0" smtClean="0"/>
              <a:t> and Erik </a:t>
            </a:r>
            <a:r>
              <a:rPr lang="en-GB" sz="1800" b="0" dirty="0" err="1" smtClean="0"/>
              <a:t>Nordmark</a:t>
            </a:r>
            <a:r>
              <a:rPr lang="en-GB" sz="1800" b="0" dirty="0" smtClean="0"/>
              <a:t>, IETF TRILL WG Co-Chairs</a:t>
            </a:r>
          </a:p>
          <a:p>
            <a:pPr marL="0" indent="0"/>
            <a:r>
              <a:rPr lang="en-GB" sz="1800" b="0" dirty="0" smtClean="0"/>
              <a:t>CC:</a:t>
            </a:r>
            <a:r>
              <a:rPr lang="en-GB" sz="1800" b="0" dirty="0"/>
              <a:t>	Dorothy Stanley, IEEE 802.11 Liaison to the IETF</a:t>
            </a:r>
          </a:p>
          <a:p>
            <a:pPr marL="0" indent="0"/>
            <a:r>
              <a:rPr lang="en-GB" sz="1800" b="0" dirty="0" smtClean="0"/>
              <a:t>	Ralph </a:t>
            </a:r>
            <a:r>
              <a:rPr lang="en-GB" sz="1800" b="0" dirty="0" err="1" smtClean="0"/>
              <a:t>Droms</a:t>
            </a:r>
            <a:r>
              <a:rPr lang="en-GB" sz="1800" b="0" dirty="0" smtClean="0"/>
              <a:t> and Brian </a:t>
            </a:r>
            <a:r>
              <a:rPr lang="en-GB" sz="1800" b="0" dirty="0" err="1" smtClean="0"/>
              <a:t>Haberman</a:t>
            </a:r>
            <a:r>
              <a:rPr lang="en-GB" sz="1800" b="0" dirty="0" smtClean="0"/>
              <a:t>, IETF Internet Area Co-Directors</a:t>
            </a:r>
          </a:p>
          <a:p>
            <a:pPr marL="0" indent="0"/>
            <a:r>
              <a:rPr lang="en-GB" sz="1800" b="0" dirty="0"/>
              <a:t>	</a:t>
            </a:r>
            <a:r>
              <a:rPr lang="en-GB" sz="1800" b="0" dirty="0" smtClean="0"/>
              <a:t>Dan </a:t>
            </a:r>
            <a:r>
              <a:rPr lang="en-GB" sz="1800" b="0" dirty="0" err="1" smtClean="0"/>
              <a:t>Romascanu</a:t>
            </a:r>
            <a:r>
              <a:rPr lang="en-GB" sz="1800" b="0" dirty="0" smtClean="0"/>
              <a:t>, IETF Liaison to IEEE SA</a:t>
            </a:r>
          </a:p>
          <a:p>
            <a:pPr marL="0" indent="0"/>
            <a:endParaRPr lang="en-GB" sz="1800" b="0" dirty="0" smtClean="0"/>
          </a:p>
          <a:p>
            <a:pPr marL="0" indent="0"/>
            <a:r>
              <a:rPr lang="en-GB" sz="1800" b="0" dirty="0" smtClean="0"/>
              <a:t>&lt;Body of Liaison from next slide&gt;</a:t>
            </a:r>
          </a:p>
          <a:p>
            <a:pPr marL="0" indent="0"/>
            <a:endParaRPr lang="en-GB" sz="1800" b="0" dirty="0"/>
          </a:p>
          <a:p>
            <a:pPr marL="0" indent="0"/>
            <a:r>
              <a:rPr lang="en-GB" sz="1800" b="0" dirty="0" smtClean="0"/>
              <a:t>Signed:	Bruce Kramer, Chair 802.11 WG</a:t>
            </a: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37652708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Liaison Motion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6832"/>
            <a:ext cx="7772400" cy="4536504"/>
          </a:xfrm>
          <a:ln/>
        </p:spPr>
        <p:txBody>
          <a:bodyPr/>
          <a:lstStyle/>
          <a:p>
            <a:endParaRPr lang="en-GB" sz="1800" dirty="0" smtClean="0"/>
          </a:p>
          <a:p>
            <a:r>
              <a:rPr lang="en-GB" sz="1800" dirty="0" smtClean="0"/>
              <a:t>Motion</a:t>
            </a:r>
            <a:r>
              <a:rPr lang="en-GB" sz="1800" dirty="0"/>
              <a:t>:</a:t>
            </a:r>
            <a:endParaRPr lang="en-US" sz="1800" dirty="0"/>
          </a:p>
          <a:p>
            <a:r>
              <a:rPr lang="en-US" sz="1800" dirty="0"/>
              <a:t>Request the IEEE 802.11 WG chair </a:t>
            </a:r>
            <a:r>
              <a:rPr lang="en-US" sz="1800" dirty="0" smtClean="0"/>
              <a:t>transmit the liaison on slide </a:t>
            </a:r>
            <a:r>
              <a:rPr lang="en-US" sz="1800" dirty="0" smtClean="0"/>
              <a:t>26 </a:t>
            </a:r>
            <a:r>
              <a:rPr lang="en-US" sz="1800" dirty="0" smtClean="0"/>
              <a:t>of “</a:t>
            </a:r>
            <a:r>
              <a:rPr lang="en-US" sz="1800" dirty="0"/>
              <a:t>11-12</a:t>
            </a:r>
            <a:r>
              <a:rPr lang="en-US" sz="1800" dirty="0" smtClean="0"/>
              <a:t>-0621-</a:t>
            </a:r>
            <a:r>
              <a:rPr lang="en-US" sz="1800" dirty="0" smtClean="0"/>
              <a:t>02-</a:t>
            </a:r>
            <a:r>
              <a:rPr lang="en-US" sz="1800" dirty="0" smtClean="0"/>
              <a:t>0000-alternative-path-selection-protocol.pptx” </a:t>
            </a:r>
            <a:r>
              <a:rPr lang="en-US" sz="1800" dirty="0"/>
              <a:t>to the </a:t>
            </a:r>
            <a:r>
              <a:rPr lang="en-US" sz="1800" dirty="0" smtClean="0"/>
              <a:t>IETF TRILL WG and any persons he deems </a:t>
            </a:r>
            <a:r>
              <a:rPr lang="en-US" sz="1800" dirty="0" smtClean="0"/>
              <a:t>appropriate.</a:t>
            </a:r>
          </a:p>
          <a:p>
            <a:endParaRPr lang="en-GB" sz="1800" dirty="0"/>
          </a:p>
          <a:p>
            <a:pPr lvl="0"/>
            <a:r>
              <a:rPr lang="en-GB" sz="1800" dirty="0" smtClean="0"/>
              <a:t>Moved</a:t>
            </a:r>
            <a:r>
              <a:rPr lang="en-GB" sz="1800" dirty="0"/>
              <a:t>: &lt;name&gt;,  Seconded: &lt;name</a:t>
            </a:r>
            <a:r>
              <a:rPr lang="en-GB" sz="1800" dirty="0" smtClean="0"/>
              <a:t>&gt;</a:t>
            </a:r>
            <a:endParaRPr lang="en-GB" sz="1800" dirty="0"/>
          </a:p>
          <a:p>
            <a:pPr lvl="0"/>
            <a:r>
              <a:rPr lang="en-GB" sz="1800" dirty="0" smtClean="0"/>
              <a:t>Result</a:t>
            </a:r>
            <a:r>
              <a:rPr lang="en-GB" sz="1800" dirty="0"/>
              <a:t>: y-n-a]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580592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IEEE </a:t>
            </a:r>
            <a:r>
              <a:rPr lang="en-US" dirty="0" err="1"/>
              <a:t>Std</a:t>
            </a:r>
            <a:r>
              <a:rPr lang="en-US" dirty="0"/>
              <a:t> 802.11-2012, “… Wireless LAN Medium Access Control (MAC) and Physical Layer (PHY) Specifications”, 6 February 2012</a:t>
            </a:r>
            <a:r>
              <a:rPr lang="en-US" dirty="0" smtClean="0"/>
              <a:t>.</a:t>
            </a:r>
          </a:p>
          <a:p>
            <a:r>
              <a:rPr lang="en-US" dirty="0" smtClean="0"/>
              <a:t>IETF </a:t>
            </a:r>
            <a:r>
              <a:rPr lang="en-US" smtClean="0"/>
              <a:t>RFC 3561, </a:t>
            </a:r>
            <a:r>
              <a:rPr lang="en-US" dirty="0" smtClean="0"/>
              <a:t>“</a:t>
            </a:r>
            <a:r>
              <a:rPr lang="en-US" dirty="0"/>
              <a:t>Ad hoc On-Demand Distance Vector (AODV) Routing</a:t>
            </a:r>
            <a:r>
              <a:rPr lang="en-US" dirty="0" smtClean="0"/>
              <a:t>”</a:t>
            </a:r>
            <a:r>
              <a:rPr lang="en-US" smtClean="0"/>
              <a:t>, July 2003.</a:t>
            </a:r>
            <a:endParaRPr lang="en-US" dirty="0"/>
          </a:p>
          <a:p>
            <a:r>
              <a:rPr lang="en-US" dirty="0"/>
              <a:t>IETF RFC </a:t>
            </a:r>
            <a:r>
              <a:rPr lang="en-US" dirty="0" smtClean="0"/>
              <a:t>6325 (TRILL), “</a:t>
            </a:r>
            <a:r>
              <a:rPr lang="en-US" dirty="0" err="1" smtClean="0"/>
              <a:t>RBridges</a:t>
            </a:r>
            <a:r>
              <a:rPr lang="en-US" dirty="0" smtClean="0"/>
              <a:t>: </a:t>
            </a:r>
            <a:r>
              <a:rPr lang="en-US" dirty="0"/>
              <a:t>Base Protocol </a:t>
            </a:r>
            <a:r>
              <a:rPr lang="en-US" dirty="0" smtClean="0"/>
              <a:t>Specification”, July 2011.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/>
                <a:cs typeface="Arial"/>
              </a:rPr>
              <a:t>Contents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u="sng" dirty="0" smtClean="0"/>
              <a:t>Background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TRILL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Liaison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524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</a:rPr>
              <a:t>802.11 Mesh Path Selection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46449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802.11 Mesh, as was specified by its PAR, is designed to support multiple Path Selection protocols and multiple Link Metrics.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All Mesh STAs in </a:t>
            </a:r>
            <a:r>
              <a:rPr lang="en-GB" dirty="0" smtClean="0"/>
              <a:t>an </a:t>
            </a:r>
            <a:r>
              <a:rPr lang="en-GB" dirty="0"/>
              <a:t>MBSS </a:t>
            </a:r>
            <a:r>
              <a:rPr lang="en-GB" dirty="0" smtClean="0"/>
              <a:t>(Mesh BSS) must </a:t>
            </a:r>
            <a:r>
              <a:rPr lang="en-GB" dirty="0"/>
              <a:t>use the same Path Selection </a:t>
            </a:r>
            <a:r>
              <a:rPr lang="en-GB" dirty="0" smtClean="0"/>
              <a:t>protocol </a:t>
            </a:r>
            <a:r>
              <a:rPr lang="en-GB" dirty="0"/>
              <a:t>and Link </a:t>
            </a:r>
            <a:r>
              <a:rPr lang="en-GB" dirty="0" smtClean="0"/>
              <a:t>Metric.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default Path Selection protocol and the only one specified in the 802.11 Standard is HWMP (Hybrid Wireless Mesh Protocol).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default Link Metric and the only one </a:t>
            </a:r>
            <a:r>
              <a:rPr lang="en-GB" dirty="0" smtClean="0"/>
              <a:t>now specified </a:t>
            </a:r>
            <a:r>
              <a:rPr lang="en-GB" dirty="0"/>
              <a:t>in the 802.11 Standard is the Airtime link metric.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Typically mesh paths are multi-hop. </a:t>
            </a:r>
            <a:r>
              <a:rPr lang="en-GB" dirty="0"/>
              <a:t>A</a:t>
            </a:r>
            <a:r>
              <a:rPr lang="en-GB" dirty="0" smtClean="0"/>
              <a:t>fter each hop the receiving Mesh STA uses path selection to determine the next hop, if further forwarding is required. </a:t>
            </a:r>
            <a:r>
              <a:rPr lang="en-GB" dirty="0"/>
              <a:t>P</a:t>
            </a:r>
            <a:r>
              <a:rPr lang="en-GB" dirty="0" smtClean="0"/>
              <a:t>ath selection uses the link metric to decide what path is best.</a:t>
            </a:r>
          </a:p>
        </p:txBody>
      </p:sp>
    </p:spTree>
    <p:extLst>
      <p:ext uri="{BB962C8B-B14F-4D97-AF65-F5344CB8AC3E}">
        <p14:creationId xmlns:p14="http://schemas.microsoft.com/office/powerpoint/2010/main" val="18622988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</a:rPr>
              <a:t>802.11 Mesh Path Selection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665999"/>
            <a:ext cx="7006502" cy="4427297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635896" y="3573016"/>
            <a:ext cx="216024" cy="288032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4139952" y="4365104"/>
            <a:ext cx="288032" cy="432048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5076056" y="4581128"/>
            <a:ext cx="504056" cy="36004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228184" y="3573016"/>
            <a:ext cx="576064" cy="432048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5220072" y="3789040"/>
            <a:ext cx="288032" cy="28803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6412127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</a:rPr>
              <a:t>HWMP Path Selection Protocol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Hybrid Wireless Mesh Protocol: “Hybrid” because it uses two techniques: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 smtClean="0"/>
              <a:t>Proactively building spanning trees rooted at portals or other configured roots.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 smtClean="0"/>
              <a:t>Reactively finding paths to a specific destination when initiated by a source Mesh STA by processing flooded request frames and the reply from the destination. This part of HWMP is based on AODV (Ad-hoc On Demand Distance Vector).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Both of the above are Distance Vector techniques (see later slides).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3003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Airtime Link Metric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Airtime Link Metric is based on the estimated amount of channel resources used to transmit a 8192 bit frame over the specific link.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 = frame overhead, depend on PHY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B</a:t>
            </a:r>
            <a:r>
              <a:rPr lang="en-GB" baseline="-25000" dirty="0" err="1" smtClean="0"/>
              <a:t>t</a:t>
            </a:r>
            <a:r>
              <a:rPr lang="en-GB" dirty="0" smtClean="0"/>
              <a:t> = 8192 bits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 = data rate in Mb/s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e</a:t>
            </a:r>
            <a:r>
              <a:rPr lang="en-GB" baseline="-25000" dirty="0" err="1" smtClean="0"/>
              <a:t>f</a:t>
            </a:r>
            <a:r>
              <a:rPr lang="en-GB" dirty="0" smtClean="0"/>
              <a:t> = frame error rate for a 8192 bit frame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668" y="3280215"/>
            <a:ext cx="3491988" cy="108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8557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Types of Path Selection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  <a:ln/>
        </p:spPr>
        <p:txBody>
          <a:bodyPr/>
          <a:lstStyle/>
          <a:p>
            <a:pPr marL="0" indent="0"/>
            <a:r>
              <a:rPr lang="en-GB" sz="2800" dirty="0" smtClean="0"/>
              <a:t>There are 2 types of path selection protocols.</a:t>
            </a:r>
          </a:p>
          <a:p>
            <a:pPr marL="1714500" lvl="3" indent="-457200">
              <a:buFont typeface="Arial"/>
              <a:buChar char="•"/>
            </a:pPr>
            <a:r>
              <a:rPr lang="en-GB" dirty="0" smtClean="0"/>
              <a:t>These are very general, basic descriptions!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Distance Vector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Each node locally announces that it is a zero cost route to itself.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Each node trusts what its </a:t>
            </a:r>
            <a:r>
              <a:rPr lang="en-GB" dirty="0" err="1" smtClean="0"/>
              <a:t>neighbors</a:t>
            </a:r>
            <a:r>
              <a:rPr lang="en-GB" dirty="0" smtClean="0"/>
              <a:t> say about their cost to various destinations, picks the best for each destination, adds the cost to that </a:t>
            </a:r>
            <a:r>
              <a:rPr lang="en-GB" dirty="0" err="1" smtClean="0"/>
              <a:t>neighbor</a:t>
            </a:r>
            <a:r>
              <a:rPr lang="en-GB" dirty="0" smtClean="0"/>
              <a:t>, and believes the sum is its cost to that destination through that </a:t>
            </a:r>
            <a:r>
              <a:rPr lang="en-GB" dirty="0" err="1" smtClean="0"/>
              <a:t>neighbor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Link State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Each node finds its </a:t>
            </a:r>
            <a:r>
              <a:rPr lang="en-GB" dirty="0" err="1" smtClean="0"/>
              <a:t>neighbors</a:t>
            </a:r>
            <a:r>
              <a:rPr lang="en-GB" dirty="0" smtClean="0"/>
              <a:t> and the one hop cost to each </a:t>
            </a:r>
            <a:r>
              <a:rPr lang="en-GB" dirty="0" err="1" smtClean="0"/>
              <a:t>neighbor</a:t>
            </a:r>
            <a:r>
              <a:rPr lang="en-GB" dirty="0" smtClean="0"/>
              <a:t>. This data is reliably flooded to all nodes in the network.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From this network wide </a:t>
            </a:r>
            <a:r>
              <a:rPr lang="en-GB" dirty="0" err="1" smtClean="0"/>
              <a:t>neighbor</a:t>
            </a:r>
            <a:r>
              <a:rPr lang="en-GB" dirty="0" smtClean="0"/>
              <a:t> data, each node can calculate the global topology and things like the optimum next hop.</a:t>
            </a:r>
          </a:p>
        </p:txBody>
      </p:sp>
    </p:spTree>
    <p:extLst>
      <p:ext uri="{BB962C8B-B14F-4D97-AF65-F5344CB8AC3E}">
        <p14:creationId xmlns:p14="http://schemas.microsoft.com/office/powerpoint/2010/main" val="37465231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Types of Path Selection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  <a:ln/>
        </p:spPr>
        <p:txBody>
          <a:bodyPr/>
          <a:lstStyle/>
          <a:p>
            <a:pPr marL="0" indent="0"/>
            <a:r>
              <a:rPr lang="en-GB" dirty="0" smtClean="0"/>
              <a:t>Pros and Cons:</a:t>
            </a:r>
          </a:p>
          <a:p>
            <a:pPr lvl="3">
              <a:buFont typeface="Arial"/>
              <a:buChar char="•"/>
            </a:pPr>
            <a:r>
              <a:rPr lang="en-GB" dirty="0" smtClean="0"/>
              <a:t>These </a:t>
            </a:r>
            <a:r>
              <a:rPr lang="en-GB" dirty="0"/>
              <a:t>are </a:t>
            </a:r>
            <a:r>
              <a:rPr lang="en-GB" dirty="0" smtClean="0"/>
              <a:t>very general characterizations!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Distance Vector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/>
              <a:t>Path selection is based on  local view.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Lower storage and computation cost at each node.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Local cost calculation must be done before propagating changes.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Link State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Path selection is based on a global view of the network permitting more intelligent decision making.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/>
              <a:t>R</a:t>
            </a:r>
            <a:r>
              <a:rPr lang="en-GB" dirty="0" smtClean="0"/>
              <a:t>equires more storage and process at each node.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Topology information update can be propagated after trivial check that is has not been previously received.</a:t>
            </a:r>
          </a:p>
        </p:txBody>
      </p:sp>
    </p:spTree>
    <p:extLst>
      <p:ext uri="{BB962C8B-B14F-4D97-AF65-F5344CB8AC3E}">
        <p14:creationId xmlns:p14="http://schemas.microsoft.com/office/powerpoint/2010/main" val="13069705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5021</TotalTime>
  <Words>2442</Words>
  <Application>Microsoft Macintosh PowerPoint</Application>
  <PresentationFormat>On-screen Show (4:3)</PresentationFormat>
  <Paragraphs>410</Paragraphs>
  <Slides>29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802-11-submission</vt:lpstr>
      <vt:lpstr>Document</vt:lpstr>
      <vt:lpstr>Alternative Mesh Path Selection</vt:lpstr>
      <vt:lpstr>Abstract</vt:lpstr>
      <vt:lpstr>Contents</vt:lpstr>
      <vt:lpstr>802.11 Mesh Path Selection</vt:lpstr>
      <vt:lpstr>802.11 Mesh Path Selection</vt:lpstr>
      <vt:lpstr>HWMP Path Selection Protocol</vt:lpstr>
      <vt:lpstr>Airtime Link Metric</vt:lpstr>
      <vt:lpstr>Types of Path Selection</vt:lpstr>
      <vt:lpstr>Types of Path Selection</vt:lpstr>
      <vt:lpstr>Types of Path Selection</vt:lpstr>
      <vt:lpstr>Contents</vt:lpstr>
      <vt:lpstr>TRILL</vt:lpstr>
      <vt:lpstr>History</vt:lpstr>
      <vt:lpstr>IETF TRILL WG</vt:lpstr>
      <vt:lpstr>Some TRILL Features</vt:lpstr>
      <vt:lpstr>Algorhyme V2 </vt:lpstr>
      <vt:lpstr>Peering and Layers</vt:lpstr>
      <vt:lpstr>Peering and Layers</vt:lpstr>
      <vt:lpstr>Peering and Layers</vt:lpstr>
      <vt:lpstr>Peering Between/Thru Meshes</vt:lpstr>
      <vt:lpstr>TRILL Standardization Status</vt:lpstr>
      <vt:lpstr>TRILL Open Source Status</vt:lpstr>
      <vt:lpstr>Work to Support TRILL in 802.11 Mesh Networks</vt:lpstr>
      <vt:lpstr>Work in IETF or 802.11?</vt:lpstr>
      <vt:lpstr>Contents</vt:lpstr>
      <vt:lpstr>Liaison Text</vt:lpstr>
      <vt:lpstr>Draft Liaison Envelope</vt:lpstr>
      <vt:lpstr>Liaison Motion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TRILL for Mesh</dc:title>
  <dc:subject/>
  <dc:creator>Donald Eastlake 3rd</dc:creator>
  <cp:keywords/>
  <dc:description/>
  <cp:lastModifiedBy>Donald Eastlake III</cp:lastModifiedBy>
  <cp:revision>80</cp:revision>
  <cp:lastPrinted>1601-01-01T00:00:00Z</cp:lastPrinted>
  <dcterms:created xsi:type="dcterms:W3CDTF">2010-02-15T12:38:41Z</dcterms:created>
  <dcterms:modified xsi:type="dcterms:W3CDTF">2012-05-16T13:32:01Z</dcterms:modified>
  <cp:category/>
</cp:coreProperties>
</file>