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307" r:id="rId16"/>
    <p:sldId id="299" r:id="rId17"/>
    <p:sldId id="300" r:id="rId18"/>
    <p:sldId id="301" r:id="rId19"/>
    <p:sldId id="302" r:id="rId20"/>
    <p:sldId id="303" r:id="rId21"/>
    <p:sldId id="304" r:id="rId22"/>
    <p:sldId id="305" r:id="rId23"/>
    <p:sldId id="306" r:id="rId24"/>
    <p:sldId id="308" r:id="rId25"/>
    <p:sldId id="279" r:id="rId26"/>
    <p:sldId id="286" r:id="rId27"/>
    <p:sldId id="273" r:id="rId28"/>
    <p:sldId id="274" r:id="rId29"/>
    <p:sldId id="275" r:id="rId30"/>
    <p:sldId id="276" r:id="rId31"/>
    <p:sldId id="27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90" d="100"/>
          <a:sy n="90" d="100"/>
        </p:scale>
        <p:origin x="-2640"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802.11-12/0591r15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solidFill>
                  <a:srgbClr val="00B050"/>
                </a:solidFill>
              </a:rPr>
              <a:t>Listen Interval for Sensor Devices (12/618r0) - MAC</a:t>
            </a:r>
          </a:p>
          <a:p>
            <a:pPr lvl="1"/>
            <a:r>
              <a:rPr lang="pt-BR" dirty="0" smtClean="0">
                <a:solidFill>
                  <a:srgbClr val="00B050"/>
                </a:solidFill>
              </a:rPr>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solidFill>
                  <a:srgbClr val="00B050"/>
                </a:solidFill>
              </a:rPr>
              <a:t>11-12/343 Enhancement of Low Power Medium Access STAs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a:p>
            <a:r>
              <a:rPr lang="en-US" dirty="0" smtClean="0">
                <a:solidFill>
                  <a:srgbClr val="00B050"/>
                </a:solidFill>
              </a:rPr>
              <a:t>IEEE 802.11-12/0112r3: Supporting Authentication/Association for Large Number of Stations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pPr lvl="1"/>
            <a:r>
              <a:rPr lang="en-US" dirty="0" smtClean="0">
                <a:solidFill>
                  <a:srgbClr val="00B050"/>
                </a:solidFill>
              </a:rPr>
              <a:t>Presented in MAC Sub Group</a:t>
            </a:r>
          </a:p>
          <a:p>
            <a:r>
              <a:rPr lang="en-US" dirty="0" smtClean="0">
                <a:solidFill>
                  <a:srgbClr val="00B050"/>
                </a:solidFill>
              </a:rPr>
              <a:t>IEEE 802.11-12/0619r0: Overlapping IEEE 802.11ah Networks of Different Types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pPr lvl="1"/>
            <a:r>
              <a:rPr lang="en-US" dirty="0" smtClean="0">
                <a:solidFill>
                  <a:srgbClr val="00B050"/>
                </a:solidFill>
              </a:rPr>
              <a:t>Presented in MAC Sub Group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11-12/342 Power Efficient PS Poll - MAC</a:t>
            </a:r>
          </a:p>
          <a:p>
            <a:pPr lvl="1"/>
            <a:r>
              <a:rPr lang="en-US" dirty="0" err="1" smtClean="0"/>
              <a:t>Liwen</a:t>
            </a:r>
            <a:r>
              <a:rPr lang="en-US" dirty="0" smtClean="0"/>
              <a:t> Chu (ST Microelectronics) – delayed by submitter</a:t>
            </a:r>
          </a:p>
          <a:p>
            <a:r>
              <a:rPr lang="en-US" dirty="0" smtClean="0">
                <a:solidFill>
                  <a:srgbClr val="00B050"/>
                </a:solidFill>
              </a:rPr>
              <a:t>11-12/624 Scheduled Medium Access For Large Low Power BSS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Submissions</a:t>
            </a:r>
            <a:endParaRPr lang="en-US" dirty="0"/>
          </a:p>
        </p:txBody>
      </p:sp>
      <p:sp>
        <p:nvSpPr>
          <p:cNvPr id="3" name="Content Placeholder 2"/>
          <p:cNvSpPr>
            <a:spLocks noGrp="1"/>
          </p:cNvSpPr>
          <p:nvPr>
            <p:ph idx="1"/>
          </p:nvPr>
        </p:nvSpPr>
        <p:spPr>
          <a:xfrm>
            <a:off x="609600" y="1295400"/>
            <a:ext cx="7772400" cy="4648200"/>
          </a:xfrm>
        </p:spPr>
        <p:txBody>
          <a:bodyPr/>
          <a:lstStyle/>
          <a:p>
            <a:r>
              <a:rPr lang="en-US" dirty="0" smtClean="0">
                <a:solidFill>
                  <a:srgbClr val="00B050"/>
                </a:solidFill>
              </a:rPr>
              <a:t>11-12-0606-00-00ah-Uplink-Channel-Access.pptx - MAC</a:t>
            </a:r>
          </a:p>
          <a:p>
            <a:pPr lvl="1"/>
            <a:r>
              <a:rPr lang="en-US" dirty="0" err="1" smtClean="0">
                <a:solidFill>
                  <a:srgbClr val="00B050"/>
                </a:solidFill>
              </a:rPr>
              <a:t>Minyoung</a:t>
            </a:r>
            <a:r>
              <a:rPr lang="en-US" dirty="0" smtClean="0">
                <a:solidFill>
                  <a:srgbClr val="00B050"/>
                </a:solidFill>
              </a:rPr>
              <a:t> Park (Intel)</a:t>
            </a:r>
          </a:p>
          <a:p>
            <a:r>
              <a:rPr lang="en-US" dirty="0" smtClean="0">
                <a:solidFill>
                  <a:srgbClr val="00B050"/>
                </a:solidFill>
              </a:rPr>
              <a:t>12/661 </a:t>
            </a:r>
            <a:r>
              <a:rPr lang="en-US" b="0" dirty="0" smtClean="0">
                <a:solidFill>
                  <a:srgbClr val="00B050"/>
                </a:solidFill>
              </a:rPr>
              <a:t>Enhanced Uplink Channel Access for 11ah - MAC</a:t>
            </a:r>
          </a:p>
          <a:p>
            <a:pPr lvl="1"/>
            <a:r>
              <a:rPr lang="en-US" dirty="0" err="1" smtClean="0">
                <a:solidFill>
                  <a:srgbClr val="00B050"/>
                </a:solidFill>
              </a:rPr>
              <a:t>Anh</a:t>
            </a:r>
            <a:r>
              <a:rPr lang="en-US" dirty="0" smtClean="0">
                <a:solidFill>
                  <a:srgbClr val="00B050"/>
                </a:solidFill>
              </a:rPr>
              <a:t> Tuan (I2R</a:t>
            </a:r>
            <a:r>
              <a:rPr lang="en-US" dirty="0" smtClean="0">
                <a:solidFill>
                  <a:srgbClr val="00B050"/>
                </a:solidFill>
              </a:rPr>
              <a:t>)</a:t>
            </a:r>
          </a:p>
          <a:p>
            <a:r>
              <a:rPr lang="en-US" dirty="0" smtClean="0">
                <a:solidFill>
                  <a:srgbClr val="00B050"/>
                </a:solidFill>
              </a:rPr>
              <a:t>Wednesday PM 1</a:t>
            </a:r>
          </a:p>
          <a:p>
            <a:pPr lvl="1"/>
            <a:r>
              <a:rPr lang="en-US" dirty="0" smtClean="0">
                <a:solidFill>
                  <a:srgbClr val="00B050"/>
                </a:solidFill>
              </a:rPr>
              <a:t>12/617 Motion</a:t>
            </a:r>
          </a:p>
          <a:p>
            <a:pPr lvl="1"/>
            <a:r>
              <a:rPr lang="en-US" dirty="0" smtClean="0">
                <a:solidFill>
                  <a:srgbClr val="00B050"/>
                </a:solidFill>
              </a:rPr>
              <a:t>12/606 Motion</a:t>
            </a:r>
            <a:endParaRPr lang="en-US" dirty="0" smtClean="0">
              <a:solidFill>
                <a:srgbClr val="00B050"/>
              </a:solidFill>
            </a:endParaRPr>
          </a:p>
          <a:p>
            <a:r>
              <a:rPr lang="en-US" dirty="0" smtClean="0">
                <a:solidFill>
                  <a:srgbClr val="00B050"/>
                </a:solidFill>
              </a:rPr>
              <a:t>12/665 </a:t>
            </a:r>
            <a:r>
              <a:rPr lang="en-US" b="0" dirty="0" smtClean="0">
                <a:solidFill>
                  <a:srgbClr val="00B050"/>
                </a:solidFill>
              </a:rPr>
              <a:t>Prioritized PS-Poll Transmissions - MAC</a:t>
            </a:r>
          </a:p>
          <a:p>
            <a:pPr lvl="1"/>
            <a:r>
              <a:rPr lang="en-US" dirty="0" err="1" smtClean="0">
                <a:solidFill>
                  <a:srgbClr val="00B050"/>
                </a:solidFill>
              </a:rPr>
              <a:t>Anh</a:t>
            </a:r>
            <a:r>
              <a:rPr lang="en-US" dirty="0" smtClean="0">
                <a:solidFill>
                  <a:srgbClr val="00B050"/>
                </a:solidFill>
              </a:rPr>
              <a:t> Tuan (I2R)</a:t>
            </a:r>
          </a:p>
          <a:p>
            <a:r>
              <a:rPr lang="en-US" dirty="0" smtClean="0">
                <a:solidFill>
                  <a:srgbClr val="00B050"/>
                </a:solidFill>
              </a:rPr>
              <a:t>11-11-1230-01-00ah-11ah-channel-access-improvement.pptx - MAC</a:t>
            </a:r>
          </a:p>
          <a:p>
            <a:pPr lvl="1"/>
            <a:r>
              <a:rPr lang="en-US" dirty="0" err="1" smtClean="0">
                <a:solidFill>
                  <a:srgbClr val="00B050"/>
                </a:solidFill>
              </a:rPr>
              <a:t>Minyoung</a:t>
            </a:r>
            <a:r>
              <a:rPr lang="en-US" dirty="0" smtClean="0">
                <a:solidFill>
                  <a:srgbClr val="00B050"/>
                </a:solidFill>
              </a:rPr>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12/650r0 Grouping Methodology – MAC</a:t>
            </a:r>
          </a:p>
          <a:p>
            <a:pPr lvl="1"/>
            <a:r>
              <a:rPr lang="en-US" dirty="0" smtClean="0">
                <a:solidFill>
                  <a:srgbClr val="00B050"/>
                </a:solidFill>
              </a:rPr>
              <a:t>Anna </a:t>
            </a:r>
            <a:r>
              <a:rPr lang="en-US" dirty="0" err="1" smtClean="0">
                <a:solidFill>
                  <a:srgbClr val="00B050"/>
                </a:solidFill>
              </a:rPr>
              <a:t>Pantelidou</a:t>
            </a:r>
            <a:r>
              <a:rPr lang="en-US" dirty="0" smtClean="0">
                <a:solidFill>
                  <a:srgbClr val="00B050"/>
                </a:solidFill>
              </a:rPr>
              <a:t> (</a:t>
            </a:r>
            <a:r>
              <a:rPr lang="en-US" dirty="0" err="1" smtClean="0">
                <a:solidFill>
                  <a:srgbClr val="00B050"/>
                </a:solidFill>
              </a:rPr>
              <a:t>Renesas</a:t>
            </a:r>
            <a:r>
              <a:rPr lang="en-US" dirty="0" smtClean="0">
                <a:solidFill>
                  <a:srgbClr val="00B050"/>
                </a:solidFill>
              </a:rPr>
              <a:t> Mobile Corporation)</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11-12-0388-02-00ah-TGah-efficient-TIM-encoding.ppt - MAC</a:t>
            </a:r>
          </a:p>
          <a:p>
            <a:pPr lvl="1"/>
            <a:r>
              <a:rPr lang="en-US" dirty="0" err="1" smtClean="0"/>
              <a:t>Minyoung</a:t>
            </a:r>
            <a:r>
              <a:rPr lang="en-US" dirty="0" smtClean="0"/>
              <a:t> Park (Intel)</a:t>
            </a:r>
          </a:p>
          <a:p>
            <a:r>
              <a:rPr lang="en-US" dirty="0" smtClean="0"/>
              <a:t>AID Reassignment Protocol (12/364r2) - MAC</a:t>
            </a:r>
          </a:p>
          <a:p>
            <a:pPr lvl="1"/>
            <a:r>
              <a:rPr lang="en-US" dirty="0" err="1" smtClean="0"/>
              <a:t>Jeongki</a:t>
            </a:r>
            <a:r>
              <a:rPr lang="en-US" dirty="0" smtClean="0"/>
              <a:t> Kim (LG Electronics)</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 MAC</a:t>
            </a:r>
          </a:p>
          <a:p>
            <a:pPr lvl="1"/>
            <a:r>
              <a:rPr lang="en-US" dirty="0" smtClean="0"/>
              <a:t>Simone Merlin (Qualcomm)</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11-12/110 Frame Header Compression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a:p>
            <a:r>
              <a:rPr lang="en-US" dirty="0" smtClean="0"/>
              <a:t>12/646r0 MAC header compression - MAC </a:t>
            </a:r>
          </a:p>
          <a:p>
            <a:pPr lvl="1"/>
            <a:r>
              <a:rPr lang="en-US" dirty="0" smtClean="0"/>
              <a:t>Simone Merlin (Qualcomm)</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dirty="0" smtClean="0"/>
              <a:t>12/662 </a:t>
            </a:r>
            <a:r>
              <a:rPr lang="en-US" b="0" dirty="0" smtClean="0"/>
              <a:t>Block ACK Transmission - MAC</a:t>
            </a:r>
          </a:p>
          <a:p>
            <a:pPr lvl="1"/>
            <a:r>
              <a:rPr lang="en-US" dirty="0" err="1" smtClean="0"/>
              <a:t>Anh</a:t>
            </a:r>
            <a:r>
              <a:rPr lang="en-US" dirty="0" smtClean="0"/>
              <a:t> Tuan (I2R)</a:t>
            </a:r>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12/645 </a:t>
            </a:r>
            <a:r>
              <a:rPr lang="en-US" b="0" dirty="0" smtClean="0">
                <a:solidFill>
                  <a:srgbClr val="00B050"/>
                </a:solidFill>
              </a:rPr>
              <a:t>Open-Loop </a:t>
            </a:r>
            <a:r>
              <a:rPr lang="en-US" b="0" dirty="0" err="1" smtClean="0">
                <a:solidFill>
                  <a:srgbClr val="00B050"/>
                </a:solidFill>
              </a:rPr>
              <a:t>Linke</a:t>
            </a:r>
            <a:r>
              <a:rPr lang="en-US" b="0" dirty="0" smtClean="0">
                <a:solidFill>
                  <a:srgbClr val="00B050"/>
                </a:solidFill>
              </a:rPr>
              <a:t> </a:t>
            </a:r>
            <a:r>
              <a:rPr lang="en-US" b="0" dirty="0" err="1" smtClean="0">
                <a:solidFill>
                  <a:srgbClr val="00B050"/>
                </a:solidFill>
              </a:rPr>
              <a:t>Magin</a:t>
            </a:r>
            <a:r>
              <a:rPr lang="en-US" b="0" dirty="0" smtClean="0">
                <a:solidFill>
                  <a:srgbClr val="00B050"/>
                </a:solidFill>
              </a:rPr>
              <a:t> Index for fast link adaptation - PHY</a:t>
            </a:r>
          </a:p>
          <a:p>
            <a:pPr lvl="1"/>
            <a:r>
              <a:rPr lang="en-US" dirty="0" err="1" smtClean="0">
                <a:solidFill>
                  <a:srgbClr val="00B050"/>
                </a:solidFill>
              </a:rPr>
              <a:t>Jianhan</a:t>
            </a:r>
            <a:r>
              <a:rPr lang="en-US" dirty="0" smtClean="0">
                <a:solidFill>
                  <a:srgbClr val="00B050"/>
                </a:solidFill>
              </a:rPr>
              <a:t> Liu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12/663 </a:t>
            </a:r>
            <a:r>
              <a:rPr lang="en-US" b="0" dirty="0" smtClean="0"/>
              <a:t>low-rate compatible BCC for IEEE 802.11ah lowest </a:t>
            </a:r>
            <a:r>
              <a:rPr lang="en-US" b="0" dirty="0" smtClean="0"/>
              <a:t>MCS - PHY</a:t>
            </a:r>
            <a:endParaRPr lang="en-US" b="0" dirty="0" smtClean="0"/>
          </a:p>
          <a:p>
            <a:pPr lvl="1"/>
            <a:r>
              <a:rPr lang="en-US" dirty="0" smtClean="0"/>
              <a:t>Wu </a:t>
            </a:r>
            <a:r>
              <a:rPr lang="en-US" dirty="0" err="1" smtClean="0"/>
              <a:t>Zhanji</a:t>
            </a:r>
            <a:r>
              <a:rPr lang="en-US" dirty="0" smtClean="0"/>
              <a:t> (BUPT)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IEEE 802.11ah Agenda</a:t>
            </a:r>
            <a:endParaRPr lang="en-US" dirty="0"/>
          </a:p>
        </p:txBody>
      </p:sp>
      <p:sp>
        <p:nvSpPr>
          <p:cNvPr id="3" name="Content Placeholder 2"/>
          <p:cNvSpPr>
            <a:spLocks noGrp="1"/>
          </p:cNvSpPr>
          <p:nvPr>
            <p:ph idx="1"/>
          </p:nvPr>
        </p:nvSpPr>
        <p:spPr>
          <a:xfrm>
            <a:off x="685800" y="1219200"/>
            <a:ext cx="7772400" cy="5334000"/>
          </a:xfrm>
        </p:spPr>
        <p:txBody>
          <a:bodyPr/>
          <a:lstStyle/>
          <a:p>
            <a:r>
              <a:rPr lang="en-US" sz="2000" dirty="0" err="1" smtClean="0"/>
              <a:t>TGah</a:t>
            </a:r>
            <a:r>
              <a:rPr lang="en-US" sz="2000" dirty="0" smtClean="0"/>
              <a:t> clause discussion. Desire deltas from P802.11ac. Monday 16:00 Session</a:t>
            </a:r>
          </a:p>
          <a:p>
            <a:pPr lvl="1"/>
            <a:r>
              <a:rPr lang="en-US" sz="1800" dirty="0" smtClean="0">
                <a:solidFill>
                  <a:srgbClr val="00B050"/>
                </a:solidFill>
              </a:rPr>
              <a:t>12/0602 </a:t>
            </a:r>
            <a:r>
              <a:rPr lang="en-US" sz="1800" dirty="0" err="1" smtClean="0">
                <a:solidFill>
                  <a:srgbClr val="00B050"/>
                </a:solidFill>
              </a:rPr>
              <a:t>TGah</a:t>
            </a:r>
            <a:r>
              <a:rPr lang="en-US" sz="1800" dirty="0" smtClean="0">
                <a:solidFill>
                  <a:srgbClr val="00B050"/>
                </a:solidFill>
              </a:rPr>
              <a:t>-Spec-Development-Process</a:t>
            </a:r>
          </a:p>
          <a:p>
            <a:pPr lvl="2"/>
            <a:r>
              <a:rPr lang="en-US" sz="1600" dirty="0" smtClean="0">
                <a:solidFill>
                  <a:srgbClr val="00B050"/>
                </a:solidFill>
              </a:rPr>
              <a:t>Submission from </a:t>
            </a:r>
            <a:r>
              <a:rPr lang="en-US" sz="1600" dirty="0" err="1" smtClean="0">
                <a:solidFill>
                  <a:srgbClr val="00B050"/>
                </a:solidFill>
              </a:rPr>
              <a:t>Minyoung</a:t>
            </a:r>
            <a:r>
              <a:rPr lang="en-US" sz="1600" dirty="0" smtClean="0">
                <a:solidFill>
                  <a:srgbClr val="00B050"/>
                </a:solidFill>
              </a:rPr>
              <a:t> Park (Intel)</a:t>
            </a:r>
          </a:p>
          <a:p>
            <a:r>
              <a:rPr lang="en-US" sz="2000" dirty="0" smtClean="0"/>
              <a:t>Report back from </a:t>
            </a:r>
            <a:r>
              <a:rPr lang="en-US" sz="2000" dirty="0" err="1" smtClean="0"/>
              <a:t>TGah</a:t>
            </a:r>
            <a:r>
              <a:rPr lang="en-US" sz="2000" dirty="0" smtClean="0"/>
              <a:t> editor, from editors meeting regarding </a:t>
            </a:r>
            <a:r>
              <a:rPr lang="en-US" sz="2000" dirty="0" err="1" smtClean="0"/>
              <a:t>TGah</a:t>
            </a:r>
            <a:r>
              <a:rPr lang="en-US" sz="2000" dirty="0" smtClean="0"/>
              <a:t> clause. Tuesday 10:30 Session</a:t>
            </a:r>
          </a:p>
          <a:p>
            <a:r>
              <a:rPr lang="en-US" sz="2000" dirty="0" smtClean="0"/>
              <a:t>MAC/PHY sub groups. Tuesday 13:30 Session</a:t>
            </a:r>
          </a:p>
          <a:p>
            <a:pPr lvl="1"/>
            <a:r>
              <a:rPr lang="en-US" sz="1800" dirty="0" smtClean="0"/>
              <a:t>MAC Ad Hoc in Regency V, PHY Ad Hoc in Baker</a:t>
            </a:r>
          </a:p>
          <a:p>
            <a:pPr lvl="1"/>
            <a:r>
              <a:rPr lang="en-US" sz="1800" dirty="0" smtClean="0">
                <a:solidFill>
                  <a:srgbClr val="00B050"/>
                </a:solidFill>
              </a:rPr>
              <a:t>12/651 </a:t>
            </a:r>
            <a:r>
              <a:rPr lang="en-US" sz="1800" dirty="0" err="1" smtClean="0">
                <a:solidFill>
                  <a:srgbClr val="00B050"/>
                </a:solidFill>
              </a:rPr>
              <a:t>TGah</a:t>
            </a:r>
            <a:r>
              <a:rPr lang="en-US" sz="1800" dirty="0" smtClean="0">
                <a:solidFill>
                  <a:srgbClr val="00B050"/>
                </a:solidFill>
              </a:rPr>
              <a:t> Sub Groups – Present in Task Group</a:t>
            </a:r>
          </a:p>
          <a:p>
            <a:pPr lvl="2"/>
            <a:r>
              <a:rPr lang="en-US" sz="1600" dirty="0" smtClean="0">
                <a:solidFill>
                  <a:srgbClr val="00B050"/>
                </a:solidFill>
              </a:rPr>
              <a:t>Dave </a:t>
            </a:r>
            <a:r>
              <a:rPr lang="en-US" sz="1600" dirty="0" err="1" smtClean="0">
                <a:solidFill>
                  <a:srgbClr val="00B050"/>
                </a:solidFill>
              </a:rPr>
              <a:t>Halasz</a:t>
            </a:r>
            <a:r>
              <a:rPr lang="en-US" sz="1600" dirty="0" smtClean="0">
                <a:solidFill>
                  <a:srgbClr val="00B050"/>
                </a:solidFill>
              </a:rPr>
              <a:t> (Motorola Mobility)</a:t>
            </a:r>
          </a:p>
          <a:p>
            <a:pPr lvl="1"/>
            <a:r>
              <a:rPr lang="en-US" sz="1800" dirty="0" smtClean="0">
                <a:solidFill>
                  <a:srgbClr val="00B050"/>
                </a:solidFill>
              </a:rPr>
              <a:t>12/644 MAC Ad Hoc Agenda &amp; Report</a:t>
            </a:r>
          </a:p>
          <a:p>
            <a:pPr lvl="2"/>
            <a:r>
              <a:rPr lang="en-US" sz="1600" dirty="0" smtClean="0">
                <a:solidFill>
                  <a:srgbClr val="00B050"/>
                </a:solidFill>
              </a:rPr>
              <a:t>Simone Merlin (Qualcomm)</a:t>
            </a:r>
          </a:p>
          <a:p>
            <a:pPr lvl="1"/>
            <a:r>
              <a:rPr lang="en-US" sz="1800" dirty="0" smtClean="0">
                <a:solidFill>
                  <a:srgbClr val="00B050"/>
                </a:solidFill>
              </a:rPr>
              <a:t>12/672 PHY Ad Hoc Agenda &amp; Report</a:t>
            </a:r>
          </a:p>
          <a:p>
            <a:pPr lvl="2"/>
            <a:r>
              <a:rPr lang="en-US" sz="1600" dirty="0" smtClean="0">
                <a:solidFill>
                  <a:srgbClr val="00B050"/>
                </a:solidFill>
              </a:rPr>
              <a:t>Ron </a:t>
            </a:r>
            <a:r>
              <a:rPr lang="en-US" sz="1600" dirty="0" err="1" smtClean="0">
                <a:solidFill>
                  <a:srgbClr val="00B050"/>
                </a:solidFill>
              </a:rPr>
              <a:t>Porat</a:t>
            </a:r>
            <a:r>
              <a:rPr lang="en-US" sz="1600" dirty="0" smtClean="0">
                <a:solidFill>
                  <a:srgbClr val="00B050"/>
                </a:solidFill>
              </a:rPr>
              <a:t> (</a:t>
            </a:r>
            <a:r>
              <a:rPr lang="en-US" sz="1600" dirty="0" err="1" smtClean="0">
                <a:solidFill>
                  <a:srgbClr val="00B050"/>
                </a:solidFill>
              </a:rPr>
              <a:t>Broadcomm</a:t>
            </a:r>
            <a:r>
              <a:rPr lang="en-US" sz="1600" dirty="0" smtClean="0">
                <a:solidFill>
                  <a:srgbClr val="00B050"/>
                </a:solidFill>
              </a:rPr>
              <a:t>)</a:t>
            </a:r>
          </a:p>
          <a:p>
            <a:r>
              <a:rPr lang="en-US" sz="1800" dirty="0" smtClean="0">
                <a:solidFill>
                  <a:srgbClr val="00B050"/>
                </a:solidFill>
              </a:rPr>
              <a:t>Motions from Sub Groups. Wednesday 8:00 Session</a:t>
            </a:r>
            <a:endParaRPr lang="en-US" sz="18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solidFill>
                  <a:srgbClr val="00B050"/>
                </a:solidFill>
              </a:rPr>
              <a:t>12/543 </a:t>
            </a:r>
            <a:r>
              <a:rPr lang="en-US" strike="sngStrike" dirty="0" err="1" smtClean="0">
                <a:solidFill>
                  <a:srgbClr val="00B050"/>
                </a:solidFill>
              </a:rPr>
              <a:t>TGah</a:t>
            </a:r>
            <a:r>
              <a:rPr lang="en-US" strike="sngStrike" dirty="0" smtClean="0">
                <a:solidFill>
                  <a:srgbClr val="00B050"/>
                </a:solidFill>
              </a:rPr>
              <a:t> USA Channelization and Coexistence Assurance, 15 </a:t>
            </a:r>
            <a:r>
              <a:rPr lang="en-US" strike="sngStrike" dirty="0" err="1" smtClean="0">
                <a:solidFill>
                  <a:srgbClr val="00B050"/>
                </a:solidFill>
              </a:rPr>
              <a:t>mins</a:t>
            </a:r>
            <a:r>
              <a:rPr lang="en-US" strike="sngStrike" dirty="0" smtClean="0">
                <a:solidFill>
                  <a:srgbClr val="00B050"/>
                </a:solidFill>
              </a:rPr>
              <a:t> – PHY</a:t>
            </a:r>
          </a:p>
          <a:p>
            <a:pPr lvl="1"/>
            <a:r>
              <a:rPr lang="en-US" strike="sngStrike" dirty="0" err="1" smtClean="0">
                <a:solidFill>
                  <a:srgbClr val="00B050"/>
                </a:solidFill>
              </a:rPr>
              <a:t>Rojan</a:t>
            </a:r>
            <a:r>
              <a:rPr lang="en-US" strike="sngStrike" dirty="0" smtClean="0">
                <a:solidFill>
                  <a:srgbClr val="00B050"/>
                </a:solidFill>
              </a:rPr>
              <a:t> </a:t>
            </a:r>
            <a:r>
              <a:rPr lang="en-US" strike="sngStrike" dirty="0" err="1" smtClean="0">
                <a:solidFill>
                  <a:srgbClr val="00B050"/>
                </a:solidFill>
              </a:rPr>
              <a:t>Chitrakar</a:t>
            </a:r>
            <a:r>
              <a:rPr lang="en-US" strike="sngStrike" dirty="0" smtClean="0">
                <a:solidFill>
                  <a:srgbClr val="00B050"/>
                </a:solidFill>
              </a:rPr>
              <a:t> (Panasonic)</a:t>
            </a:r>
          </a:p>
          <a:p>
            <a:pPr lvl="1"/>
            <a:r>
              <a:rPr lang="en-US" strike="sngStrike" dirty="0" smtClean="0">
                <a:solidFill>
                  <a:srgbClr val="00B050"/>
                </a:solidFill>
              </a:rPr>
              <a:t>Wait until Wednesday - Withdrawn</a:t>
            </a:r>
          </a:p>
          <a:p>
            <a:r>
              <a:rPr lang="en-US" dirty="0" smtClean="0">
                <a:solidFill>
                  <a:srgbClr val="00B050"/>
                </a:solidFill>
              </a:rPr>
              <a:t>12/657 Target PER at receiver sensitivity power level for use case 1g, 15 </a:t>
            </a:r>
            <a:r>
              <a:rPr lang="en-US" dirty="0" err="1" smtClean="0">
                <a:solidFill>
                  <a:srgbClr val="00B050"/>
                </a:solidFill>
              </a:rPr>
              <a:t>mins</a:t>
            </a:r>
            <a:r>
              <a:rPr lang="en-US" dirty="0" smtClean="0">
                <a:solidFill>
                  <a:srgbClr val="00B050"/>
                </a:solidFill>
              </a:rPr>
              <a:t> – PHY</a:t>
            </a:r>
          </a:p>
          <a:p>
            <a:pPr marL="685800" lvl="2" indent="-342900"/>
            <a:r>
              <a:rPr lang="en-US" sz="2000" dirty="0" err="1" smtClean="0">
                <a:solidFill>
                  <a:srgbClr val="00B050"/>
                </a:solidFill>
              </a:rPr>
              <a:t>Rojan</a:t>
            </a:r>
            <a:r>
              <a:rPr lang="en-US" sz="2000" dirty="0" smtClean="0">
                <a:solidFill>
                  <a:srgbClr val="00B050"/>
                </a:solidFill>
              </a:rPr>
              <a:t> </a:t>
            </a:r>
            <a:r>
              <a:rPr lang="en-US" sz="2000" dirty="0" err="1" smtClean="0">
                <a:solidFill>
                  <a:srgbClr val="00B050"/>
                </a:solidFill>
              </a:rPr>
              <a:t>Chitrakar</a:t>
            </a:r>
            <a:r>
              <a:rPr lang="en-US" sz="2000" dirty="0" smtClean="0">
                <a:solidFill>
                  <a:srgbClr val="00B050"/>
                </a:solidFill>
              </a:rPr>
              <a:t> (Panasonic)</a:t>
            </a:r>
          </a:p>
          <a:p>
            <a:pPr marL="685800" lvl="2" indent="-342900"/>
            <a:r>
              <a:rPr lang="en-US" sz="2000" dirty="0" smtClean="0">
                <a:solidFill>
                  <a:srgbClr val="00B050"/>
                </a:solidFill>
              </a:rPr>
              <a:t>Wait until Wednesday</a:t>
            </a:r>
          </a:p>
          <a:p>
            <a:r>
              <a:rPr lang="en-US" dirty="0" smtClean="0"/>
              <a:t>12/656 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 – delayed by submitter</a:t>
            </a:r>
          </a:p>
          <a:p>
            <a:pPr lvl="1"/>
            <a:r>
              <a:rPr lang="en-US" dirty="0" smtClean="0"/>
              <a:t>Wait until Wednesday</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12/0595r0  “Rename 2MHz Preamble”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p>
          <a:p>
            <a:r>
              <a:rPr lang="en-US" dirty="0" smtClean="0">
                <a:solidFill>
                  <a:srgbClr val="00B050"/>
                </a:solidFill>
              </a:rPr>
              <a:t>12/0596r0 “SIG Field 4-bit CRC”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p>
          <a:p>
            <a:r>
              <a:rPr lang="en-US" dirty="0" smtClean="0">
                <a:solidFill>
                  <a:srgbClr val="00B050"/>
                </a:solidFill>
              </a:rPr>
              <a:t>12/0597r0 “Editorial Change on SIG Field”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11-12-0610-00-00ah-Non_TIM_Stations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11-12-0612-00-00ah-Service-Type-Indication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solidFill>
                  <a:srgbClr val="00B050"/>
                </a:solidFill>
                <a:hlinkClick r:id="rId3"/>
              </a:rPr>
              <a:t>11-12-0615-00-00ah-considerations-for-early-nav-indication.ppt</a:t>
            </a:r>
            <a:r>
              <a:rPr lang="en-US" dirty="0" smtClean="0">
                <a:solidFill>
                  <a:srgbClr val="00B050"/>
                </a:solidFill>
              </a:rPr>
              <a:t> - MAC</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3600</TotalTime>
  <Words>1358</Words>
  <Application>Microsoft Office PowerPoint</Application>
  <PresentationFormat>On-screen Show (4:3)</PresentationFormat>
  <Paragraphs>319</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21</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373</cp:revision>
  <cp:lastPrinted>1998-02-10T13:28:06Z</cp:lastPrinted>
  <dcterms:created xsi:type="dcterms:W3CDTF">2009-11-09T00:32:22Z</dcterms:created>
  <dcterms:modified xsi:type="dcterms:W3CDTF">2012-05-16T21:41:52Z</dcterms:modified>
</cp:coreProperties>
</file>