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270" r:id="rId3"/>
    <p:sldId id="287" r:id="rId4"/>
    <p:sldId id="288" r:id="rId5"/>
    <p:sldId id="289" r:id="rId6"/>
    <p:sldId id="290" r:id="rId7"/>
    <p:sldId id="293" r:id="rId8"/>
    <p:sldId id="291" r:id="rId9"/>
    <p:sldId id="294" r:id="rId10"/>
    <p:sldId id="295" r:id="rId11"/>
    <p:sldId id="292" r:id="rId12"/>
    <p:sldId id="296" r:id="rId13"/>
    <p:sldId id="297" r:id="rId14"/>
    <p:sldId id="298" r:id="rId15"/>
    <p:sldId id="307" r:id="rId16"/>
    <p:sldId id="299" r:id="rId17"/>
    <p:sldId id="300" r:id="rId18"/>
    <p:sldId id="301" r:id="rId19"/>
    <p:sldId id="302" r:id="rId20"/>
    <p:sldId id="303" r:id="rId21"/>
    <p:sldId id="304" r:id="rId22"/>
    <p:sldId id="305" r:id="rId23"/>
    <p:sldId id="306" r:id="rId24"/>
    <p:sldId id="279" r:id="rId25"/>
    <p:sldId id="286" r:id="rId26"/>
    <p:sldId id="273" r:id="rId27"/>
    <p:sldId id="274" r:id="rId28"/>
    <p:sldId id="275" r:id="rId29"/>
    <p:sldId id="276" r:id="rId30"/>
    <p:sldId id="277"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90" d="100"/>
          <a:sy n="90" d="100"/>
        </p:scale>
        <p:origin x="-2646" y="-678"/>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26</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27</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30</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May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4931653" y="332601"/>
            <a:ext cx="3513847"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802.11-12/0591r11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2/11-12-0069-02-00ah-consideration-on-max-idle-period-extension-for-11ah-power-save.pp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2/11-12-0615-00-00ah-considerations-for-early-nav-indication.ppt" TargetMode="External"/><Relationship Id="rId2" Type="http://schemas.openxmlformats.org/officeDocument/2006/relationships/hyperlink" Target="https://mentor.ieee.org/802.11/dcn/12/11-12-0614-00-00ah-1mhz-mode-phy-based-power-savings.pp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May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May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2012-05-08</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pt-BR" dirty="0" smtClean="0"/>
              <a:t>Listen Interval for Sensor Devices (12/618r0) - MAC</a:t>
            </a:r>
          </a:p>
          <a:p>
            <a:pPr lvl="1"/>
            <a:r>
              <a:rPr lang="pt-BR" dirty="0" smtClean="0"/>
              <a:t>Jinsoo Choi (LG Electronics)</a:t>
            </a:r>
          </a:p>
          <a:p>
            <a:r>
              <a:rPr lang="en-US" dirty="0" smtClean="0">
                <a:solidFill>
                  <a:srgbClr val="00B050"/>
                </a:solidFill>
              </a:rPr>
              <a:t>NDP Sounding (12/617r0) – PHY</a:t>
            </a:r>
          </a:p>
          <a:p>
            <a:pPr lvl="1"/>
            <a:r>
              <a:rPr lang="en-US" dirty="0" err="1" smtClean="0">
                <a:solidFill>
                  <a:srgbClr val="00B050"/>
                </a:solidFill>
              </a:rPr>
              <a:t>Yongho</a:t>
            </a:r>
            <a:r>
              <a:rPr lang="en-US" dirty="0" smtClean="0">
                <a:solidFill>
                  <a:srgbClr val="00B050"/>
                </a:solidFill>
              </a:rPr>
              <a:t> </a:t>
            </a:r>
            <a:r>
              <a:rPr lang="en-US" dirty="0" err="1" smtClean="0">
                <a:solidFill>
                  <a:srgbClr val="00B050"/>
                </a:solidFill>
              </a:rPr>
              <a:t>Seok</a:t>
            </a:r>
            <a:r>
              <a:rPr lang="en-US" dirty="0" smtClean="0">
                <a:solidFill>
                  <a:srgbClr val="00B050"/>
                </a:solidFill>
              </a:rPr>
              <a:t> (LG Electronics)</a:t>
            </a:r>
          </a:p>
          <a:p>
            <a:endParaRPr lang="en-US" dirty="0" smtClean="0"/>
          </a:p>
          <a:p>
            <a:r>
              <a:rPr lang="en-US" dirty="0" smtClean="0">
                <a:solidFill>
                  <a:srgbClr val="00B050"/>
                </a:solidFill>
              </a:rPr>
              <a:t>Pilot Sequence Value (12/363r2) - PHY</a:t>
            </a:r>
          </a:p>
          <a:p>
            <a:pPr lvl="1"/>
            <a:r>
              <a:rPr lang="en-US" dirty="0" err="1" smtClean="0">
                <a:solidFill>
                  <a:srgbClr val="00B050"/>
                </a:solidFill>
              </a:rPr>
              <a:t>Yongho</a:t>
            </a:r>
            <a:r>
              <a:rPr lang="en-US" dirty="0" smtClean="0">
                <a:solidFill>
                  <a:srgbClr val="00B050"/>
                </a:solidFill>
              </a:rPr>
              <a:t> </a:t>
            </a:r>
            <a:r>
              <a:rPr lang="en-US" dirty="0" err="1" smtClean="0">
                <a:solidFill>
                  <a:srgbClr val="00B050"/>
                </a:solidFill>
              </a:rPr>
              <a:t>Seok</a:t>
            </a:r>
            <a:r>
              <a:rPr lang="en-US" dirty="0" smtClean="0">
                <a:solidFill>
                  <a:srgbClr val="00B050"/>
                </a:solidFill>
              </a:rPr>
              <a:t> (LG Electronics)</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IEEE 802.11-12/0112r3: Supporting Authentication/Association for Large Number of Stations – MAC</a:t>
            </a:r>
          </a:p>
          <a:p>
            <a:pPr lvl="1"/>
            <a:r>
              <a:rPr lang="en-US" dirty="0" smtClean="0"/>
              <a:t>Wang </a:t>
            </a:r>
            <a:r>
              <a:rPr lang="en-US" dirty="0" err="1" smtClean="0"/>
              <a:t>Haiguang</a:t>
            </a:r>
            <a:r>
              <a:rPr lang="en-US" dirty="0" smtClean="0"/>
              <a:t> (I2R)</a:t>
            </a:r>
          </a:p>
          <a:p>
            <a:endParaRPr lang="en-US" dirty="0" smtClean="0"/>
          </a:p>
          <a:p>
            <a:r>
              <a:rPr lang="en-US" dirty="0" smtClean="0"/>
              <a:t>IEEE 802.11-12/0619r0: Overlapping IEEE 802.11ah Networks of Different Types – MAC</a:t>
            </a:r>
          </a:p>
          <a:p>
            <a:pPr lvl="1"/>
            <a:r>
              <a:rPr lang="en-US" dirty="0" smtClean="0"/>
              <a:t>Wang </a:t>
            </a:r>
            <a:r>
              <a:rPr lang="en-US" dirty="0" err="1" smtClean="0"/>
              <a:t>Haiguang</a:t>
            </a:r>
            <a:r>
              <a:rPr lang="en-US" dirty="0" smtClean="0"/>
              <a:t> (I2R)</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11-12/110 Frame Header Compression - MAC</a:t>
            </a:r>
          </a:p>
          <a:p>
            <a:pPr lvl="1"/>
            <a:r>
              <a:rPr lang="en-US" dirty="0" err="1" smtClean="0"/>
              <a:t>Liwen</a:t>
            </a:r>
            <a:r>
              <a:rPr lang="en-US" dirty="0" smtClean="0"/>
              <a:t> Chu (ST Microelectronics)</a:t>
            </a:r>
          </a:p>
          <a:p>
            <a:r>
              <a:rPr lang="en-US" dirty="0" smtClean="0"/>
              <a:t>11-12/343 Enhancement of Low Power Medium Access STAs - MAC</a:t>
            </a:r>
          </a:p>
          <a:p>
            <a:pPr lvl="1"/>
            <a:r>
              <a:rPr lang="en-US" dirty="0" err="1" smtClean="0"/>
              <a:t>Liwen</a:t>
            </a:r>
            <a:r>
              <a:rPr lang="en-US" dirty="0" smtClean="0"/>
              <a:t> Chu (ST Microelectronics)</a:t>
            </a:r>
          </a:p>
          <a:p>
            <a:r>
              <a:rPr lang="en-US" dirty="0" smtClean="0"/>
              <a:t>11-12/342 Power Efficient PS Poll - MAC</a:t>
            </a:r>
          </a:p>
          <a:p>
            <a:pPr lvl="1"/>
            <a:r>
              <a:rPr lang="en-US" dirty="0" err="1" smtClean="0"/>
              <a:t>Liwen</a:t>
            </a:r>
            <a:r>
              <a:rPr lang="en-US" dirty="0" smtClean="0"/>
              <a:t> Chu (ST Microelectronics)</a:t>
            </a:r>
          </a:p>
          <a:p>
            <a:r>
              <a:rPr lang="en-US" dirty="0" smtClean="0"/>
              <a:t>11-12/624 Scheduled Medium Access For Large Low Power BSS - MAC</a:t>
            </a:r>
          </a:p>
          <a:p>
            <a:pPr lvl="1"/>
            <a:r>
              <a:rPr lang="en-US" dirty="0" err="1" smtClean="0"/>
              <a:t>Liwen</a:t>
            </a:r>
            <a:r>
              <a:rPr lang="en-US" dirty="0" smtClean="0"/>
              <a:t> Chu (ST Microelectronics)</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12/0627 "Preamble Format for 1 MHz </a:t>
            </a:r>
            <a:r>
              <a:rPr lang="en-US" dirty="0" err="1" smtClean="0">
                <a:solidFill>
                  <a:srgbClr val="00B050"/>
                </a:solidFill>
              </a:rPr>
              <a:t>Beamforming</a:t>
            </a:r>
            <a:r>
              <a:rPr lang="en-US" dirty="0" smtClean="0">
                <a:solidFill>
                  <a:srgbClr val="00B050"/>
                </a:solidFill>
              </a:rPr>
              <a:t>“ - PHY</a:t>
            </a:r>
          </a:p>
          <a:p>
            <a:pPr lvl="1"/>
            <a:r>
              <a:rPr lang="en-US" dirty="0" smtClean="0">
                <a:solidFill>
                  <a:srgbClr val="00B050"/>
                </a:solidFill>
              </a:rPr>
              <a:t>Ron </a:t>
            </a:r>
            <a:r>
              <a:rPr lang="en-US" dirty="0" err="1" smtClean="0">
                <a:solidFill>
                  <a:srgbClr val="00B050"/>
                </a:solidFill>
              </a:rPr>
              <a:t>Murias</a:t>
            </a:r>
            <a:r>
              <a:rPr lang="en-US" dirty="0" smtClean="0">
                <a:solidFill>
                  <a:srgbClr val="00B050"/>
                </a:solidFill>
              </a:rPr>
              <a:t> (</a:t>
            </a:r>
            <a:r>
              <a:rPr lang="en-US" dirty="0" err="1" smtClean="0">
                <a:solidFill>
                  <a:srgbClr val="00B050"/>
                </a:solidFill>
              </a:rPr>
              <a:t>InterDigital</a:t>
            </a:r>
            <a:r>
              <a:rPr lang="en-US" dirty="0" smtClean="0">
                <a:solidFill>
                  <a:srgbClr val="00B050"/>
                </a:solidFill>
              </a:rPr>
              <a:t>)</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11-12-0606-00-00ah-Uplink-Channel-Access.pptx - MAC</a:t>
            </a:r>
          </a:p>
          <a:p>
            <a:pPr lvl="1"/>
            <a:r>
              <a:rPr lang="en-US" dirty="0" err="1" smtClean="0"/>
              <a:t>Minyoung</a:t>
            </a:r>
            <a:r>
              <a:rPr lang="en-US" dirty="0" smtClean="0"/>
              <a:t> Park (Intel)</a:t>
            </a:r>
          </a:p>
          <a:p>
            <a:r>
              <a:rPr lang="en-US" dirty="0" smtClean="0"/>
              <a:t>11-11-1230-01-00ah-11ah-channel-access-improvement.pptx - MAC</a:t>
            </a:r>
          </a:p>
          <a:p>
            <a:pPr lvl="1"/>
            <a:r>
              <a:rPr lang="en-US" dirty="0" err="1" smtClean="0"/>
              <a:t>Minyoung</a:t>
            </a:r>
            <a:r>
              <a:rPr lang="en-US" dirty="0" smtClean="0"/>
              <a:t> Park (Intel)</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IEEE 802.11-12/0370r1: TIM Compression – MAC</a:t>
            </a:r>
          </a:p>
          <a:p>
            <a:pPr lvl="1"/>
            <a:r>
              <a:rPr lang="en-US" dirty="0" smtClean="0"/>
              <a:t>Wang </a:t>
            </a:r>
            <a:r>
              <a:rPr lang="en-US" dirty="0" err="1" smtClean="0"/>
              <a:t>Haiguang</a:t>
            </a:r>
            <a:r>
              <a:rPr lang="en-US" dirty="0" smtClean="0"/>
              <a:t> (I2R)</a:t>
            </a:r>
            <a:endParaRPr lang="en-US" dirty="0" smtClean="0"/>
          </a:p>
          <a:p>
            <a:r>
              <a:rPr lang="en-US" dirty="0" smtClean="0"/>
              <a:t>11-12-0388-02-00ah-TGah-efficient-TIM-encoding.ppt </a:t>
            </a:r>
            <a:r>
              <a:rPr lang="en-US" dirty="0" smtClean="0"/>
              <a:t>- MAC</a:t>
            </a:r>
          </a:p>
          <a:p>
            <a:pPr lvl="1"/>
            <a:r>
              <a:rPr lang="en-US" dirty="0" err="1" smtClean="0"/>
              <a:t>Minyoung</a:t>
            </a:r>
            <a:r>
              <a:rPr lang="en-US" dirty="0" smtClean="0"/>
              <a:t> Park (Intel</a:t>
            </a:r>
            <a:r>
              <a:rPr lang="en-US" dirty="0" smtClean="0"/>
              <a:t>)</a:t>
            </a:r>
          </a:p>
          <a:p>
            <a:r>
              <a:rPr lang="en-US" dirty="0" smtClean="0"/>
              <a:t>AID Reassignment Protocol (12/364r2) - MAC</a:t>
            </a:r>
          </a:p>
          <a:p>
            <a:pPr lvl="1"/>
            <a:r>
              <a:rPr lang="en-US" dirty="0" err="1" smtClean="0"/>
              <a:t>Jeongki</a:t>
            </a:r>
            <a:r>
              <a:rPr lang="en-US" dirty="0" smtClean="0"/>
              <a:t> Kim (LG Electronics</a:t>
            </a:r>
            <a:r>
              <a:rPr lang="en-US" dirty="0" smtClean="0"/>
              <a:t>)</a:t>
            </a:r>
          </a:p>
          <a:p>
            <a:pPr lvl="1"/>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12/613 US-Channelization - PHY</a:t>
            </a:r>
          </a:p>
          <a:p>
            <a:pPr lvl="1"/>
            <a:r>
              <a:rPr lang="en-US" dirty="0" smtClean="0">
                <a:solidFill>
                  <a:srgbClr val="00B050"/>
                </a:solidFill>
              </a:rPr>
              <a:t>Ron </a:t>
            </a:r>
            <a:r>
              <a:rPr lang="en-US" dirty="0" err="1" smtClean="0">
                <a:solidFill>
                  <a:srgbClr val="00B050"/>
                </a:solidFill>
              </a:rPr>
              <a:t>Porat</a:t>
            </a:r>
            <a:r>
              <a:rPr lang="en-US" dirty="0" smtClean="0">
                <a:solidFill>
                  <a:srgbClr val="00B050"/>
                </a:solidFill>
              </a:rPr>
              <a:t> (</a:t>
            </a:r>
            <a:r>
              <a:rPr lang="en-US" dirty="0" err="1" smtClean="0">
                <a:solidFill>
                  <a:srgbClr val="00B050"/>
                </a:solidFill>
              </a:rPr>
              <a:t>Broadcomm</a:t>
            </a:r>
            <a:r>
              <a:rPr lang="en-US" dirty="0" smtClean="0">
                <a:solidFill>
                  <a:srgbClr val="00B050"/>
                </a:solidFill>
              </a:rPr>
              <a:t>)</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12/643 Short CTS – MAC</a:t>
            </a:r>
          </a:p>
          <a:p>
            <a:pPr lvl="1"/>
            <a:r>
              <a:rPr lang="en-US" dirty="0" smtClean="0"/>
              <a:t>Yong Liu (Marvell)</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11-12/0534r0 and titled "Summary of  Latest</a:t>
            </a:r>
            <a:br>
              <a:rPr lang="en-US" dirty="0" smtClean="0"/>
            </a:br>
            <a:r>
              <a:rPr lang="en-US" dirty="0" smtClean="0"/>
              <a:t>Japanese 920MHz Rules and Conditions“</a:t>
            </a:r>
          </a:p>
          <a:p>
            <a:pPr lvl="1"/>
            <a:r>
              <a:rPr lang="en-US" b="0" dirty="0" err="1" smtClean="0"/>
              <a:t>Shusaku</a:t>
            </a:r>
            <a:r>
              <a:rPr lang="en-US" b="0" smtClean="0"/>
              <a:t> Shimada (</a:t>
            </a:r>
            <a:r>
              <a:rPr lang="en-US" b="0" dirty="0" smtClean="0"/>
              <a:t>Yokogawa Co.)</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12/129r3 Short beacon - MAC</a:t>
            </a:r>
          </a:p>
          <a:p>
            <a:pPr lvl="1"/>
            <a:r>
              <a:rPr lang="en-US" dirty="0" smtClean="0"/>
              <a:t>Simone Merlin (Qualcomm)</a:t>
            </a:r>
          </a:p>
          <a:p>
            <a:r>
              <a:rPr lang="en-US" dirty="0" smtClean="0"/>
              <a:t>12/646r0 MAC header compression - MAC </a:t>
            </a:r>
          </a:p>
          <a:p>
            <a:pPr lvl="1"/>
            <a:r>
              <a:rPr lang="en-US" dirty="0" smtClean="0"/>
              <a:t>Simone Merlin (Qualcomm)</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March meeting minutes</a:t>
            </a:r>
          </a:p>
          <a:p>
            <a:pPr marL="1009650" lvl="1" indent="-609600"/>
            <a:r>
              <a:rPr lang="en-US" dirty="0" smtClean="0">
                <a:solidFill>
                  <a:srgbClr val="00B050"/>
                </a:solidFill>
              </a:rPr>
              <a:t>March meeting minutes 12/0468r0</a:t>
            </a:r>
          </a:p>
          <a:p>
            <a:pPr marL="609600" indent="-609600"/>
            <a:r>
              <a:rPr lang="en-US" dirty="0" smtClean="0">
                <a:solidFill>
                  <a:srgbClr val="00B050"/>
                </a:solidFill>
              </a:rPr>
              <a:t>Approve Teleconference meeting minutes</a:t>
            </a:r>
          </a:p>
          <a:p>
            <a:pPr marL="1009650" lvl="1" indent="-609600"/>
            <a:r>
              <a:rPr lang="en-US" dirty="0" smtClean="0">
                <a:solidFill>
                  <a:srgbClr val="00B050"/>
                </a:solidFill>
              </a:rPr>
              <a:t>May 9 teleconference minutes 12/0605r0</a:t>
            </a:r>
          </a:p>
          <a:p>
            <a:pPr marL="1009650" lvl="1" indent="-609600"/>
            <a:r>
              <a:rPr lang="en-US" dirty="0" smtClean="0">
                <a:solidFill>
                  <a:srgbClr val="00B050"/>
                </a:solidFill>
              </a:rPr>
              <a:t>April 18 </a:t>
            </a:r>
            <a:r>
              <a:rPr lang="en-US" dirty="0">
                <a:solidFill>
                  <a:srgbClr val="00B050"/>
                </a:solidFill>
              </a:rPr>
              <a:t>teleconference </a:t>
            </a:r>
            <a:r>
              <a:rPr lang="en-US" dirty="0" smtClean="0">
                <a:solidFill>
                  <a:srgbClr val="00B050"/>
                </a:solidFill>
              </a:rPr>
              <a:t>minutes 12/0504r0 </a:t>
            </a:r>
            <a:endParaRPr lang="en-US" dirty="0">
              <a:solidFill>
                <a:srgbClr val="00B050"/>
              </a:solidFill>
            </a:endParaRPr>
          </a:p>
          <a:p>
            <a:pPr marL="1009650" lvl="1" indent="-609600"/>
            <a:r>
              <a:rPr lang="en-US" dirty="0" smtClean="0">
                <a:solidFill>
                  <a:srgbClr val="00B050"/>
                </a:solidFill>
              </a:rPr>
              <a:t>April 11 </a:t>
            </a:r>
            <a:r>
              <a:rPr lang="en-US" dirty="0">
                <a:solidFill>
                  <a:srgbClr val="00B050"/>
                </a:solidFill>
              </a:rPr>
              <a:t>teleconference </a:t>
            </a:r>
            <a:r>
              <a:rPr lang="en-US" dirty="0" smtClean="0">
                <a:solidFill>
                  <a:srgbClr val="00B050"/>
                </a:solidFill>
              </a:rPr>
              <a:t>minutes 12/0495r0</a:t>
            </a:r>
          </a:p>
          <a:p>
            <a:pPr marL="609600" indent="-609600"/>
            <a:r>
              <a:rPr lang="en-US" dirty="0" smtClean="0">
                <a:solidFill>
                  <a:srgbClr val="00B050"/>
                </a:solidFill>
              </a:rPr>
              <a:t>Task Group Officer elections (Monday 10:30 session)</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May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12/650r0 Grouping Methodology – MAC</a:t>
            </a:r>
          </a:p>
          <a:p>
            <a:pPr lvl="1"/>
            <a:r>
              <a:rPr lang="en-US" dirty="0" smtClean="0"/>
              <a:t>Anna </a:t>
            </a:r>
            <a:r>
              <a:rPr lang="en-US" dirty="0" err="1" smtClean="0"/>
              <a:t>Pantelidou</a:t>
            </a:r>
            <a:r>
              <a:rPr lang="en-US" dirty="0" smtClean="0"/>
              <a:t> (</a:t>
            </a:r>
            <a:r>
              <a:rPr lang="en-US" dirty="0" err="1" smtClean="0"/>
              <a:t>Renesas</a:t>
            </a:r>
            <a:r>
              <a:rPr lang="en-US" dirty="0" smtClean="0"/>
              <a:t> Mobile Corporation)</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12/661 </a:t>
            </a:r>
            <a:r>
              <a:rPr lang="en-US" b="0" dirty="0" smtClean="0"/>
              <a:t>Enhanced Uplink Channel Access for 11ah - MAC</a:t>
            </a:r>
          </a:p>
          <a:p>
            <a:pPr lvl="1"/>
            <a:r>
              <a:rPr lang="en-US" dirty="0" err="1" smtClean="0"/>
              <a:t>Anh</a:t>
            </a:r>
            <a:r>
              <a:rPr lang="en-US" dirty="0" smtClean="0"/>
              <a:t> Tuan (I2R)</a:t>
            </a:r>
          </a:p>
          <a:p>
            <a:r>
              <a:rPr lang="en-US" dirty="0" smtClean="0"/>
              <a:t>12/662 </a:t>
            </a:r>
            <a:r>
              <a:rPr lang="en-US" b="0" dirty="0" smtClean="0"/>
              <a:t>Block ACK Transmission - MAC</a:t>
            </a:r>
          </a:p>
          <a:p>
            <a:pPr lvl="1"/>
            <a:r>
              <a:rPr lang="en-US" dirty="0" err="1" smtClean="0"/>
              <a:t>Anh</a:t>
            </a:r>
            <a:r>
              <a:rPr lang="en-US" dirty="0" smtClean="0"/>
              <a:t> Tuan (I2R)</a:t>
            </a:r>
          </a:p>
          <a:p>
            <a:r>
              <a:rPr lang="en-US" dirty="0" smtClean="0"/>
              <a:t>12/665 </a:t>
            </a:r>
            <a:r>
              <a:rPr lang="en-US" b="0" dirty="0" smtClean="0"/>
              <a:t>Prioritized PS-Poll Transmissions - MAC</a:t>
            </a:r>
          </a:p>
          <a:p>
            <a:pPr lvl="1"/>
            <a:r>
              <a:rPr lang="en-US" dirty="0" err="1" smtClean="0"/>
              <a:t>Anh</a:t>
            </a:r>
            <a:r>
              <a:rPr lang="en-US" dirty="0" smtClean="0"/>
              <a:t> Tuan (I2R)</a:t>
            </a:r>
          </a:p>
          <a:p>
            <a:pPr lvl="1"/>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12/645 </a:t>
            </a:r>
            <a:r>
              <a:rPr lang="en-US" b="0" dirty="0" smtClean="0">
                <a:solidFill>
                  <a:srgbClr val="00B050"/>
                </a:solidFill>
              </a:rPr>
              <a:t>Open-Loop </a:t>
            </a:r>
            <a:r>
              <a:rPr lang="en-US" b="0" dirty="0" err="1" smtClean="0">
                <a:solidFill>
                  <a:srgbClr val="00B050"/>
                </a:solidFill>
              </a:rPr>
              <a:t>Linke</a:t>
            </a:r>
            <a:r>
              <a:rPr lang="en-US" b="0" dirty="0" smtClean="0">
                <a:solidFill>
                  <a:srgbClr val="00B050"/>
                </a:solidFill>
              </a:rPr>
              <a:t> </a:t>
            </a:r>
            <a:r>
              <a:rPr lang="en-US" b="0" dirty="0" err="1" smtClean="0">
                <a:solidFill>
                  <a:srgbClr val="00B050"/>
                </a:solidFill>
              </a:rPr>
              <a:t>Magin</a:t>
            </a:r>
            <a:r>
              <a:rPr lang="en-US" b="0" dirty="0" smtClean="0">
                <a:solidFill>
                  <a:srgbClr val="00B050"/>
                </a:solidFill>
              </a:rPr>
              <a:t> Index for fast link adaptation - PHY</a:t>
            </a:r>
          </a:p>
          <a:p>
            <a:pPr lvl="1"/>
            <a:r>
              <a:rPr lang="en-US" dirty="0" err="1" smtClean="0">
                <a:solidFill>
                  <a:srgbClr val="00B050"/>
                </a:solidFill>
              </a:rPr>
              <a:t>Jianhan</a:t>
            </a:r>
            <a:r>
              <a:rPr lang="en-US" dirty="0" smtClean="0">
                <a:solidFill>
                  <a:srgbClr val="00B050"/>
                </a:solidFill>
              </a:rPr>
              <a:t> Liu (</a:t>
            </a:r>
            <a:r>
              <a:rPr lang="en-US" dirty="0" err="1" smtClean="0">
                <a:solidFill>
                  <a:srgbClr val="00B050"/>
                </a:solidFill>
              </a:rPr>
              <a:t>Mediatek</a:t>
            </a:r>
            <a:r>
              <a:rPr lang="en-US" dirty="0" smtClean="0">
                <a:solidFill>
                  <a:srgbClr val="00B050"/>
                </a:solidFill>
              </a:rPr>
              <a:t>)</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12/409 </a:t>
            </a:r>
            <a:r>
              <a:rPr lang="en-US" b="0" dirty="0" smtClean="0"/>
              <a:t>Supporting Low Power Operation - MAC</a:t>
            </a:r>
          </a:p>
          <a:p>
            <a:pPr lvl="1"/>
            <a:r>
              <a:rPr lang="en-US" dirty="0" err="1" smtClean="0"/>
              <a:t>Shoukang</a:t>
            </a:r>
            <a:r>
              <a:rPr lang="en-US" dirty="0" smtClean="0"/>
              <a:t> </a:t>
            </a:r>
            <a:r>
              <a:rPr lang="en-US" dirty="0" err="1" smtClean="0"/>
              <a:t>Zheng</a:t>
            </a:r>
            <a:r>
              <a:rPr lang="en-US" dirty="0" smtClean="0"/>
              <a:t> (I2R)</a:t>
            </a:r>
          </a:p>
          <a:p>
            <a:r>
              <a:rPr lang="en-US" b="0" dirty="0" smtClean="0"/>
              <a:t>12/608 Low-Power PS-Poll - MAC</a:t>
            </a:r>
          </a:p>
          <a:p>
            <a:pPr lvl="1"/>
            <a:r>
              <a:rPr lang="en-US" dirty="0" err="1" smtClean="0"/>
              <a:t>Shoukang</a:t>
            </a:r>
            <a:r>
              <a:rPr lang="en-US" dirty="0" smtClean="0"/>
              <a:t> </a:t>
            </a:r>
            <a:r>
              <a:rPr lang="en-US" dirty="0" err="1" smtClean="0"/>
              <a:t>Zheng</a:t>
            </a:r>
            <a:r>
              <a:rPr lang="en-US" dirty="0" smtClean="0"/>
              <a:t> (I2R)</a:t>
            </a:r>
          </a:p>
          <a:p>
            <a:r>
              <a:rPr lang="en-US" dirty="0" smtClean="0"/>
              <a:t>12/609 </a:t>
            </a:r>
            <a:r>
              <a:rPr lang="en-US" b="0" dirty="0" smtClean="0"/>
              <a:t>Header Compression - MAC</a:t>
            </a:r>
          </a:p>
          <a:p>
            <a:pPr lvl="1"/>
            <a:r>
              <a:rPr lang="en-US" dirty="0" err="1" smtClean="0"/>
              <a:t>Shoukang</a:t>
            </a:r>
            <a:r>
              <a:rPr lang="en-US" dirty="0" smtClean="0"/>
              <a:t> </a:t>
            </a:r>
            <a:r>
              <a:rPr lang="en-US" dirty="0" err="1" smtClean="0"/>
              <a:t>Zheng</a:t>
            </a:r>
            <a:r>
              <a:rPr lang="en-US" dirty="0" smtClean="0"/>
              <a:t> (I2R)</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PM </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Tree>
    <p:extLst>
      <p:ext uri="{BB962C8B-B14F-4D97-AF65-F5344CB8AC3E}">
        <p14:creationId xmlns="" xmlns:p14="http://schemas.microsoft.com/office/powerpoint/2010/main" val="41479018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Tree>
    <p:extLst>
      <p:ext uri="{BB962C8B-B14F-4D97-AF65-F5344CB8AC3E}">
        <p14:creationId xmlns="" xmlns:p14="http://schemas.microsoft.com/office/powerpoint/2010/main" val="10593312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May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a:xfrm>
            <a:off x="685800" y="1600200"/>
            <a:ext cx="7772400" cy="4800600"/>
          </a:xfrm>
        </p:spPr>
        <p:txBody>
          <a:bodyPr/>
          <a:lstStyle/>
          <a:p>
            <a:r>
              <a:rPr lang="en-US" dirty="0" err="1" smtClean="0"/>
              <a:t>TGah</a:t>
            </a:r>
            <a:r>
              <a:rPr lang="en-US" dirty="0" smtClean="0"/>
              <a:t> clause discussion. Desire deltas from P802.11ac. Monday 16:00 Session</a:t>
            </a:r>
          </a:p>
          <a:p>
            <a:pPr lvl="1"/>
            <a:r>
              <a:rPr lang="en-US" dirty="0" smtClean="0">
                <a:solidFill>
                  <a:srgbClr val="00B050"/>
                </a:solidFill>
              </a:rPr>
              <a:t>12/0602 </a:t>
            </a:r>
            <a:r>
              <a:rPr lang="en-US" dirty="0" err="1" smtClean="0">
                <a:solidFill>
                  <a:srgbClr val="00B050"/>
                </a:solidFill>
              </a:rPr>
              <a:t>TGah</a:t>
            </a:r>
            <a:r>
              <a:rPr lang="en-US" dirty="0" smtClean="0">
                <a:solidFill>
                  <a:srgbClr val="00B050"/>
                </a:solidFill>
              </a:rPr>
              <a:t>-Spec-Development-Process</a:t>
            </a:r>
          </a:p>
          <a:p>
            <a:pPr lvl="2"/>
            <a:r>
              <a:rPr lang="en-US" dirty="0" smtClean="0">
                <a:solidFill>
                  <a:srgbClr val="00B050"/>
                </a:solidFill>
              </a:rPr>
              <a:t>Submission from </a:t>
            </a:r>
            <a:r>
              <a:rPr lang="en-US" dirty="0" err="1" smtClean="0">
                <a:solidFill>
                  <a:srgbClr val="00B050"/>
                </a:solidFill>
              </a:rPr>
              <a:t>Minyoung</a:t>
            </a:r>
            <a:r>
              <a:rPr lang="en-US" dirty="0" smtClean="0">
                <a:solidFill>
                  <a:srgbClr val="00B050"/>
                </a:solidFill>
              </a:rPr>
              <a:t> Park (Intel)</a:t>
            </a:r>
          </a:p>
          <a:p>
            <a:r>
              <a:rPr lang="en-US" dirty="0" smtClean="0"/>
              <a:t>Report back from </a:t>
            </a:r>
            <a:r>
              <a:rPr lang="en-US" dirty="0" err="1" smtClean="0"/>
              <a:t>TGah</a:t>
            </a:r>
            <a:r>
              <a:rPr lang="en-US" dirty="0" smtClean="0"/>
              <a:t> editor, from editors meeting regarding </a:t>
            </a:r>
            <a:r>
              <a:rPr lang="en-US" dirty="0" err="1" smtClean="0"/>
              <a:t>TGah</a:t>
            </a:r>
            <a:r>
              <a:rPr lang="en-US" dirty="0" smtClean="0"/>
              <a:t> clause. Tuesday 10:30 Session</a:t>
            </a:r>
          </a:p>
          <a:p>
            <a:r>
              <a:rPr lang="en-US" dirty="0" smtClean="0"/>
              <a:t>MAC/PHY sub groups. Tuesday 13:30 Session</a:t>
            </a:r>
          </a:p>
          <a:p>
            <a:pPr lvl="1"/>
            <a:r>
              <a:rPr lang="en-US" dirty="0" smtClean="0"/>
              <a:t>MAC Ad Hoc in Regency V, PHY Ad Hoc in Baker</a:t>
            </a:r>
          </a:p>
          <a:p>
            <a:pPr lvl="1"/>
            <a:r>
              <a:rPr lang="en-US" dirty="0" smtClean="0">
                <a:solidFill>
                  <a:srgbClr val="00B050"/>
                </a:solidFill>
              </a:rPr>
              <a:t>12/651 </a:t>
            </a:r>
            <a:r>
              <a:rPr lang="en-US" dirty="0" err="1" smtClean="0">
                <a:solidFill>
                  <a:srgbClr val="00B050"/>
                </a:solidFill>
              </a:rPr>
              <a:t>TGah</a:t>
            </a:r>
            <a:r>
              <a:rPr lang="en-US" dirty="0" smtClean="0">
                <a:solidFill>
                  <a:srgbClr val="00B050"/>
                </a:solidFill>
              </a:rPr>
              <a:t> Sub Groups – Present in Task Group</a:t>
            </a:r>
          </a:p>
          <a:p>
            <a:pPr lvl="2"/>
            <a:r>
              <a:rPr lang="en-US" sz="1800" dirty="0" smtClean="0">
                <a:solidFill>
                  <a:srgbClr val="00B050"/>
                </a:solidFill>
              </a:rPr>
              <a:t>Dave </a:t>
            </a:r>
            <a:r>
              <a:rPr lang="en-US" sz="1800" dirty="0" err="1" smtClean="0">
                <a:solidFill>
                  <a:srgbClr val="00B050"/>
                </a:solidFill>
              </a:rPr>
              <a:t>Halasz</a:t>
            </a:r>
            <a:r>
              <a:rPr lang="en-US" sz="1800" dirty="0" smtClean="0">
                <a:solidFill>
                  <a:srgbClr val="00B050"/>
                </a:solidFill>
              </a:rPr>
              <a:t> (Motorola Mobility)</a:t>
            </a:r>
          </a:p>
          <a:p>
            <a:pPr lvl="1"/>
            <a:r>
              <a:rPr lang="en-US" dirty="0" smtClean="0"/>
              <a:t>12/644 MAC Ad Hoc </a:t>
            </a:r>
            <a:r>
              <a:rPr lang="en-US" dirty="0" err="1" smtClean="0"/>
              <a:t>Adgenda</a:t>
            </a:r>
            <a:endParaRPr lang="en-US" dirty="0" smtClean="0"/>
          </a:p>
          <a:p>
            <a:pPr lvl="2"/>
            <a:r>
              <a:rPr lang="en-US" sz="1800" dirty="0" smtClean="0"/>
              <a:t>Simone Merlin (Qualcomm)</a:t>
            </a:r>
            <a:endParaRPr lang="en-US" sz="1800"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hlinkClick r:id="rId2"/>
              </a:rPr>
              <a:t>11-12-0585-00-00ah-ieee-802-11ah-and-security.pptx</a:t>
            </a:r>
          </a:p>
          <a:p>
            <a:pPr lvl="1"/>
            <a:r>
              <a:rPr lang="en-US" dirty="0" smtClean="0">
                <a:solidFill>
                  <a:srgbClr val="00B050"/>
                </a:solidFill>
              </a:rPr>
              <a:t>Dave </a:t>
            </a:r>
            <a:r>
              <a:rPr lang="en-US" dirty="0" err="1" smtClean="0">
                <a:solidFill>
                  <a:srgbClr val="00B050"/>
                </a:solidFill>
              </a:rPr>
              <a:t>Halasz</a:t>
            </a:r>
            <a:r>
              <a:rPr lang="en-US" dirty="0" smtClean="0">
                <a:solidFill>
                  <a:srgbClr val="00B050"/>
                </a:solidFill>
              </a:rPr>
              <a:t> (Motorola Mobility) </a:t>
            </a:r>
            <a:r>
              <a:rPr lang="en-US" dirty="0" smtClean="0">
                <a:solidFill>
                  <a:srgbClr val="00B050"/>
                </a:solidFill>
                <a:hlinkClick r:id="rId2"/>
              </a:rPr>
              <a:t>–</a:t>
            </a:r>
            <a:r>
              <a:rPr lang="en-US" dirty="0" smtClean="0">
                <a:solidFill>
                  <a:srgbClr val="00B050"/>
                </a:solidFill>
              </a:rPr>
              <a:t> Requirements</a:t>
            </a:r>
          </a:p>
          <a:p>
            <a:pPr lvl="1"/>
            <a:r>
              <a:rPr lang="en-US" dirty="0" smtClean="0">
                <a:solidFill>
                  <a:srgbClr val="00B050"/>
                </a:solidFill>
              </a:rPr>
              <a:t>Desire Monday</a:t>
            </a:r>
            <a:endParaRPr lang="en-US" dirty="0" smtClean="0">
              <a:solidFill>
                <a:srgbClr val="00B050"/>
              </a:solidFill>
              <a:hlinkClick r:id="rId2"/>
            </a:endParaRPr>
          </a:p>
          <a:p>
            <a:r>
              <a:rPr lang="en-US" dirty="0" smtClean="0">
                <a:solidFill>
                  <a:srgbClr val="00B050"/>
                </a:solidFill>
                <a:hlinkClick r:id="rId2"/>
              </a:rPr>
              <a:t>11-12-0069-02-00ah-consideration-on-max-idle-period-extension-for-11ah-power-save.ppt</a:t>
            </a:r>
            <a:endParaRPr lang="en-US" dirty="0" smtClean="0">
              <a:solidFill>
                <a:srgbClr val="00B050"/>
              </a:solidFill>
            </a:endParaRPr>
          </a:p>
          <a:p>
            <a:pPr lvl="1"/>
            <a:r>
              <a:rPr lang="en-US" dirty="0" smtClean="0">
                <a:solidFill>
                  <a:srgbClr val="00B050"/>
                </a:solidFill>
              </a:rPr>
              <a:t>Lin Wang (ZTE Corporation) - MAC</a:t>
            </a:r>
          </a:p>
          <a:p>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600200"/>
            <a:ext cx="7772400" cy="4724400"/>
          </a:xfrm>
        </p:spPr>
        <p:txBody>
          <a:bodyPr/>
          <a:lstStyle/>
          <a:p>
            <a:r>
              <a:rPr lang="en-US" strike="sngStrike" dirty="0" smtClean="0"/>
              <a:t>12/543 </a:t>
            </a:r>
            <a:r>
              <a:rPr lang="en-US" strike="sngStrike" dirty="0" err="1" smtClean="0"/>
              <a:t>TGah</a:t>
            </a:r>
            <a:r>
              <a:rPr lang="en-US" strike="sngStrike" dirty="0" smtClean="0"/>
              <a:t> USA Channelization and Coexistence Assurance, 15 </a:t>
            </a:r>
            <a:r>
              <a:rPr lang="en-US" strike="sngStrike" dirty="0" err="1" smtClean="0"/>
              <a:t>mins</a:t>
            </a:r>
            <a:r>
              <a:rPr lang="en-US" strike="sngStrike" dirty="0" smtClean="0"/>
              <a:t> – PHY</a:t>
            </a:r>
          </a:p>
          <a:p>
            <a:pPr lvl="1"/>
            <a:r>
              <a:rPr lang="en-US" strike="sngStrike" dirty="0" err="1" smtClean="0"/>
              <a:t>Rojan</a:t>
            </a:r>
            <a:r>
              <a:rPr lang="en-US" strike="sngStrike" dirty="0" smtClean="0"/>
              <a:t> </a:t>
            </a:r>
            <a:r>
              <a:rPr lang="en-US" strike="sngStrike" dirty="0" err="1" smtClean="0"/>
              <a:t>Chitrakar</a:t>
            </a:r>
            <a:r>
              <a:rPr lang="en-US" strike="sngStrike" dirty="0" smtClean="0"/>
              <a:t> (Panasonic)</a:t>
            </a:r>
          </a:p>
          <a:p>
            <a:pPr lvl="1"/>
            <a:r>
              <a:rPr lang="en-US" strike="sngStrike" dirty="0" smtClean="0"/>
              <a:t>Wait until </a:t>
            </a:r>
            <a:r>
              <a:rPr lang="en-US" strike="sngStrike" smtClean="0"/>
              <a:t>Wednesday - Withdrawn</a:t>
            </a:r>
            <a:endParaRPr lang="en-US" strike="sngStrike" dirty="0" smtClean="0"/>
          </a:p>
          <a:p>
            <a:r>
              <a:rPr lang="en-US" dirty="0" smtClean="0"/>
              <a:t>12/657 Target PER at receiver sensitivity power level for use case 1g, 15 </a:t>
            </a:r>
            <a:r>
              <a:rPr lang="en-US" dirty="0" err="1" smtClean="0"/>
              <a:t>mins</a:t>
            </a:r>
            <a:r>
              <a:rPr lang="en-US" dirty="0" smtClean="0"/>
              <a:t> – PHY</a:t>
            </a:r>
          </a:p>
          <a:p>
            <a:pPr marL="685800" lvl="2" indent="-342900"/>
            <a:r>
              <a:rPr lang="en-US" sz="2000" dirty="0" err="1" smtClean="0"/>
              <a:t>Rojan</a:t>
            </a:r>
            <a:r>
              <a:rPr lang="en-US" sz="2000" dirty="0" smtClean="0"/>
              <a:t> </a:t>
            </a:r>
            <a:r>
              <a:rPr lang="en-US" sz="2000" dirty="0" err="1" smtClean="0"/>
              <a:t>Chitrakar</a:t>
            </a:r>
            <a:r>
              <a:rPr lang="en-US" sz="2000" dirty="0" smtClean="0"/>
              <a:t> (Panasonic)</a:t>
            </a:r>
          </a:p>
          <a:p>
            <a:pPr marL="685800" lvl="2" indent="-342900"/>
            <a:r>
              <a:rPr lang="en-US" sz="2000" dirty="0" smtClean="0"/>
              <a:t>Wait until Wednesday</a:t>
            </a:r>
          </a:p>
          <a:p>
            <a:r>
              <a:rPr lang="en-US" dirty="0" smtClean="0"/>
              <a:t>12/656 Extended Sleep mode for battery powered STAs, 20 </a:t>
            </a:r>
            <a:r>
              <a:rPr lang="en-US" dirty="0" err="1" smtClean="0"/>
              <a:t>mins</a:t>
            </a:r>
            <a:r>
              <a:rPr lang="en-US" dirty="0" smtClean="0"/>
              <a:t> – MAC</a:t>
            </a:r>
          </a:p>
          <a:p>
            <a:pPr lvl="1"/>
            <a:r>
              <a:rPr lang="en-US" dirty="0" err="1" smtClean="0"/>
              <a:t>Rojan</a:t>
            </a:r>
            <a:r>
              <a:rPr lang="en-US" dirty="0" smtClean="0"/>
              <a:t> </a:t>
            </a:r>
            <a:r>
              <a:rPr lang="en-US" dirty="0" err="1" smtClean="0"/>
              <a:t>Chitrakar</a:t>
            </a:r>
            <a:r>
              <a:rPr lang="en-US" dirty="0" smtClean="0"/>
              <a:t> (Panasonic)</a:t>
            </a:r>
          </a:p>
          <a:p>
            <a:pPr lvl="1"/>
            <a:r>
              <a:rPr lang="en-US" dirty="0" smtClean="0"/>
              <a:t>Wait until Wednesday</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GB" dirty="0" smtClean="0">
                <a:solidFill>
                  <a:srgbClr val="00B050"/>
                </a:solidFill>
              </a:rPr>
              <a:t>Repetition and </a:t>
            </a:r>
            <a:r>
              <a:rPr lang="en-GB" dirty="0" err="1" smtClean="0">
                <a:solidFill>
                  <a:srgbClr val="00B050"/>
                </a:solidFill>
              </a:rPr>
              <a:t>interleaver</a:t>
            </a:r>
            <a:r>
              <a:rPr lang="en-GB" dirty="0" smtClean="0">
                <a:solidFill>
                  <a:srgbClr val="00B050"/>
                </a:solidFill>
              </a:rPr>
              <a:t> design for MCS0-Rep2 12/603 - PHY</a:t>
            </a:r>
          </a:p>
          <a:p>
            <a:pPr lvl="1"/>
            <a:r>
              <a:rPr lang="en-US" dirty="0" smtClean="0">
                <a:solidFill>
                  <a:srgbClr val="00B050"/>
                </a:solidFill>
              </a:rPr>
              <a:t>Li </a:t>
            </a:r>
            <a:r>
              <a:rPr lang="en-US" dirty="0" err="1" smtClean="0">
                <a:solidFill>
                  <a:srgbClr val="00B050"/>
                </a:solidFill>
              </a:rPr>
              <a:t>Chia</a:t>
            </a:r>
            <a:r>
              <a:rPr lang="en-US" dirty="0" smtClean="0">
                <a:solidFill>
                  <a:srgbClr val="00B050"/>
                </a:solidFill>
              </a:rPr>
              <a:t> </a:t>
            </a:r>
            <a:r>
              <a:rPr lang="en-US" dirty="0" err="1" smtClean="0">
                <a:solidFill>
                  <a:srgbClr val="00B050"/>
                </a:solidFill>
              </a:rPr>
              <a:t>Choo</a:t>
            </a:r>
            <a:r>
              <a:rPr lang="en-US" dirty="0" smtClean="0">
                <a:solidFill>
                  <a:srgbClr val="00B050"/>
                </a:solidFill>
              </a:rPr>
              <a:t> (I2R)</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12/0595r0  “Rename 2MHz Preamble” – PHY</a:t>
            </a:r>
          </a:p>
          <a:p>
            <a:pPr lvl="1"/>
            <a:r>
              <a:rPr lang="en-US" dirty="0" smtClean="0"/>
              <a:t>Raja </a:t>
            </a:r>
            <a:r>
              <a:rPr lang="en-US" dirty="0" err="1" smtClean="0"/>
              <a:t>Banerjea</a:t>
            </a:r>
            <a:r>
              <a:rPr lang="en-US" dirty="0" smtClean="0"/>
              <a:t> (Marvell)</a:t>
            </a:r>
          </a:p>
          <a:p>
            <a:pPr lvl="1"/>
            <a:r>
              <a:rPr lang="en-US" dirty="0" smtClean="0"/>
              <a:t>Wait until Tuesday</a:t>
            </a:r>
          </a:p>
          <a:p>
            <a:r>
              <a:rPr lang="en-US" dirty="0" smtClean="0"/>
              <a:t>12/0596r0 “SIG Field 4-bit CRC” – PHY</a:t>
            </a:r>
          </a:p>
          <a:p>
            <a:pPr lvl="1"/>
            <a:r>
              <a:rPr lang="en-US" dirty="0" smtClean="0"/>
              <a:t>Raja </a:t>
            </a:r>
            <a:r>
              <a:rPr lang="en-US" dirty="0" err="1" smtClean="0"/>
              <a:t>Banerjea</a:t>
            </a:r>
            <a:r>
              <a:rPr lang="en-US" dirty="0" smtClean="0"/>
              <a:t> (Marvell)</a:t>
            </a:r>
          </a:p>
          <a:p>
            <a:pPr lvl="1"/>
            <a:r>
              <a:rPr lang="en-US" dirty="0" smtClean="0"/>
              <a:t>Wait until Tuesday</a:t>
            </a:r>
          </a:p>
          <a:p>
            <a:r>
              <a:rPr lang="en-US" dirty="0" smtClean="0"/>
              <a:t>12/0597r0 “Editorial Change on SIG Field” – PHY</a:t>
            </a:r>
          </a:p>
          <a:p>
            <a:pPr lvl="1"/>
            <a:r>
              <a:rPr lang="en-US" dirty="0" smtClean="0"/>
              <a:t>Raja </a:t>
            </a:r>
            <a:r>
              <a:rPr lang="en-US" dirty="0" err="1" smtClean="0"/>
              <a:t>Banerjea</a:t>
            </a:r>
            <a:r>
              <a:rPr lang="en-US" dirty="0" smtClean="0"/>
              <a:t> (Marvell)</a:t>
            </a:r>
          </a:p>
          <a:p>
            <a:pPr lvl="1"/>
            <a:r>
              <a:rPr lang="en-US" dirty="0" smtClean="0"/>
              <a:t>Wait until </a:t>
            </a:r>
            <a:r>
              <a:rPr lang="en-US" dirty="0" err="1" smtClean="0"/>
              <a:t>Tuesay</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11-12-0610-00-00ah-Non_TIM_Stations - MAC</a:t>
            </a:r>
          </a:p>
          <a:p>
            <a:pPr lvl="1"/>
            <a:r>
              <a:rPr lang="en-US" dirty="0" smtClean="0"/>
              <a:t>George </a:t>
            </a:r>
            <a:r>
              <a:rPr lang="en-US" dirty="0" err="1" smtClean="0"/>
              <a:t>Calcev</a:t>
            </a:r>
            <a:r>
              <a:rPr lang="en-US" dirty="0" smtClean="0"/>
              <a:t> (</a:t>
            </a:r>
            <a:r>
              <a:rPr lang="en-US" dirty="0" err="1" smtClean="0"/>
              <a:t>Huawei</a:t>
            </a:r>
            <a:r>
              <a:rPr lang="en-US" dirty="0" smtClean="0"/>
              <a:t>)</a:t>
            </a:r>
          </a:p>
          <a:p>
            <a:r>
              <a:rPr lang="en-US" dirty="0" smtClean="0"/>
              <a:t>11-12-xxxx-00-00ah-Service-Type-Indication - MAC</a:t>
            </a:r>
          </a:p>
          <a:p>
            <a:pPr lvl="1"/>
            <a:r>
              <a:rPr lang="en-US" dirty="0" smtClean="0"/>
              <a:t>George </a:t>
            </a:r>
            <a:r>
              <a:rPr lang="en-US" dirty="0" err="1" smtClean="0"/>
              <a:t>Calcev</a:t>
            </a:r>
            <a:r>
              <a:rPr lang="en-US" dirty="0" smtClean="0"/>
              <a:t> (</a:t>
            </a:r>
            <a:r>
              <a:rPr lang="en-US" dirty="0" err="1" smtClean="0"/>
              <a:t>Huawei</a:t>
            </a:r>
            <a:r>
              <a:rPr lang="en-US" dirty="0" smtClean="0"/>
              <a:t>)</a:t>
            </a:r>
          </a:p>
          <a:p>
            <a:pPr lvl="1"/>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hlinkClick r:id="rId2"/>
              </a:rPr>
              <a:t>11-12-0614-00-00ah-1mhz-mode-phy-based-power-savings.ppt</a:t>
            </a:r>
            <a:r>
              <a:rPr lang="en-US" dirty="0" smtClean="0">
                <a:solidFill>
                  <a:srgbClr val="00B050"/>
                </a:solidFill>
              </a:rPr>
              <a:t> – PHY</a:t>
            </a:r>
          </a:p>
          <a:p>
            <a:pPr lvl="1"/>
            <a:r>
              <a:rPr lang="en-US" dirty="0" err="1" smtClean="0">
                <a:solidFill>
                  <a:srgbClr val="00B050"/>
                </a:solidFill>
              </a:rPr>
              <a:t>Sudheer</a:t>
            </a:r>
            <a:r>
              <a:rPr lang="en-US" dirty="0" smtClean="0">
                <a:solidFill>
                  <a:srgbClr val="00B050"/>
                </a:solidFill>
              </a:rPr>
              <a:t> </a:t>
            </a:r>
            <a:r>
              <a:rPr lang="en-US" dirty="0" err="1" smtClean="0">
                <a:solidFill>
                  <a:srgbClr val="00B050"/>
                </a:solidFill>
              </a:rPr>
              <a:t>Grandhi</a:t>
            </a:r>
            <a:r>
              <a:rPr lang="en-US" dirty="0" smtClean="0">
                <a:solidFill>
                  <a:srgbClr val="00B050"/>
                </a:solidFill>
              </a:rPr>
              <a:t> (</a:t>
            </a:r>
            <a:r>
              <a:rPr lang="en-US" dirty="0" err="1" smtClean="0">
                <a:solidFill>
                  <a:srgbClr val="00B050"/>
                </a:solidFill>
              </a:rPr>
              <a:t>InterDigital</a:t>
            </a:r>
            <a:r>
              <a:rPr lang="en-US" dirty="0" smtClean="0">
                <a:solidFill>
                  <a:srgbClr val="00B050"/>
                </a:solidFill>
              </a:rPr>
              <a:t> Communications)</a:t>
            </a:r>
          </a:p>
          <a:p>
            <a:r>
              <a:rPr lang="en-US" dirty="0" smtClean="0">
                <a:hlinkClick r:id="rId3"/>
              </a:rPr>
              <a:t>11-12-0615-00-00ah-considerations-for-early-nav-indication.ppt</a:t>
            </a:r>
            <a:r>
              <a:rPr lang="en-US" dirty="0" smtClean="0"/>
              <a:t> - MAC</a:t>
            </a:r>
          </a:p>
          <a:p>
            <a:pPr lvl="1"/>
            <a:r>
              <a:rPr lang="en-US" dirty="0" err="1" smtClean="0"/>
              <a:t>Sudheer</a:t>
            </a:r>
            <a:r>
              <a:rPr lang="en-US" dirty="0" smtClean="0"/>
              <a:t> </a:t>
            </a:r>
            <a:r>
              <a:rPr lang="en-US" dirty="0" err="1" smtClean="0"/>
              <a:t>Grandhi</a:t>
            </a:r>
            <a:r>
              <a:rPr lang="en-US" dirty="0" smtClean="0"/>
              <a:t> (</a:t>
            </a:r>
            <a:r>
              <a:rPr lang="en-US" dirty="0" err="1" smtClean="0"/>
              <a:t>InterDigital</a:t>
            </a:r>
            <a:r>
              <a:rPr lang="en-US" dirty="0" smtClean="0"/>
              <a:t> Communications)</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3188</TotalTime>
  <Words>1270</Words>
  <Application>Microsoft Office PowerPoint</Application>
  <PresentationFormat>On-screen Show (4:3)</PresentationFormat>
  <Paragraphs>300</Paragraphs>
  <Slides>30</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2" baseType="lpstr">
      <vt:lpstr>802-11-PathProtection</vt:lpstr>
      <vt:lpstr>Document</vt:lpstr>
      <vt:lpstr>IEEE 802.11ah Sub 1 GHz license-exempt operation Agenda for May 2012</vt:lpstr>
      <vt:lpstr>IEEE 802.11ah Agenda</vt:lpstr>
      <vt:lpstr>IEEE 802.11ah Agenda</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Slide 21</vt:lpstr>
      <vt:lpstr>Submissions</vt:lpstr>
      <vt:lpstr>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340</cp:revision>
  <cp:lastPrinted>1998-02-10T13:28:06Z</cp:lastPrinted>
  <dcterms:created xsi:type="dcterms:W3CDTF">2009-11-09T00:32:22Z</dcterms:created>
  <dcterms:modified xsi:type="dcterms:W3CDTF">2012-05-15T14:29:06Z</dcterms:modified>
</cp:coreProperties>
</file>