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69" r:id="rId5"/>
    <p:sldId id="266" r:id="rId6"/>
    <p:sldId id="262" r:id="rId7"/>
    <p:sldId id="267" r:id="rId8"/>
    <p:sldId id="268" r:id="rId9"/>
    <p:sldId id="271" r:id="rId10"/>
    <p:sldId id="270" r:id="rId11"/>
    <p:sldId id="272" r:id="rId12"/>
    <p:sldId id="276" r:id="rId13"/>
    <p:sldId id="277" r:id="rId14"/>
    <p:sldId id="275" r:id="rId15"/>
    <p:sldId id="263" r:id="rId16"/>
    <p:sldId id="274" r:id="rId17"/>
    <p:sldId id="273"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823" autoAdjust="0"/>
  </p:normalViewPr>
  <p:slideViewPr>
    <p:cSldViewPr>
      <p:cViewPr>
        <p:scale>
          <a:sx n="100" d="100"/>
          <a:sy n="100" d="100"/>
        </p:scale>
        <p:origin x="-1864" y="-3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802.11-12/0589r2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3rd, Huawei R&amp;D USA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8710912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802.11-12/0589r2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3rd, Huawei R&amp;D USA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5750209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dirty="0"/>
          </a:p>
        </p:txBody>
      </p:sp>
      <p:sp>
        <p:nvSpPr>
          <p:cNvPr id="5" name="Rectangle 3"/>
          <p:cNvSpPr>
            <a:spLocks noGrp="1" noChangeArrowheads="1"/>
          </p:cNvSpPr>
          <p:nvPr>
            <p:ph type="dt"/>
          </p:nvPr>
        </p:nvSpPr>
        <p:spPr>
          <a:ln/>
        </p:spPr>
        <p:txBody>
          <a:bodyPr/>
          <a:lstStyle/>
          <a:p>
            <a:r>
              <a:rPr lang="en-US"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a:p>
        </p:txBody>
      </p:sp>
      <p:sp>
        <p:nvSpPr>
          <p:cNvPr id="5" name="Rectangle 3"/>
          <p:cNvSpPr>
            <a:spLocks noGrp="1" noChangeArrowheads="1"/>
          </p:cNvSpPr>
          <p:nvPr>
            <p:ph type="dt"/>
          </p:nvPr>
        </p:nvSpPr>
        <p:spPr>
          <a:ln/>
        </p:spPr>
        <p:txBody>
          <a:bodyPr/>
          <a:lstStyle/>
          <a:p>
            <a:r>
              <a:rPr lang="en-US" smtClean="0"/>
              <a:t>July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dirty="0"/>
          </a:p>
        </p:txBody>
      </p:sp>
      <p:sp>
        <p:nvSpPr>
          <p:cNvPr id="5" name="Rectangle 3"/>
          <p:cNvSpPr>
            <a:spLocks noGrp="1" noChangeArrowheads="1"/>
          </p:cNvSpPr>
          <p:nvPr>
            <p:ph type="dt"/>
          </p:nvPr>
        </p:nvSpPr>
        <p:spPr>
          <a:ln/>
        </p:spPr>
        <p:txBody>
          <a:bodyPr/>
          <a:lstStyle/>
          <a:p>
            <a:r>
              <a:rPr lang="en-US"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802.11-12/0589r2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idx="12"/>
          </p:nvPr>
        </p:nvSpPr>
        <p:spPr/>
        <p:txBody>
          <a:bodyPr/>
          <a:lstStyle/>
          <a:p>
            <a:r>
              <a:rPr lang="en-US" smtClean="0"/>
              <a:t>Donald Eastlake 3rd, Huawei R&amp;D USA</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130416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a:p>
        </p:txBody>
      </p:sp>
      <p:sp>
        <p:nvSpPr>
          <p:cNvPr id="5" name="Rectangle 3"/>
          <p:cNvSpPr>
            <a:spLocks noGrp="1" noChangeArrowheads="1"/>
          </p:cNvSpPr>
          <p:nvPr>
            <p:ph type="dt"/>
          </p:nvPr>
        </p:nvSpPr>
        <p:spPr>
          <a:ln/>
        </p:spPr>
        <p:txBody>
          <a:bodyPr/>
          <a:lstStyle/>
          <a:p>
            <a:r>
              <a:rPr lang="en-US" smtClean="0"/>
              <a:t>July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a:p>
        </p:txBody>
      </p:sp>
      <p:sp>
        <p:nvSpPr>
          <p:cNvPr id="5" name="Rectangle 3"/>
          <p:cNvSpPr>
            <a:spLocks noGrp="1" noChangeArrowheads="1"/>
          </p:cNvSpPr>
          <p:nvPr>
            <p:ph type="dt"/>
          </p:nvPr>
        </p:nvSpPr>
        <p:spPr>
          <a:ln/>
        </p:spPr>
        <p:txBody>
          <a:bodyPr/>
          <a:lstStyle/>
          <a:p>
            <a:r>
              <a:rPr lang="en-US" smtClean="0"/>
              <a:t>July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a:p>
        </p:txBody>
      </p:sp>
      <p:sp>
        <p:nvSpPr>
          <p:cNvPr id="5" name="Rectangle 3"/>
          <p:cNvSpPr>
            <a:spLocks noGrp="1" noChangeArrowheads="1"/>
          </p:cNvSpPr>
          <p:nvPr>
            <p:ph type="dt"/>
          </p:nvPr>
        </p:nvSpPr>
        <p:spPr>
          <a:ln/>
        </p:spPr>
        <p:txBody>
          <a:bodyPr/>
          <a:lstStyle/>
          <a:p>
            <a:r>
              <a:rPr lang="en-US" smtClean="0"/>
              <a:t>July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a:p>
        </p:txBody>
      </p:sp>
      <p:sp>
        <p:nvSpPr>
          <p:cNvPr id="5" name="Rectangle 3"/>
          <p:cNvSpPr>
            <a:spLocks noGrp="1" noChangeArrowheads="1"/>
          </p:cNvSpPr>
          <p:nvPr>
            <p:ph type="dt"/>
          </p:nvPr>
        </p:nvSpPr>
        <p:spPr>
          <a:ln/>
        </p:spPr>
        <p:txBody>
          <a:bodyPr/>
          <a:lstStyle/>
          <a:p>
            <a:r>
              <a:rPr lang="en-US" smtClean="0"/>
              <a:t>July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a:p>
        </p:txBody>
      </p:sp>
      <p:sp>
        <p:nvSpPr>
          <p:cNvPr id="5" name="Rectangle 3"/>
          <p:cNvSpPr>
            <a:spLocks noGrp="1" noChangeArrowheads="1"/>
          </p:cNvSpPr>
          <p:nvPr>
            <p:ph type="dt"/>
          </p:nvPr>
        </p:nvSpPr>
        <p:spPr>
          <a:ln/>
        </p:spPr>
        <p:txBody>
          <a:bodyPr/>
          <a:lstStyle/>
          <a:p>
            <a:r>
              <a:rPr lang="en-US" smtClean="0"/>
              <a:t>July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a:p>
        </p:txBody>
      </p:sp>
      <p:sp>
        <p:nvSpPr>
          <p:cNvPr id="5" name="Rectangle 3"/>
          <p:cNvSpPr>
            <a:spLocks noGrp="1" noChangeArrowheads="1"/>
          </p:cNvSpPr>
          <p:nvPr>
            <p:ph type="dt"/>
          </p:nvPr>
        </p:nvSpPr>
        <p:spPr>
          <a:ln/>
        </p:spPr>
        <p:txBody>
          <a:bodyPr/>
          <a:lstStyle/>
          <a:p>
            <a:r>
              <a:rPr lang="en-US" smtClean="0"/>
              <a:t>July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004048" y="6475413"/>
            <a:ext cx="3538290" cy="19394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3rd, Huawei R&amp;D USA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GB" smtClean="0"/>
              <a:t>Donald Eastlake 3rd, Huawei R&amp;D USA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3rd, Huawei R&amp;D USA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GB" smtClean="0"/>
              <a:t>Donald Eastlake 3rd, Huawei R&amp;D USA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GB" smtClean="0"/>
              <a:t>Donald Eastlake 3rd, Huawei R&amp;D USA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844824"/>
            <a:ext cx="7770813" cy="424958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4932040" y="6475413"/>
            <a:ext cx="3610298" cy="19394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 R&amp;D USA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11-12/0589r2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Arial"/>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3rd, Huawei R&amp;D USA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rPr>
              <a:t>General 802.11 Links</a:t>
            </a:r>
            <a:endParaRPr lang="en-GB" sz="3600" dirty="0">
              <a:solidFill>
                <a:srgbClr val="0000FF"/>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2012-05-08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1340401"/>
              </p:ext>
            </p:extLst>
          </p:nvPr>
        </p:nvGraphicFramePr>
        <p:xfrm>
          <a:off x="467544" y="2420888"/>
          <a:ext cx="8156575" cy="2716213"/>
        </p:xfrm>
        <a:graphic>
          <a:graphicData uri="http://schemas.openxmlformats.org/presentationml/2006/ole">
            <mc:AlternateContent xmlns:mc="http://schemas.openxmlformats.org/markup-compatibility/2006">
              <mc:Choice xmlns:v="urn:schemas-microsoft-com:vml" Requires="v">
                <p:oleObj spid="_x0000_s3129" name="Document" r:id="rId4" imgW="8255000" imgH="2755900" progId="Word.Document.8">
                  <p:embed/>
                </p:oleObj>
              </mc:Choice>
              <mc:Fallback>
                <p:oleObj name="Document" r:id="rId4" imgW="8255000" imgH="2755900" progId="Word.Document.8">
                  <p:embed/>
                  <p:pic>
                    <p:nvPicPr>
                      <p:cNvPr id="0" name="Picture 3"/>
                      <p:cNvPicPr>
                        <a:picLocks noChangeAspect="1" noChangeArrowheads="1"/>
                      </p:cNvPicPr>
                      <p:nvPr/>
                    </p:nvPicPr>
                    <p:blipFill>
                      <a:blip r:embed="rId5"/>
                      <a:srcRect/>
                      <a:stretch>
                        <a:fillRect/>
                      </a:stretch>
                    </p:blipFill>
                    <p:spPr bwMode="auto">
                      <a:xfrm>
                        <a:off x="467544" y="2420888"/>
                        <a:ext cx="8156575" cy="2716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Method 3: Problems</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Standard NAT only works for IP </a:t>
            </a:r>
            <a:r>
              <a:rPr lang="en-US" dirty="0" smtClean="0"/>
              <a:t>protocol suite. </a:t>
            </a:r>
            <a:endParaRPr lang="en-US" dirty="0" smtClean="0"/>
          </a:p>
          <a:p>
            <a:pPr lvl="1">
              <a:buFont typeface="Arial"/>
              <a:buChar char="•"/>
            </a:pPr>
            <a:r>
              <a:rPr lang="en-US" dirty="0" smtClean="0"/>
              <a:t>Many of the protocols of concern to 802.1 AVB are non-IP.</a:t>
            </a:r>
          </a:p>
          <a:p>
            <a:pPr>
              <a:buFont typeface="Arial"/>
              <a:buChar char="•"/>
            </a:pPr>
            <a:r>
              <a:rPr lang="en-US" dirty="0" smtClean="0"/>
              <a:t>Only supports a stub configuration where end stations are connected via an 802.11 connection.</a:t>
            </a:r>
          </a:p>
          <a:p>
            <a:pPr lvl="1">
              <a:buFont typeface="Arial"/>
              <a:buChar char="•"/>
            </a:pPr>
            <a:r>
              <a:rPr lang="en-US" dirty="0" smtClean="0"/>
              <a:t>Method 2 does not provide a through link. </a:t>
            </a:r>
            <a:r>
              <a:rPr lang="en-US" dirty="0"/>
              <a:t>W</a:t>
            </a:r>
            <a:r>
              <a:rPr lang="en-US" dirty="0" smtClean="0"/>
              <a:t>ould not work with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
        <p:nvSpPr>
          <p:cNvPr id="9" name="Rectangle 22"/>
          <p:cNvSpPr>
            <a:spLocks noChangeArrowheads="1"/>
          </p:cNvSpPr>
          <p:nvPr/>
        </p:nvSpPr>
        <p:spPr bwMode="auto">
          <a:xfrm>
            <a:off x="1187624" y="5024537"/>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1</a:t>
            </a:r>
            <a:endParaRPr lang="en-US" altLang="zh-CN" sz="1600" dirty="0">
              <a:solidFill>
                <a:schemeClr val="tx1"/>
              </a:solidFill>
              <a:latin typeface="Arial" charset="0"/>
              <a:ea typeface="SimSun" charset="0"/>
              <a:cs typeface="Arial" charset="0"/>
            </a:endParaRPr>
          </a:p>
        </p:txBody>
      </p:sp>
      <p:cxnSp>
        <p:nvCxnSpPr>
          <p:cNvPr id="11" name="AutoShape 46"/>
          <p:cNvCxnSpPr>
            <a:cxnSpLocks noChangeShapeType="1"/>
            <a:stCxn id="9" idx="3"/>
          </p:cNvCxnSpPr>
          <p:nvPr/>
        </p:nvCxnSpPr>
        <p:spPr bwMode="auto">
          <a:xfrm flipV="1">
            <a:off x="1608311" y="5229200"/>
            <a:ext cx="947465" cy="5681"/>
          </a:xfrm>
          <a:prstGeom prst="straightConnector1">
            <a:avLst/>
          </a:prstGeom>
          <a:noFill/>
          <a:ln w="9525">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4" name="Rectangle 22"/>
          <p:cNvSpPr>
            <a:spLocks noChangeArrowheads="1"/>
          </p:cNvSpPr>
          <p:nvPr/>
        </p:nvSpPr>
        <p:spPr bwMode="auto">
          <a:xfrm>
            <a:off x="2555776"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2</a:t>
            </a:r>
          </a:p>
        </p:txBody>
      </p:sp>
      <p:sp>
        <p:nvSpPr>
          <p:cNvPr id="15" name="Line 51"/>
          <p:cNvSpPr>
            <a:spLocks noChangeShapeType="1"/>
          </p:cNvSpPr>
          <p:nvPr/>
        </p:nvSpPr>
        <p:spPr bwMode="auto">
          <a:xfrm>
            <a:off x="2987824" y="5229200"/>
            <a:ext cx="9361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6" name="Rectangle 22"/>
          <p:cNvSpPr>
            <a:spLocks noChangeArrowheads="1"/>
          </p:cNvSpPr>
          <p:nvPr/>
        </p:nvSpPr>
        <p:spPr bwMode="auto">
          <a:xfrm>
            <a:off x="3923928"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3</a:t>
            </a:r>
            <a:endParaRPr lang="en-US" altLang="zh-CN" sz="1600" dirty="0">
              <a:solidFill>
                <a:schemeClr val="tx1"/>
              </a:solidFill>
              <a:latin typeface="Arial" charset="0"/>
              <a:ea typeface="SimSun" charset="0"/>
              <a:cs typeface="Arial" charset="0"/>
            </a:endParaRPr>
          </a:p>
        </p:txBody>
      </p:sp>
      <p:cxnSp>
        <p:nvCxnSpPr>
          <p:cNvPr id="17" name="AutoShape 46"/>
          <p:cNvCxnSpPr>
            <a:cxnSpLocks noChangeShapeType="1"/>
          </p:cNvCxnSpPr>
          <p:nvPr/>
        </p:nvCxnSpPr>
        <p:spPr bwMode="auto">
          <a:xfrm flipV="1">
            <a:off x="4355976" y="5229200"/>
            <a:ext cx="947465" cy="568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AutoShape 46"/>
          <p:cNvCxnSpPr>
            <a:cxnSpLocks noChangeShapeType="1"/>
          </p:cNvCxnSpPr>
          <p:nvPr/>
        </p:nvCxnSpPr>
        <p:spPr bwMode="auto">
          <a:xfrm flipV="1">
            <a:off x="7092280" y="5229200"/>
            <a:ext cx="947465" cy="5681"/>
          </a:xfrm>
          <a:prstGeom prst="straightConnector1">
            <a:avLst/>
          </a:prstGeom>
          <a:noFill/>
          <a:ln w="9525">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Rectangle 22"/>
          <p:cNvSpPr>
            <a:spLocks noChangeArrowheads="1"/>
          </p:cNvSpPr>
          <p:nvPr/>
        </p:nvSpPr>
        <p:spPr bwMode="auto">
          <a:xfrm>
            <a:off x="5292080"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4</a:t>
            </a:r>
          </a:p>
        </p:txBody>
      </p:sp>
      <p:sp>
        <p:nvSpPr>
          <p:cNvPr id="21" name="Rectangle 22"/>
          <p:cNvSpPr>
            <a:spLocks noChangeArrowheads="1"/>
          </p:cNvSpPr>
          <p:nvPr/>
        </p:nvSpPr>
        <p:spPr bwMode="auto">
          <a:xfrm>
            <a:off x="6660232"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5</a:t>
            </a:r>
          </a:p>
        </p:txBody>
      </p:sp>
      <p:sp>
        <p:nvSpPr>
          <p:cNvPr id="22" name="Line 51"/>
          <p:cNvSpPr>
            <a:spLocks noChangeShapeType="1"/>
          </p:cNvSpPr>
          <p:nvPr/>
        </p:nvSpPr>
        <p:spPr bwMode="auto">
          <a:xfrm>
            <a:off x="5724128" y="5229200"/>
            <a:ext cx="9361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23" name="Text Box 58"/>
          <p:cNvSpPr txBox="1">
            <a:spLocks noChangeArrowheads="1"/>
          </p:cNvSpPr>
          <p:nvPr/>
        </p:nvSpPr>
        <p:spPr bwMode="auto">
          <a:xfrm>
            <a:off x="3131840" y="5301208"/>
            <a:ext cx="698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a:t>
            </a:r>
            <a:endParaRPr lang="en-US" altLang="zh-CN" sz="1600" b="1" dirty="0">
              <a:solidFill>
                <a:schemeClr val="tx1"/>
              </a:solidFill>
              <a:latin typeface="Arial" charset="0"/>
              <a:ea typeface="SimSun" charset="0"/>
              <a:cs typeface="SimSun" charset="0"/>
            </a:endParaRPr>
          </a:p>
        </p:txBody>
      </p:sp>
      <p:sp>
        <p:nvSpPr>
          <p:cNvPr id="24" name="Text Box 58"/>
          <p:cNvSpPr txBox="1">
            <a:spLocks noChangeArrowheads="1"/>
          </p:cNvSpPr>
          <p:nvPr/>
        </p:nvSpPr>
        <p:spPr bwMode="auto">
          <a:xfrm>
            <a:off x="5868144" y="5301208"/>
            <a:ext cx="698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a:t>
            </a:r>
            <a:endParaRPr lang="en-US" altLang="zh-CN" sz="1600" b="1" dirty="0">
              <a:solidFill>
                <a:schemeClr val="tx1"/>
              </a:solidFill>
              <a:latin typeface="Arial" charset="0"/>
              <a:ea typeface="SimSun" charset="0"/>
              <a:cs typeface="SimSun" charset="0"/>
            </a:endParaRPr>
          </a:p>
        </p:txBody>
      </p:sp>
      <p:sp>
        <p:nvSpPr>
          <p:cNvPr id="25" name="Text Box 58"/>
          <p:cNvSpPr txBox="1">
            <a:spLocks noChangeArrowheads="1"/>
          </p:cNvSpPr>
          <p:nvPr/>
        </p:nvSpPr>
        <p:spPr bwMode="auto">
          <a:xfrm>
            <a:off x="1743076" y="5301208"/>
            <a:ext cx="698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a:t>
            </a:r>
            <a:endParaRPr lang="en-US" altLang="zh-CN" sz="1600" b="1" dirty="0">
              <a:solidFill>
                <a:schemeClr val="tx1"/>
              </a:solidFill>
              <a:latin typeface="Arial" charset="0"/>
              <a:ea typeface="SimSun" charset="0"/>
              <a:cs typeface="SimSun" charset="0"/>
            </a:endParaRPr>
          </a:p>
        </p:txBody>
      </p:sp>
      <p:sp>
        <p:nvSpPr>
          <p:cNvPr id="26" name="Text Box 58"/>
          <p:cNvSpPr txBox="1">
            <a:spLocks noChangeArrowheads="1"/>
          </p:cNvSpPr>
          <p:nvPr/>
        </p:nvSpPr>
        <p:spPr bwMode="auto">
          <a:xfrm>
            <a:off x="4427984" y="5301208"/>
            <a:ext cx="8009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802.11</a:t>
            </a:r>
            <a:endParaRPr lang="en-US" altLang="zh-CN" sz="1600" b="1" dirty="0">
              <a:solidFill>
                <a:schemeClr val="tx1"/>
              </a:solidFill>
              <a:latin typeface="Arial" charset="0"/>
              <a:ea typeface="SimSun" charset="0"/>
              <a:cs typeface="SimSun" charset="0"/>
            </a:endParaRPr>
          </a:p>
        </p:txBody>
      </p:sp>
      <p:sp>
        <p:nvSpPr>
          <p:cNvPr id="27" name="Text Box 58"/>
          <p:cNvSpPr txBox="1">
            <a:spLocks noChangeArrowheads="1"/>
          </p:cNvSpPr>
          <p:nvPr/>
        </p:nvSpPr>
        <p:spPr bwMode="auto">
          <a:xfrm>
            <a:off x="7215684" y="5301208"/>
            <a:ext cx="698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a:t>
            </a:r>
            <a:endParaRPr lang="en-US" altLang="zh-CN" sz="1600" b="1" dirty="0">
              <a:solidFill>
                <a:schemeClr val="tx1"/>
              </a:solidFill>
              <a:latin typeface="Arial" charset="0"/>
              <a:ea typeface="SimSun" charset="0"/>
              <a:cs typeface="SimSun" charset="0"/>
            </a:endParaRPr>
          </a:p>
        </p:txBody>
      </p:sp>
      <p:sp>
        <p:nvSpPr>
          <p:cNvPr id="28" name="Line 51"/>
          <p:cNvSpPr>
            <a:spLocks noChangeShapeType="1"/>
          </p:cNvSpPr>
          <p:nvPr/>
        </p:nvSpPr>
        <p:spPr bwMode="auto">
          <a:xfrm>
            <a:off x="6876256" y="4653136"/>
            <a:ext cx="0" cy="3600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29" name="Line 51"/>
          <p:cNvSpPr>
            <a:spLocks noChangeShapeType="1"/>
          </p:cNvSpPr>
          <p:nvPr/>
        </p:nvSpPr>
        <p:spPr bwMode="auto">
          <a:xfrm flipV="1">
            <a:off x="2771800" y="4653136"/>
            <a:ext cx="41044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0" name="Line 51"/>
          <p:cNvSpPr>
            <a:spLocks noChangeShapeType="1"/>
          </p:cNvSpPr>
          <p:nvPr/>
        </p:nvSpPr>
        <p:spPr bwMode="auto">
          <a:xfrm flipV="1">
            <a:off x="2771800" y="4653136"/>
            <a:ext cx="0" cy="3600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Tree>
    <p:extLst>
      <p:ext uri="{BB962C8B-B14F-4D97-AF65-F5344CB8AC3E}">
        <p14:creationId xmlns:p14="http://schemas.microsoft.com/office/powerpoint/2010/main" val="36888862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FF"/>
                </a:solidFill>
              </a:rPr>
              <a:t>The Reflection Problem</a:t>
            </a:r>
            <a:endParaRPr lang="en-US" sz="3600" dirty="0">
              <a:solidFill>
                <a:srgbClr val="0000FF"/>
              </a:solidFill>
            </a:endParaRPr>
          </a:p>
        </p:txBody>
      </p:sp>
      <p:sp>
        <p:nvSpPr>
          <p:cNvPr id="3" name="Content Placeholder 2"/>
          <p:cNvSpPr>
            <a:spLocks noGrp="1"/>
          </p:cNvSpPr>
          <p:nvPr>
            <p:ph idx="1"/>
          </p:nvPr>
        </p:nvSpPr>
        <p:spPr>
          <a:xfrm>
            <a:off x="685800" y="1844825"/>
            <a:ext cx="7770813" cy="2160240"/>
          </a:xfrm>
        </p:spPr>
        <p:txBody>
          <a:bodyPr/>
          <a:lstStyle/>
          <a:p>
            <a:pPr>
              <a:buFont typeface="Arial"/>
              <a:buChar char="•"/>
            </a:pPr>
            <a:r>
              <a:rPr lang="en-US" dirty="0" smtClean="0"/>
              <a:t>In most cases, use of  three or four-address data frames carries enough information; however, if a multicast frame originates from behind an infrastructure STA and is broadcast by the AP, the STA that sent it to the AP needs to know to ignore it. </a:t>
            </a:r>
          </a:p>
          <a:p>
            <a:pPr lvl="1">
              <a:buFont typeface="Arial"/>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
        <p:nvSpPr>
          <p:cNvPr id="7" name="Rectangle 22"/>
          <p:cNvSpPr>
            <a:spLocks noChangeArrowheads="1"/>
          </p:cNvSpPr>
          <p:nvPr/>
        </p:nvSpPr>
        <p:spPr bwMode="auto">
          <a:xfrm>
            <a:off x="1979712" y="4963890"/>
            <a:ext cx="792088"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Origin1</a:t>
            </a:r>
            <a:endParaRPr lang="en-US" altLang="zh-CN" sz="1600" dirty="0">
              <a:solidFill>
                <a:schemeClr val="tx1"/>
              </a:solidFill>
              <a:latin typeface="Arial" charset="0"/>
              <a:ea typeface="SimSun" charset="0"/>
              <a:cs typeface="Arial" charset="0"/>
            </a:endParaRPr>
          </a:p>
        </p:txBody>
      </p:sp>
      <p:sp>
        <p:nvSpPr>
          <p:cNvPr id="8" name="Rectangle 22"/>
          <p:cNvSpPr>
            <a:spLocks noChangeArrowheads="1"/>
          </p:cNvSpPr>
          <p:nvPr/>
        </p:nvSpPr>
        <p:spPr bwMode="auto">
          <a:xfrm>
            <a:off x="3491880" y="4952529"/>
            <a:ext cx="492695"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STA</a:t>
            </a:r>
            <a:endParaRPr lang="en-US" altLang="zh-CN" sz="1600" dirty="0">
              <a:solidFill>
                <a:schemeClr val="tx1"/>
              </a:solidFill>
              <a:latin typeface="Arial" charset="0"/>
              <a:ea typeface="SimSun" charset="0"/>
              <a:cs typeface="Arial" charset="0"/>
            </a:endParaRPr>
          </a:p>
        </p:txBody>
      </p:sp>
      <p:cxnSp>
        <p:nvCxnSpPr>
          <p:cNvPr id="9" name="AutoShape 46"/>
          <p:cNvCxnSpPr>
            <a:cxnSpLocks noChangeShapeType="1"/>
            <a:stCxn id="7" idx="3"/>
            <a:endCxn id="8" idx="1"/>
          </p:cNvCxnSpPr>
          <p:nvPr/>
        </p:nvCxnSpPr>
        <p:spPr bwMode="auto">
          <a:xfrm flipV="1">
            <a:off x="2771800" y="5162873"/>
            <a:ext cx="720080" cy="11361"/>
          </a:xfrm>
          <a:prstGeom prst="straightConnector1">
            <a:avLst/>
          </a:prstGeom>
          <a:noFill/>
          <a:ln w="9525">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3" name="Rectangle 22"/>
          <p:cNvSpPr>
            <a:spLocks noChangeArrowheads="1"/>
          </p:cNvSpPr>
          <p:nvPr/>
        </p:nvSpPr>
        <p:spPr bwMode="auto">
          <a:xfrm>
            <a:off x="4932040" y="4952529"/>
            <a:ext cx="504056"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AP</a:t>
            </a:r>
            <a:endParaRPr lang="en-US" altLang="zh-CN" sz="1600" dirty="0">
              <a:solidFill>
                <a:schemeClr val="tx1"/>
              </a:solidFill>
              <a:latin typeface="Arial" charset="0"/>
              <a:ea typeface="SimSun" charset="0"/>
              <a:cs typeface="Arial" charset="0"/>
            </a:endParaRPr>
          </a:p>
        </p:txBody>
      </p:sp>
      <p:cxnSp>
        <p:nvCxnSpPr>
          <p:cNvPr id="14" name="AutoShape 46"/>
          <p:cNvCxnSpPr>
            <a:cxnSpLocks noChangeShapeType="1"/>
            <a:stCxn id="8" idx="3"/>
            <a:endCxn id="13" idx="1"/>
          </p:cNvCxnSpPr>
          <p:nvPr/>
        </p:nvCxnSpPr>
        <p:spPr bwMode="auto">
          <a:xfrm>
            <a:off x="3984575" y="5162873"/>
            <a:ext cx="947465" cy="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AutoShape 46"/>
          <p:cNvCxnSpPr>
            <a:cxnSpLocks noChangeShapeType="1"/>
            <a:stCxn id="13" idx="3"/>
          </p:cNvCxnSpPr>
          <p:nvPr/>
        </p:nvCxnSpPr>
        <p:spPr bwMode="auto">
          <a:xfrm>
            <a:off x="5436096" y="5162873"/>
            <a:ext cx="936104" cy="5680"/>
          </a:xfrm>
          <a:prstGeom prst="straightConnector1">
            <a:avLst/>
          </a:prstGeom>
          <a:noFill/>
          <a:ln w="9525">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Rectangle 22"/>
          <p:cNvSpPr>
            <a:spLocks noChangeArrowheads="1"/>
          </p:cNvSpPr>
          <p:nvPr/>
        </p:nvSpPr>
        <p:spPr bwMode="auto">
          <a:xfrm>
            <a:off x="6372200" y="4952529"/>
            <a:ext cx="504056"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X</a:t>
            </a:r>
            <a:endParaRPr lang="en-US" altLang="zh-CN" sz="1600" dirty="0">
              <a:solidFill>
                <a:schemeClr val="tx1"/>
              </a:solidFill>
              <a:latin typeface="Arial" charset="0"/>
              <a:ea typeface="SimSun" charset="0"/>
              <a:cs typeface="Arial" charset="0"/>
            </a:endParaRPr>
          </a:p>
        </p:txBody>
      </p:sp>
      <p:sp>
        <p:nvSpPr>
          <p:cNvPr id="21" name="Rectangle 22"/>
          <p:cNvSpPr>
            <a:spLocks noChangeArrowheads="1"/>
          </p:cNvSpPr>
          <p:nvPr/>
        </p:nvSpPr>
        <p:spPr bwMode="auto">
          <a:xfrm>
            <a:off x="3779912" y="5672609"/>
            <a:ext cx="492695"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STA</a:t>
            </a:r>
            <a:endParaRPr lang="en-US" altLang="zh-CN" sz="1600" dirty="0">
              <a:solidFill>
                <a:schemeClr val="tx1"/>
              </a:solidFill>
              <a:latin typeface="Arial" charset="0"/>
              <a:ea typeface="SimSun" charset="0"/>
              <a:cs typeface="Arial" charset="0"/>
            </a:endParaRPr>
          </a:p>
        </p:txBody>
      </p:sp>
      <p:cxnSp>
        <p:nvCxnSpPr>
          <p:cNvPr id="22" name="AutoShape 46"/>
          <p:cNvCxnSpPr>
            <a:cxnSpLocks noChangeShapeType="1"/>
            <a:stCxn id="21" idx="0"/>
            <a:endCxn id="13" idx="1"/>
          </p:cNvCxnSpPr>
          <p:nvPr/>
        </p:nvCxnSpPr>
        <p:spPr bwMode="auto">
          <a:xfrm flipV="1">
            <a:off x="4026260" y="5162873"/>
            <a:ext cx="905780" cy="509736"/>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5" name="Rectangle 22"/>
          <p:cNvSpPr>
            <a:spLocks noChangeArrowheads="1"/>
          </p:cNvSpPr>
          <p:nvPr/>
        </p:nvSpPr>
        <p:spPr bwMode="auto">
          <a:xfrm>
            <a:off x="3851920" y="4160441"/>
            <a:ext cx="492695"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STA</a:t>
            </a:r>
            <a:endParaRPr lang="en-US" altLang="zh-CN" sz="1600" dirty="0">
              <a:solidFill>
                <a:schemeClr val="tx1"/>
              </a:solidFill>
              <a:latin typeface="Arial" charset="0"/>
              <a:ea typeface="SimSun" charset="0"/>
              <a:cs typeface="Arial" charset="0"/>
            </a:endParaRPr>
          </a:p>
        </p:txBody>
      </p:sp>
      <p:cxnSp>
        <p:nvCxnSpPr>
          <p:cNvPr id="27" name="AutoShape 46"/>
          <p:cNvCxnSpPr>
            <a:cxnSpLocks noChangeShapeType="1"/>
            <a:stCxn id="25" idx="2"/>
            <a:endCxn id="13" idx="1"/>
          </p:cNvCxnSpPr>
          <p:nvPr/>
        </p:nvCxnSpPr>
        <p:spPr bwMode="auto">
          <a:xfrm>
            <a:off x="4098268" y="4581128"/>
            <a:ext cx="833772" cy="58174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Curved Connector 30"/>
          <p:cNvCxnSpPr/>
          <p:nvPr/>
        </p:nvCxnSpPr>
        <p:spPr bwMode="auto">
          <a:xfrm>
            <a:off x="2843808" y="5013176"/>
            <a:ext cx="2016224" cy="12700"/>
          </a:xfrm>
          <a:prstGeom prst="curvedConnector3">
            <a:avLst/>
          </a:prstGeom>
          <a:solidFill>
            <a:srgbClr val="00B8FF"/>
          </a:solidFill>
          <a:ln w="38100" cap="flat" cmpd="sng" algn="ctr">
            <a:solidFill>
              <a:srgbClr val="FF6600"/>
            </a:solidFill>
            <a:prstDash val="solid"/>
            <a:round/>
            <a:headEnd type="none" w="med" len="med"/>
            <a:tailEnd type="arrow"/>
          </a:ln>
          <a:effectLst/>
        </p:spPr>
      </p:cxnSp>
      <p:grpSp>
        <p:nvGrpSpPr>
          <p:cNvPr id="46" name="Group 45"/>
          <p:cNvGrpSpPr/>
          <p:nvPr/>
        </p:nvGrpSpPr>
        <p:grpSpPr>
          <a:xfrm>
            <a:off x="3995936" y="4581129"/>
            <a:ext cx="936104" cy="1080118"/>
            <a:chOff x="3995936" y="4581129"/>
            <a:chExt cx="936104" cy="1080118"/>
          </a:xfrm>
        </p:grpSpPr>
        <p:cxnSp>
          <p:nvCxnSpPr>
            <p:cNvPr id="32" name="Curved Connector 31"/>
            <p:cNvCxnSpPr>
              <a:stCxn id="13" idx="1"/>
            </p:cNvCxnSpPr>
            <p:nvPr/>
          </p:nvCxnSpPr>
          <p:spPr bwMode="auto">
            <a:xfrm rot="10800000">
              <a:off x="4211960" y="4581129"/>
              <a:ext cx="720080" cy="581745"/>
            </a:xfrm>
            <a:prstGeom prst="curvedConnector3">
              <a:avLst>
                <a:gd name="adj1" fmla="val 50000"/>
              </a:avLst>
            </a:prstGeom>
            <a:solidFill>
              <a:srgbClr val="00B8FF"/>
            </a:solidFill>
            <a:ln w="38100" cap="flat" cmpd="sng" algn="ctr">
              <a:solidFill>
                <a:srgbClr val="FF0000"/>
              </a:solidFill>
              <a:prstDash val="solid"/>
              <a:round/>
              <a:headEnd type="none" w="med" len="med"/>
              <a:tailEnd type="arrow"/>
            </a:ln>
            <a:effectLst/>
          </p:spPr>
        </p:cxnSp>
        <p:cxnSp>
          <p:nvCxnSpPr>
            <p:cNvPr id="36" name="Curved Connector 35"/>
            <p:cNvCxnSpPr>
              <a:stCxn id="13" idx="1"/>
            </p:cNvCxnSpPr>
            <p:nvPr/>
          </p:nvCxnSpPr>
          <p:spPr bwMode="auto">
            <a:xfrm rot="10800000" flipV="1">
              <a:off x="3995936" y="5162872"/>
              <a:ext cx="936104" cy="138335"/>
            </a:xfrm>
            <a:prstGeom prst="curvedConnector3">
              <a:avLst>
                <a:gd name="adj1" fmla="val 50000"/>
              </a:avLst>
            </a:prstGeom>
            <a:solidFill>
              <a:srgbClr val="00B8FF"/>
            </a:solidFill>
            <a:ln w="38100" cap="flat" cmpd="sng" algn="ctr">
              <a:solidFill>
                <a:srgbClr val="FF0000"/>
              </a:solidFill>
              <a:prstDash val="solid"/>
              <a:round/>
              <a:headEnd type="none" w="med" len="med"/>
              <a:tailEnd type="arrow"/>
            </a:ln>
            <a:effectLst/>
          </p:spPr>
        </p:cxnSp>
        <p:cxnSp>
          <p:nvCxnSpPr>
            <p:cNvPr id="42" name="Curved Connector 41"/>
            <p:cNvCxnSpPr>
              <a:stCxn id="13" idx="1"/>
            </p:cNvCxnSpPr>
            <p:nvPr/>
          </p:nvCxnSpPr>
          <p:spPr bwMode="auto">
            <a:xfrm rot="10800000" flipV="1">
              <a:off x="4211960" y="5162872"/>
              <a:ext cx="720080" cy="498375"/>
            </a:xfrm>
            <a:prstGeom prst="curvedConnector3">
              <a:avLst>
                <a:gd name="adj1" fmla="val 50000"/>
              </a:avLst>
            </a:prstGeom>
            <a:solidFill>
              <a:srgbClr val="00B8FF"/>
            </a:solidFill>
            <a:ln w="38100" cap="flat" cmpd="sng" algn="ctr">
              <a:solidFill>
                <a:srgbClr val="FF0000"/>
              </a:solidFill>
              <a:prstDash val="solid"/>
              <a:round/>
              <a:headEnd type="none" w="med" len="med"/>
              <a:tailEnd type="arrow"/>
            </a:ln>
            <a:effectLst/>
          </p:spPr>
        </p:cxnSp>
      </p:grpSp>
    </p:spTree>
    <p:extLst>
      <p:ext uri="{BB962C8B-B14F-4D97-AF65-F5344CB8AC3E}">
        <p14:creationId xmlns:p14="http://schemas.microsoft.com/office/powerpoint/2010/main" val="12976925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FF"/>
                </a:solidFill>
              </a:rPr>
              <a:t>The Reflection Problem</a:t>
            </a:r>
            <a:endParaRPr lang="en-US" sz="3600" dirty="0">
              <a:solidFill>
                <a:srgbClr val="0000FF"/>
              </a:solidFill>
            </a:endParaRPr>
          </a:p>
        </p:txBody>
      </p:sp>
      <p:sp>
        <p:nvSpPr>
          <p:cNvPr id="3" name="Content Placeholder 2"/>
          <p:cNvSpPr>
            <a:spLocks noGrp="1"/>
          </p:cNvSpPr>
          <p:nvPr>
            <p:ph idx="1"/>
          </p:nvPr>
        </p:nvSpPr>
        <p:spPr>
          <a:xfrm>
            <a:off x="685800" y="1772816"/>
            <a:ext cx="7770813" cy="2232249"/>
          </a:xfrm>
        </p:spPr>
        <p:txBody>
          <a:bodyPr/>
          <a:lstStyle/>
          <a:p>
            <a:pPr>
              <a:buFont typeface="Arial"/>
              <a:buChar char="•"/>
            </a:pPr>
            <a:r>
              <a:rPr lang="en-US" dirty="0" smtClean="0"/>
              <a:t>Solutions that don’t work so well:</a:t>
            </a:r>
          </a:p>
          <a:p>
            <a:pPr lvl="1">
              <a:buFont typeface="Arial"/>
              <a:buChar char="•"/>
            </a:pPr>
            <a:r>
              <a:rPr lang="en-US" dirty="0" smtClean="0"/>
              <a:t>STA keeps track of the MACs “behind” it.</a:t>
            </a:r>
          </a:p>
          <a:p>
            <a:pPr lvl="2">
              <a:buFont typeface="Arial"/>
              <a:buChar char="•"/>
            </a:pPr>
            <a:r>
              <a:rPr lang="en-US" dirty="0" smtClean="0"/>
              <a:t>Has scaling problems and mobility problems. What if Origin moves so as to be attached to X?</a:t>
            </a:r>
          </a:p>
          <a:p>
            <a:pPr lvl="1">
              <a:buFont typeface="Arial"/>
              <a:buChar char="•"/>
            </a:pPr>
            <a:r>
              <a:rPr lang="en-US" dirty="0" smtClean="0"/>
              <a:t>Remember what frames you sent.</a:t>
            </a:r>
          </a:p>
          <a:p>
            <a:pPr lvl="2">
              <a:buFont typeface="Arial"/>
              <a:buChar char="•"/>
            </a:pPr>
            <a:r>
              <a:rPr lang="en-US" dirty="0"/>
              <a:t>Has scaling problems and mobility problems. What if Origin moves so as to be attached to X?</a:t>
            </a:r>
          </a:p>
          <a:p>
            <a:pPr lvl="2">
              <a:buFont typeface="Arial"/>
              <a:buChar char="•"/>
            </a:pPr>
            <a:endParaRPr lang="en-US" dirty="0" smtClean="0"/>
          </a:p>
          <a:p>
            <a:pPr lvl="2">
              <a:buFont typeface="Arial"/>
              <a:buChar char="•"/>
            </a:pPr>
            <a:endParaRPr lang="en-US" dirty="0" smtClean="0"/>
          </a:p>
          <a:p>
            <a:pPr lvl="1">
              <a:buFont typeface="Arial"/>
              <a:buChar char="•"/>
            </a:pPr>
            <a:endParaRPr lang="en-US" dirty="0" smtClean="0"/>
          </a:p>
          <a:p>
            <a:pPr lvl="1">
              <a:buFont typeface="Arial"/>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
        <p:nvSpPr>
          <p:cNvPr id="19" name="Rectangle 22"/>
          <p:cNvSpPr>
            <a:spLocks noChangeArrowheads="1"/>
          </p:cNvSpPr>
          <p:nvPr/>
        </p:nvSpPr>
        <p:spPr bwMode="auto">
          <a:xfrm>
            <a:off x="4860032" y="5085184"/>
            <a:ext cx="792088"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Origin1</a:t>
            </a:r>
            <a:endParaRPr lang="en-US" altLang="zh-CN" sz="1600" dirty="0">
              <a:solidFill>
                <a:schemeClr val="tx1"/>
              </a:solidFill>
              <a:latin typeface="Arial" charset="0"/>
              <a:ea typeface="SimSun" charset="0"/>
              <a:cs typeface="Arial" charset="0"/>
            </a:endParaRPr>
          </a:p>
        </p:txBody>
      </p:sp>
      <p:sp>
        <p:nvSpPr>
          <p:cNvPr id="23" name="Rectangle 22"/>
          <p:cNvSpPr>
            <a:spLocks noChangeArrowheads="1"/>
          </p:cNvSpPr>
          <p:nvPr/>
        </p:nvSpPr>
        <p:spPr bwMode="auto">
          <a:xfrm>
            <a:off x="755576" y="5096545"/>
            <a:ext cx="492695"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STA</a:t>
            </a:r>
            <a:endParaRPr lang="en-US" altLang="zh-CN" sz="1600" dirty="0">
              <a:solidFill>
                <a:schemeClr val="tx1"/>
              </a:solidFill>
              <a:latin typeface="Arial" charset="0"/>
              <a:ea typeface="SimSun" charset="0"/>
              <a:cs typeface="Arial" charset="0"/>
            </a:endParaRPr>
          </a:p>
        </p:txBody>
      </p:sp>
      <p:sp>
        <p:nvSpPr>
          <p:cNvPr id="26" name="Rectangle 22"/>
          <p:cNvSpPr>
            <a:spLocks noChangeArrowheads="1"/>
          </p:cNvSpPr>
          <p:nvPr/>
        </p:nvSpPr>
        <p:spPr bwMode="auto">
          <a:xfrm>
            <a:off x="2195736" y="5096545"/>
            <a:ext cx="504056"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AP</a:t>
            </a:r>
            <a:endParaRPr lang="en-US" altLang="zh-CN" sz="1600" dirty="0">
              <a:solidFill>
                <a:schemeClr val="tx1"/>
              </a:solidFill>
              <a:latin typeface="Arial" charset="0"/>
              <a:ea typeface="SimSun" charset="0"/>
              <a:cs typeface="Arial" charset="0"/>
            </a:endParaRPr>
          </a:p>
        </p:txBody>
      </p:sp>
      <p:cxnSp>
        <p:nvCxnSpPr>
          <p:cNvPr id="28" name="AutoShape 46"/>
          <p:cNvCxnSpPr>
            <a:cxnSpLocks noChangeShapeType="1"/>
            <a:stCxn id="23" idx="3"/>
            <a:endCxn id="26" idx="1"/>
          </p:cNvCxnSpPr>
          <p:nvPr/>
        </p:nvCxnSpPr>
        <p:spPr bwMode="auto">
          <a:xfrm>
            <a:off x="1248271" y="5306889"/>
            <a:ext cx="947465" cy="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AutoShape 46"/>
          <p:cNvCxnSpPr>
            <a:cxnSpLocks noChangeShapeType="1"/>
            <a:stCxn id="26" idx="3"/>
          </p:cNvCxnSpPr>
          <p:nvPr/>
        </p:nvCxnSpPr>
        <p:spPr bwMode="auto">
          <a:xfrm>
            <a:off x="2699792" y="5306889"/>
            <a:ext cx="936104" cy="5680"/>
          </a:xfrm>
          <a:prstGeom prst="straightConnector1">
            <a:avLst/>
          </a:prstGeom>
          <a:noFill/>
          <a:ln w="9525">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0" name="Rectangle 22"/>
          <p:cNvSpPr>
            <a:spLocks noChangeArrowheads="1"/>
          </p:cNvSpPr>
          <p:nvPr/>
        </p:nvSpPr>
        <p:spPr bwMode="auto">
          <a:xfrm>
            <a:off x="3635896" y="5096545"/>
            <a:ext cx="504056"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X</a:t>
            </a:r>
            <a:endParaRPr lang="en-US" altLang="zh-CN" sz="1600" dirty="0">
              <a:solidFill>
                <a:schemeClr val="tx1"/>
              </a:solidFill>
              <a:latin typeface="Arial" charset="0"/>
              <a:ea typeface="SimSun" charset="0"/>
              <a:cs typeface="Arial" charset="0"/>
            </a:endParaRPr>
          </a:p>
        </p:txBody>
      </p:sp>
      <p:sp>
        <p:nvSpPr>
          <p:cNvPr id="32" name="Rectangle 22"/>
          <p:cNvSpPr>
            <a:spLocks noChangeArrowheads="1"/>
          </p:cNvSpPr>
          <p:nvPr/>
        </p:nvSpPr>
        <p:spPr bwMode="auto">
          <a:xfrm>
            <a:off x="1043608" y="5816625"/>
            <a:ext cx="492695"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STA</a:t>
            </a:r>
            <a:endParaRPr lang="en-US" altLang="zh-CN" sz="1600" dirty="0">
              <a:solidFill>
                <a:schemeClr val="tx1"/>
              </a:solidFill>
              <a:latin typeface="Arial" charset="0"/>
              <a:ea typeface="SimSun" charset="0"/>
              <a:cs typeface="Arial" charset="0"/>
            </a:endParaRPr>
          </a:p>
        </p:txBody>
      </p:sp>
      <p:cxnSp>
        <p:nvCxnSpPr>
          <p:cNvPr id="33" name="AutoShape 46"/>
          <p:cNvCxnSpPr>
            <a:cxnSpLocks noChangeShapeType="1"/>
            <a:stCxn id="32" idx="0"/>
            <a:endCxn id="26" idx="1"/>
          </p:cNvCxnSpPr>
          <p:nvPr/>
        </p:nvCxnSpPr>
        <p:spPr bwMode="auto">
          <a:xfrm flipV="1">
            <a:off x="1289956" y="5306889"/>
            <a:ext cx="905780" cy="509736"/>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Rectangle 22"/>
          <p:cNvSpPr>
            <a:spLocks noChangeArrowheads="1"/>
          </p:cNvSpPr>
          <p:nvPr/>
        </p:nvSpPr>
        <p:spPr bwMode="auto">
          <a:xfrm>
            <a:off x="1115616" y="4304457"/>
            <a:ext cx="492695"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STA</a:t>
            </a:r>
            <a:endParaRPr lang="en-US" altLang="zh-CN" sz="1600" dirty="0">
              <a:solidFill>
                <a:schemeClr val="tx1"/>
              </a:solidFill>
              <a:latin typeface="Arial" charset="0"/>
              <a:ea typeface="SimSun" charset="0"/>
              <a:cs typeface="Arial" charset="0"/>
            </a:endParaRPr>
          </a:p>
        </p:txBody>
      </p:sp>
      <p:cxnSp>
        <p:nvCxnSpPr>
          <p:cNvPr id="35" name="AutoShape 46"/>
          <p:cNvCxnSpPr>
            <a:cxnSpLocks noChangeShapeType="1"/>
            <a:stCxn id="34" idx="2"/>
            <a:endCxn id="26" idx="1"/>
          </p:cNvCxnSpPr>
          <p:nvPr/>
        </p:nvCxnSpPr>
        <p:spPr bwMode="auto">
          <a:xfrm>
            <a:off x="1361964" y="4725144"/>
            <a:ext cx="833772" cy="58174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Curved Connector 35"/>
          <p:cNvCxnSpPr/>
          <p:nvPr/>
        </p:nvCxnSpPr>
        <p:spPr bwMode="auto">
          <a:xfrm rot="10800000">
            <a:off x="2771800" y="5157192"/>
            <a:ext cx="2016224" cy="12700"/>
          </a:xfrm>
          <a:prstGeom prst="curvedConnector3">
            <a:avLst/>
          </a:prstGeom>
          <a:solidFill>
            <a:srgbClr val="00B8FF"/>
          </a:solidFill>
          <a:ln w="38100" cap="flat" cmpd="sng" algn="ctr">
            <a:solidFill>
              <a:srgbClr val="FF6600"/>
            </a:solidFill>
            <a:prstDash val="solid"/>
            <a:round/>
            <a:headEnd type="none" w="med" len="med"/>
            <a:tailEnd type="arrow"/>
          </a:ln>
          <a:effectLst/>
        </p:spPr>
      </p:cxnSp>
      <p:cxnSp>
        <p:nvCxnSpPr>
          <p:cNvPr id="37" name="Curved Connector 36"/>
          <p:cNvCxnSpPr>
            <a:stCxn id="26" idx="1"/>
          </p:cNvCxnSpPr>
          <p:nvPr/>
        </p:nvCxnSpPr>
        <p:spPr bwMode="auto">
          <a:xfrm rot="10800000">
            <a:off x="1475656" y="4725145"/>
            <a:ext cx="720080" cy="581745"/>
          </a:xfrm>
          <a:prstGeom prst="curvedConnector3">
            <a:avLst>
              <a:gd name="adj1" fmla="val 50000"/>
            </a:avLst>
          </a:prstGeom>
          <a:solidFill>
            <a:srgbClr val="00B8FF"/>
          </a:solidFill>
          <a:ln w="38100" cap="flat" cmpd="sng" algn="ctr">
            <a:solidFill>
              <a:srgbClr val="FF0000"/>
            </a:solidFill>
            <a:prstDash val="solid"/>
            <a:round/>
            <a:headEnd type="none" w="med" len="med"/>
            <a:tailEnd type="arrow"/>
          </a:ln>
          <a:effectLst/>
        </p:spPr>
      </p:cxnSp>
      <p:cxnSp>
        <p:nvCxnSpPr>
          <p:cNvPr id="38" name="Curved Connector 37"/>
          <p:cNvCxnSpPr>
            <a:stCxn id="26" idx="1"/>
          </p:cNvCxnSpPr>
          <p:nvPr/>
        </p:nvCxnSpPr>
        <p:spPr bwMode="auto">
          <a:xfrm rot="10800000" flipV="1">
            <a:off x="1259632" y="5306888"/>
            <a:ext cx="936104" cy="138335"/>
          </a:xfrm>
          <a:prstGeom prst="curvedConnector3">
            <a:avLst>
              <a:gd name="adj1" fmla="val 50000"/>
            </a:avLst>
          </a:prstGeom>
          <a:solidFill>
            <a:srgbClr val="00B8FF"/>
          </a:solidFill>
          <a:ln w="38100" cap="flat" cmpd="sng" algn="ctr">
            <a:solidFill>
              <a:srgbClr val="FF0000"/>
            </a:solidFill>
            <a:prstDash val="solid"/>
            <a:round/>
            <a:headEnd type="none" w="med" len="med"/>
            <a:tailEnd type="arrow"/>
          </a:ln>
          <a:effectLst/>
        </p:spPr>
      </p:cxnSp>
      <p:cxnSp>
        <p:nvCxnSpPr>
          <p:cNvPr id="39" name="Curved Connector 38"/>
          <p:cNvCxnSpPr>
            <a:stCxn id="26" idx="1"/>
          </p:cNvCxnSpPr>
          <p:nvPr/>
        </p:nvCxnSpPr>
        <p:spPr bwMode="auto">
          <a:xfrm rot="10800000" flipV="1">
            <a:off x="1475656" y="5306888"/>
            <a:ext cx="720080" cy="498375"/>
          </a:xfrm>
          <a:prstGeom prst="curvedConnector3">
            <a:avLst>
              <a:gd name="adj1" fmla="val 50000"/>
            </a:avLst>
          </a:prstGeom>
          <a:solidFill>
            <a:srgbClr val="00B8FF"/>
          </a:solidFill>
          <a:ln w="38100" cap="flat" cmpd="sng" algn="ctr">
            <a:solidFill>
              <a:srgbClr val="FF0000"/>
            </a:solidFill>
            <a:prstDash val="solid"/>
            <a:round/>
            <a:headEnd type="none" w="med" len="med"/>
            <a:tailEnd type="arrow"/>
          </a:ln>
          <a:effectLst/>
        </p:spPr>
      </p:cxnSp>
      <p:cxnSp>
        <p:nvCxnSpPr>
          <p:cNvPr id="40" name="AutoShape 46"/>
          <p:cNvCxnSpPr>
            <a:cxnSpLocks noChangeShapeType="1"/>
          </p:cNvCxnSpPr>
          <p:nvPr/>
        </p:nvCxnSpPr>
        <p:spPr bwMode="auto">
          <a:xfrm flipV="1">
            <a:off x="4139952" y="5301208"/>
            <a:ext cx="720080" cy="11361"/>
          </a:xfrm>
          <a:prstGeom prst="straightConnector1">
            <a:avLst/>
          </a:prstGeom>
          <a:noFill/>
          <a:ln w="9525">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68299127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FF"/>
                </a:solidFill>
              </a:rPr>
              <a:t>The Reflection Problem</a:t>
            </a:r>
            <a:endParaRPr lang="en-US" sz="3600" dirty="0">
              <a:solidFill>
                <a:srgbClr val="0000FF"/>
              </a:solidFill>
            </a:endParaRPr>
          </a:p>
        </p:txBody>
      </p:sp>
      <p:sp>
        <p:nvSpPr>
          <p:cNvPr id="3" name="Content Placeholder 2"/>
          <p:cNvSpPr>
            <a:spLocks noGrp="1"/>
          </p:cNvSpPr>
          <p:nvPr>
            <p:ph idx="1"/>
          </p:nvPr>
        </p:nvSpPr>
        <p:spPr>
          <a:xfrm>
            <a:off x="685800" y="1772816"/>
            <a:ext cx="7770813" cy="2232249"/>
          </a:xfrm>
        </p:spPr>
        <p:txBody>
          <a:bodyPr/>
          <a:lstStyle/>
          <a:p>
            <a:pPr>
              <a:buFont typeface="Arial"/>
              <a:buChar char="•"/>
            </a:pPr>
            <a:r>
              <a:rPr lang="en-US" sz="2200" dirty="0" smtClean="0"/>
              <a:t>My solution: for a multicast frame being sent by a STA to an AP from an origin behind the STA, use the already defined five address frame and include the infrastructure ingress STA address as such. Thus, when the STA gets the reflected frame from the AP, it knows that it sent it and can discard it.</a:t>
            </a:r>
            <a:endParaRPr lang="en-US" sz="2200" dirty="0"/>
          </a:p>
          <a:p>
            <a:pPr marL="457200" lvl="1" indent="0"/>
            <a:endParaRPr lang="en-US" sz="1800" dirty="0" smtClean="0"/>
          </a:p>
          <a:p>
            <a:pPr lvl="1">
              <a:buFont typeface="Arial"/>
              <a:buChar char="•"/>
            </a:pPr>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
        <p:nvSpPr>
          <p:cNvPr id="22" name="Rectangle 22"/>
          <p:cNvSpPr>
            <a:spLocks noChangeArrowheads="1"/>
          </p:cNvSpPr>
          <p:nvPr/>
        </p:nvSpPr>
        <p:spPr bwMode="auto">
          <a:xfrm>
            <a:off x="1979712" y="4963890"/>
            <a:ext cx="792088"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Origin1</a:t>
            </a:r>
            <a:endParaRPr lang="en-US" altLang="zh-CN" sz="1600" dirty="0">
              <a:solidFill>
                <a:schemeClr val="tx1"/>
              </a:solidFill>
              <a:latin typeface="Arial" charset="0"/>
              <a:ea typeface="SimSun" charset="0"/>
              <a:cs typeface="Arial" charset="0"/>
            </a:endParaRPr>
          </a:p>
        </p:txBody>
      </p:sp>
      <p:sp>
        <p:nvSpPr>
          <p:cNvPr id="24" name="Rectangle 22"/>
          <p:cNvSpPr>
            <a:spLocks noChangeArrowheads="1"/>
          </p:cNvSpPr>
          <p:nvPr/>
        </p:nvSpPr>
        <p:spPr bwMode="auto">
          <a:xfrm>
            <a:off x="3491880" y="4952529"/>
            <a:ext cx="492695"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STA</a:t>
            </a:r>
            <a:endParaRPr lang="en-US" altLang="zh-CN" sz="1600" dirty="0">
              <a:solidFill>
                <a:schemeClr val="tx1"/>
              </a:solidFill>
              <a:latin typeface="Arial" charset="0"/>
              <a:ea typeface="SimSun" charset="0"/>
              <a:cs typeface="Arial" charset="0"/>
            </a:endParaRPr>
          </a:p>
        </p:txBody>
      </p:sp>
      <p:cxnSp>
        <p:nvCxnSpPr>
          <p:cNvPr id="25" name="AutoShape 46"/>
          <p:cNvCxnSpPr>
            <a:cxnSpLocks noChangeShapeType="1"/>
            <a:stCxn id="22" idx="3"/>
            <a:endCxn id="24" idx="1"/>
          </p:cNvCxnSpPr>
          <p:nvPr/>
        </p:nvCxnSpPr>
        <p:spPr bwMode="auto">
          <a:xfrm flipV="1">
            <a:off x="2771800" y="5162873"/>
            <a:ext cx="720080" cy="11361"/>
          </a:xfrm>
          <a:prstGeom prst="straightConnector1">
            <a:avLst/>
          </a:prstGeom>
          <a:noFill/>
          <a:ln w="9525">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7" name="Rectangle 22"/>
          <p:cNvSpPr>
            <a:spLocks noChangeArrowheads="1"/>
          </p:cNvSpPr>
          <p:nvPr/>
        </p:nvSpPr>
        <p:spPr bwMode="auto">
          <a:xfrm>
            <a:off x="4932040" y="4952529"/>
            <a:ext cx="504056"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AP</a:t>
            </a:r>
            <a:endParaRPr lang="en-US" altLang="zh-CN" sz="1600" dirty="0">
              <a:solidFill>
                <a:schemeClr val="tx1"/>
              </a:solidFill>
              <a:latin typeface="Arial" charset="0"/>
              <a:ea typeface="SimSun" charset="0"/>
              <a:cs typeface="Arial" charset="0"/>
            </a:endParaRPr>
          </a:p>
        </p:txBody>
      </p:sp>
      <p:cxnSp>
        <p:nvCxnSpPr>
          <p:cNvPr id="31" name="AutoShape 46"/>
          <p:cNvCxnSpPr>
            <a:cxnSpLocks noChangeShapeType="1"/>
            <a:stCxn id="24" idx="3"/>
            <a:endCxn id="27" idx="1"/>
          </p:cNvCxnSpPr>
          <p:nvPr/>
        </p:nvCxnSpPr>
        <p:spPr bwMode="auto">
          <a:xfrm>
            <a:off x="3984575" y="5162873"/>
            <a:ext cx="947465" cy="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1" name="AutoShape 46"/>
          <p:cNvCxnSpPr>
            <a:cxnSpLocks noChangeShapeType="1"/>
            <a:stCxn id="27" idx="3"/>
          </p:cNvCxnSpPr>
          <p:nvPr/>
        </p:nvCxnSpPr>
        <p:spPr bwMode="auto">
          <a:xfrm>
            <a:off x="5436096" y="5162873"/>
            <a:ext cx="936104" cy="5680"/>
          </a:xfrm>
          <a:prstGeom prst="straightConnector1">
            <a:avLst/>
          </a:prstGeom>
          <a:noFill/>
          <a:ln w="9525">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2" name="Rectangle 22"/>
          <p:cNvSpPr>
            <a:spLocks noChangeArrowheads="1"/>
          </p:cNvSpPr>
          <p:nvPr/>
        </p:nvSpPr>
        <p:spPr bwMode="auto">
          <a:xfrm>
            <a:off x="6372200" y="4952529"/>
            <a:ext cx="504056"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X</a:t>
            </a:r>
            <a:endParaRPr lang="en-US" altLang="zh-CN" sz="1600" dirty="0">
              <a:solidFill>
                <a:schemeClr val="tx1"/>
              </a:solidFill>
              <a:latin typeface="Arial" charset="0"/>
              <a:ea typeface="SimSun" charset="0"/>
              <a:cs typeface="Arial" charset="0"/>
            </a:endParaRPr>
          </a:p>
        </p:txBody>
      </p:sp>
      <p:sp>
        <p:nvSpPr>
          <p:cNvPr id="43" name="Rectangle 22"/>
          <p:cNvSpPr>
            <a:spLocks noChangeArrowheads="1"/>
          </p:cNvSpPr>
          <p:nvPr/>
        </p:nvSpPr>
        <p:spPr bwMode="auto">
          <a:xfrm>
            <a:off x="3779912" y="5672609"/>
            <a:ext cx="492695"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STA</a:t>
            </a:r>
            <a:endParaRPr lang="en-US" altLang="zh-CN" sz="1600" dirty="0">
              <a:solidFill>
                <a:schemeClr val="tx1"/>
              </a:solidFill>
              <a:latin typeface="Arial" charset="0"/>
              <a:ea typeface="SimSun" charset="0"/>
              <a:cs typeface="Arial" charset="0"/>
            </a:endParaRPr>
          </a:p>
        </p:txBody>
      </p:sp>
      <p:cxnSp>
        <p:nvCxnSpPr>
          <p:cNvPr id="44" name="AutoShape 46"/>
          <p:cNvCxnSpPr>
            <a:cxnSpLocks noChangeShapeType="1"/>
            <a:stCxn id="43" idx="0"/>
            <a:endCxn id="27" idx="1"/>
          </p:cNvCxnSpPr>
          <p:nvPr/>
        </p:nvCxnSpPr>
        <p:spPr bwMode="auto">
          <a:xfrm flipV="1">
            <a:off x="4026260" y="5162873"/>
            <a:ext cx="905780" cy="509736"/>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5" name="Rectangle 22"/>
          <p:cNvSpPr>
            <a:spLocks noChangeArrowheads="1"/>
          </p:cNvSpPr>
          <p:nvPr/>
        </p:nvSpPr>
        <p:spPr bwMode="auto">
          <a:xfrm>
            <a:off x="3851920" y="4160441"/>
            <a:ext cx="492695"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STA</a:t>
            </a:r>
            <a:endParaRPr lang="en-US" altLang="zh-CN" sz="1600" dirty="0">
              <a:solidFill>
                <a:schemeClr val="tx1"/>
              </a:solidFill>
              <a:latin typeface="Arial" charset="0"/>
              <a:ea typeface="SimSun" charset="0"/>
              <a:cs typeface="Arial" charset="0"/>
            </a:endParaRPr>
          </a:p>
        </p:txBody>
      </p:sp>
      <p:cxnSp>
        <p:nvCxnSpPr>
          <p:cNvPr id="46" name="AutoShape 46"/>
          <p:cNvCxnSpPr>
            <a:cxnSpLocks noChangeShapeType="1"/>
            <a:stCxn id="45" idx="2"/>
            <a:endCxn id="27" idx="1"/>
          </p:cNvCxnSpPr>
          <p:nvPr/>
        </p:nvCxnSpPr>
        <p:spPr bwMode="auto">
          <a:xfrm>
            <a:off x="4098268" y="4581128"/>
            <a:ext cx="833772" cy="58174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7" name="Curved Connector 46"/>
          <p:cNvCxnSpPr/>
          <p:nvPr/>
        </p:nvCxnSpPr>
        <p:spPr bwMode="auto">
          <a:xfrm>
            <a:off x="2843808" y="5013176"/>
            <a:ext cx="2016224" cy="12700"/>
          </a:xfrm>
          <a:prstGeom prst="curvedConnector3">
            <a:avLst/>
          </a:prstGeom>
          <a:solidFill>
            <a:srgbClr val="00B8FF"/>
          </a:solidFill>
          <a:ln w="38100" cap="flat" cmpd="sng" algn="ctr">
            <a:solidFill>
              <a:srgbClr val="FF6600"/>
            </a:solidFill>
            <a:prstDash val="solid"/>
            <a:round/>
            <a:headEnd type="none" w="med" len="med"/>
            <a:tailEnd type="arrow"/>
          </a:ln>
          <a:effectLst/>
        </p:spPr>
      </p:cxnSp>
      <p:cxnSp>
        <p:nvCxnSpPr>
          <p:cNvPr id="48" name="Curved Connector 47"/>
          <p:cNvCxnSpPr>
            <a:stCxn id="27" idx="1"/>
          </p:cNvCxnSpPr>
          <p:nvPr/>
        </p:nvCxnSpPr>
        <p:spPr bwMode="auto">
          <a:xfrm rot="10800000">
            <a:off x="4211960" y="4581129"/>
            <a:ext cx="720080" cy="581745"/>
          </a:xfrm>
          <a:prstGeom prst="curvedConnector3">
            <a:avLst>
              <a:gd name="adj1" fmla="val 50000"/>
            </a:avLst>
          </a:prstGeom>
          <a:solidFill>
            <a:srgbClr val="00B8FF"/>
          </a:solidFill>
          <a:ln w="38100" cap="flat" cmpd="sng" algn="ctr">
            <a:solidFill>
              <a:srgbClr val="FF0000"/>
            </a:solidFill>
            <a:prstDash val="solid"/>
            <a:round/>
            <a:headEnd type="none" w="med" len="med"/>
            <a:tailEnd type="arrow"/>
          </a:ln>
          <a:effectLst/>
        </p:spPr>
      </p:cxnSp>
      <p:cxnSp>
        <p:nvCxnSpPr>
          <p:cNvPr id="49" name="Curved Connector 48"/>
          <p:cNvCxnSpPr>
            <a:stCxn id="27" idx="1"/>
          </p:cNvCxnSpPr>
          <p:nvPr/>
        </p:nvCxnSpPr>
        <p:spPr bwMode="auto">
          <a:xfrm rot="10800000" flipV="1">
            <a:off x="3995936" y="5162872"/>
            <a:ext cx="936104" cy="138335"/>
          </a:xfrm>
          <a:prstGeom prst="curvedConnector3">
            <a:avLst>
              <a:gd name="adj1" fmla="val 50000"/>
            </a:avLst>
          </a:prstGeom>
          <a:solidFill>
            <a:srgbClr val="00B8FF"/>
          </a:solidFill>
          <a:ln w="38100" cap="flat" cmpd="sng" algn="ctr">
            <a:solidFill>
              <a:srgbClr val="FF0000"/>
            </a:solidFill>
            <a:prstDash val="solid"/>
            <a:round/>
            <a:headEnd type="none" w="med" len="med"/>
            <a:tailEnd type="arrow"/>
          </a:ln>
          <a:effectLst/>
        </p:spPr>
      </p:cxnSp>
      <p:cxnSp>
        <p:nvCxnSpPr>
          <p:cNvPr id="50" name="Curved Connector 49"/>
          <p:cNvCxnSpPr>
            <a:stCxn id="27" idx="1"/>
          </p:cNvCxnSpPr>
          <p:nvPr/>
        </p:nvCxnSpPr>
        <p:spPr bwMode="auto">
          <a:xfrm rot="10800000" flipV="1">
            <a:off x="4211960" y="5162872"/>
            <a:ext cx="720080" cy="498375"/>
          </a:xfrm>
          <a:prstGeom prst="curvedConnector3">
            <a:avLst>
              <a:gd name="adj1" fmla="val 50000"/>
            </a:avLst>
          </a:prstGeom>
          <a:solidFill>
            <a:srgbClr val="00B8FF"/>
          </a:solidFill>
          <a:ln w="38100" cap="flat" cmpd="sng" algn="ctr">
            <a:solidFill>
              <a:srgbClr val="FF0000"/>
            </a:solidFill>
            <a:prstDash val="solid"/>
            <a:round/>
            <a:headEnd type="none" w="med" len="med"/>
            <a:tailEnd type="arrow"/>
          </a:ln>
          <a:effectLst/>
        </p:spPr>
      </p:cxnSp>
      <p:sp>
        <p:nvSpPr>
          <p:cNvPr id="7" name="Multiply 6"/>
          <p:cNvSpPr/>
          <p:nvPr/>
        </p:nvSpPr>
        <p:spPr bwMode="auto">
          <a:xfrm>
            <a:off x="3707904" y="5085184"/>
            <a:ext cx="504056" cy="504056"/>
          </a:xfrm>
          <a:prstGeom prst="mathMultiply">
            <a:avLst>
              <a:gd name="adj1" fmla="val 9372"/>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38711682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FF"/>
                </a:solidFill>
              </a:rPr>
              <a:t>802.11 </a:t>
            </a:r>
            <a:r>
              <a:rPr lang="en-US" sz="3600" dirty="0" smtClean="0">
                <a:solidFill>
                  <a:srgbClr val="0000FF"/>
                </a:solidFill>
              </a:rPr>
              <a:t>Extensions for Method </a:t>
            </a:r>
            <a:r>
              <a:rPr lang="en-US" sz="3600" dirty="0">
                <a:solidFill>
                  <a:srgbClr val="0000FF"/>
                </a:solidFill>
              </a:rPr>
              <a:t>2</a:t>
            </a:r>
          </a:p>
        </p:txBody>
      </p:sp>
      <p:sp>
        <p:nvSpPr>
          <p:cNvPr id="3" name="Content Placeholder 2"/>
          <p:cNvSpPr>
            <a:spLocks noGrp="1"/>
          </p:cNvSpPr>
          <p:nvPr>
            <p:ph idx="1"/>
          </p:nvPr>
        </p:nvSpPr>
        <p:spPr/>
        <p:txBody>
          <a:bodyPr/>
          <a:lstStyle/>
          <a:p>
            <a:pPr>
              <a:buFont typeface="Arial"/>
              <a:buChar char="•"/>
            </a:pPr>
            <a:r>
              <a:rPr lang="en-US" dirty="0" smtClean="0"/>
              <a:t>The technical details would be decided by a Task Group if one is created. </a:t>
            </a:r>
            <a:r>
              <a:rPr lang="en-US" dirty="0"/>
              <a:t>B</a:t>
            </a:r>
            <a:r>
              <a:rPr lang="en-US" dirty="0" smtClean="0"/>
              <a:t>ut it is possible that the suggested facility would include adding the following </a:t>
            </a:r>
            <a:r>
              <a:rPr lang="en-US" dirty="0" smtClean="0"/>
              <a:t>optional capabilities </a:t>
            </a:r>
            <a:r>
              <a:rPr lang="en-US" dirty="0" smtClean="0"/>
              <a:t>to 802.11:</a:t>
            </a:r>
          </a:p>
          <a:p>
            <a:pPr lvl="1">
              <a:buFont typeface="Arial"/>
              <a:buChar char="•"/>
            </a:pPr>
            <a:r>
              <a:rPr lang="en-US" dirty="0"/>
              <a:t>A</a:t>
            </a:r>
            <a:r>
              <a:rPr lang="en-US" dirty="0" smtClean="0"/>
              <a:t>bility </a:t>
            </a:r>
            <a:r>
              <a:rPr lang="en-US" dirty="0" smtClean="0"/>
              <a:t>for a non-AP, non-Mesh STA to indicate that it supports this facility and has a portal.</a:t>
            </a:r>
          </a:p>
          <a:p>
            <a:pPr lvl="1">
              <a:buFont typeface="Arial"/>
              <a:buChar char="•"/>
            </a:pPr>
            <a:r>
              <a:rPr lang="en-US" dirty="0"/>
              <a:t>A</a:t>
            </a:r>
            <a:r>
              <a:rPr lang="en-US" dirty="0" smtClean="0"/>
              <a:t>bility </a:t>
            </a:r>
            <a:r>
              <a:rPr lang="en-US" dirty="0" smtClean="0"/>
              <a:t>to use</a:t>
            </a:r>
          </a:p>
          <a:p>
            <a:pPr lvl="2">
              <a:buFont typeface="Arial"/>
              <a:buChar char="•"/>
            </a:pPr>
            <a:r>
              <a:rPr lang="en-US" dirty="0" smtClean="0"/>
              <a:t>the four-address format </a:t>
            </a:r>
            <a:r>
              <a:rPr lang="en-US" dirty="0" smtClean="0"/>
              <a:t>on IBSS hops and for infrastructure that is either a unicast or multicast AP / AP-portal originated frame, and</a:t>
            </a:r>
            <a:endParaRPr lang="en-US" dirty="0" smtClean="0"/>
          </a:p>
          <a:p>
            <a:pPr lvl="2">
              <a:buFont typeface="Arial"/>
              <a:buChar char="•"/>
            </a:pPr>
            <a:r>
              <a:rPr lang="en-US" dirty="0" smtClean="0"/>
              <a:t>the five-address format on </a:t>
            </a:r>
            <a:r>
              <a:rPr lang="en-US" dirty="0" smtClean="0"/>
              <a:t>multicast infrastructure STA / STA-portal originated frames.</a:t>
            </a:r>
            <a:endParaRPr lang="en-US" dirty="0" smtClean="0"/>
          </a:p>
          <a:p>
            <a:pPr lvl="1">
              <a:buFont typeface="Arial"/>
              <a:buChar char="•"/>
            </a:pPr>
            <a:r>
              <a:rPr lang="en-US" dirty="0"/>
              <a:t>A</a:t>
            </a:r>
            <a:r>
              <a:rPr lang="en-US" dirty="0" smtClean="0"/>
              <a:t>bility </a:t>
            </a:r>
            <a:r>
              <a:rPr lang="en-US" dirty="0" smtClean="0"/>
              <a:t>for an AP to advertise that it supports this facility.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254718665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5220072" y="6475413"/>
            <a:ext cx="3322266"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Loop Prevention</a:t>
            </a:r>
            <a:endParaRPr lang="en-US" sz="4000" dirty="0">
              <a:solidFill>
                <a:srgbClr val="0000FF"/>
              </a:solidFill>
            </a:endParaRPr>
          </a:p>
        </p:txBody>
      </p:sp>
      <p:sp>
        <p:nvSpPr>
          <p:cNvPr id="10242" name="Rectangle 2"/>
          <p:cNvSpPr>
            <a:spLocks noGrp="1" noChangeArrowheads="1"/>
          </p:cNvSpPr>
          <p:nvPr>
            <p:ph type="body" idx="1"/>
          </p:nvPr>
        </p:nvSpPr>
        <p:spPr>
          <a:xfrm>
            <a:off x="685800" y="1628800"/>
            <a:ext cx="7772400" cy="3600399"/>
          </a:xfrm>
          <a:ln/>
        </p:spPr>
        <p:txBody>
          <a:bodyPr/>
          <a:lstStyle/>
          <a:p>
            <a:pPr>
              <a:buFont typeface="Arial"/>
              <a:buChar char="•"/>
            </a:pPr>
            <a:endParaRPr lang="en-US" dirty="0" smtClean="0"/>
          </a:p>
          <a:p>
            <a:pPr>
              <a:buFont typeface="Arial"/>
              <a:buChar char="•"/>
            </a:pPr>
            <a:r>
              <a:rPr lang="en-US" dirty="0" smtClean="0"/>
              <a:t>Except inside an 802.11 mesh, where loop prevention is already solved, this is not 802.11’s problem.</a:t>
            </a:r>
            <a:endParaRPr lang="en-US" dirty="0"/>
          </a:p>
          <a:p>
            <a:pPr>
              <a:buFont typeface="Arial"/>
              <a:buChar char="•"/>
            </a:pPr>
            <a:endParaRPr lang="en-US" dirty="0" smtClean="0"/>
          </a:p>
          <a:p>
            <a:pPr>
              <a:buFont typeface="Arial"/>
              <a:buChar char="•"/>
            </a:pPr>
            <a:r>
              <a:rPr lang="en-US" dirty="0" smtClean="0"/>
              <a:t>The external network(s) should include mechanisms to stop loops.</a:t>
            </a:r>
          </a:p>
          <a:p>
            <a:pPr lvl="1">
              <a:buFont typeface="Arial"/>
              <a:buChar char="•"/>
            </a:pPr>
            <a:r>
              <a:rPr lang="en-US" dirty="0" smtClean="0"/>
              <a:t>For example, 802.1 bridges using 802.1 loop prevention mechanisms.</a:t>
            </a:r>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5220072" y="6475413"/>
            <a:ext cx="3322266"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Loop Prevention</a:t>
            </a:r>
            <a:endParaRPr lang="en-US" sz="4000" dirty="0">
              <a:solidFill>
                <a:srgbClr val="0000FF"/>
              </a:solidFill>
            </a:endParaRPr>
          </a:p>
        </p:txBody>
      </p:sp>
      <p:sp>
        <p:nvSpPr>
          <p:cNvPr id="10242" name="Rectangle 2"/>
          <p:cNvSpPr>
            <a:spLocks noGrp="1" noChangeArrowheads="1"/>
          </p:cNvSpPr>
          <p:nvPr>
            <p:ph type="body" idx="1"/>
          </p:nvPr>
        </p:nvSpPr>
        <p:spPr>
          <a:xfrm>
            <a:off x="685800" y="4437112"/>
            <a:ext cx="7772400" cy="1800200"/>
          </a:xfrm>
          <a:ln/>
        </p:spPr>
        <p:txBody>
          <a:bodyPr/>
          <a:lstStyle/>
          <a:p>
            <a:pPr>
              <a:buFont typeface="Arial"/>
              <a:buChar char="•"/>
            </a:pPr>
            <a:r>
              <a:rPr lang="en-US" dirty="0" smtClean="0"/>
              <a:t>One possible solution is to recommend adding a bridge on the non-802.11-network side of each portal. This keeps general bridging outside of 802.11.</a:t>
            </a:r>
          </a:p>
          <a:p>
            <a:pPr>
              <a:buFont typeface="Arial"/>
              <a:buChar char="•"/>
            </a:pPr>
            <a:r>
              <a:rPr lang="en-US" dirty="0" smtClean="0"/>
              <a:t>A Bridge is not always necessary, for example if an IP router is connected to the portal. </a:t>
            </a:r>
            <a:endParaRPr lang="en-US" dirty="0"/>
          </a:p>
          <a:p>
            <a:pPr marL="0" indent="0"/>
            <a:endParaRPr lang="en-US" dirty="0" smtClean="0"/>
          </a:p>
        </p:txBody>
      </p:sp>
      <p:sp>
        <p:nvSpPr>
          <p:cNvPr id="7" name="Rectangle 21"/>
          <p:cNvSpPr>
            <a:spLocks noChangeArrowheads="1"/>
          </p:cNvSpPr>
          <p:nvPr/>
        </p:nvSpPr>
        <p:spPr bwMode="auto">
          <a:xfrm>
            <a:off x="4467557" y="213285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Line 51"/>
          <p:cNvSpPr>
            <a:spLocks noChangeShapeType="1"/>
          </p:cNvSpPr>
          <p:nvPr/>
        </p:nvSpPr>
        <p:spPr bwMode="auto">
          <a:xfrm flipV="1">
            <a:off x="2195736" y="2348880"/>
            <a:ext cx="227182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9" name="Line 53"/>
          <p:cNvSpPr>
            <a:spLocks noChangeShapeType="1"/>
          </p:cNvSpPr>
          <p:nvPr/>
        </p:nvSpPr>
        <p:spPr bwMode="auto">
          <a:xfrm flipH="1">
            <a:off x="3380230" y="2362155"/>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0" name="Oval 52"/>
          <p:cNvSpPr>
            <a:spLocks noChangeArrowheads="1"/>
          </p:cNvSpPr>
          <p:nvPr/>
        </p:nvSpPr>
        <p:spPr bwMode="auto">
          <a:xfrm>
            <a:off x="3246880" y="2596857"/>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11" name="Text Box 57"/>
          <p:cNvSpPr txBox="1">
            <a:spLocks noChangeArrowheads="1"/>
          </p:cNvSpPr>
          <p:nvPr/>
        </p:nvSpPr>
        <p:spPr bwMode="auto">
          <a:xfrm>
            <a:off x="2525749" y="1887796"/>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12" name="Text Box 57"/>
          <p:cNvSpPr txBox="1">
            <a:spLocks noChangeArrowheads="1"/>
          </p:cNvSpPr>
          <p:nvPr/>
        </p:nvSpPr>
        <p:spPr bwMode="auto">
          <a:xfrm>
            <a:off x="4111759" y="1628800"/>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13" name="Rectangle 21"/>
          <p:cNvSpPr>
            <a:spLocks noChangeArrowheads="1"/>
          </p:cNvSpPr>
          <p:nvPr/>
        </p:nvSpPr>
        <p:spPr bwMode="auto">
          <a:xfrm>
            <a:off x="4755589" y="335699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2</a:t>
            </a:r>
          </a:p>
        </p:txBody>
      </p:sp>
      <p:sp>
        <p:nvSpPr>
          <p:cNvPr id="14" name="Line 51"/>
          <p:cNvSpPr>
            <a:spLocks noChangeShapeType="1"/>
          </p:cNvSpPr>
          <p:nvPr/>
        </p:nvSpPr>
        <p:spPr bwMode="auto">
          <a:xfrm flipV="1">
            <a:off x="2195736" y="3573016"/>
            <a:ext cx="25598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5" name="Line 53"/>
          <p:cNvSpPr>
            <a:spLocks noChangeShapeType="1"/>
          </p:cNvSpPr>
          <p:nvPr/>
        </p:nvSpPr>
        <p:spPr bwMode="auto">
          <a:xfrm flipH="1">
            <a:off x="3668262" y="358629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6" name="Text Box 57"/>
          <p:cNvSpPr txBox="1">
            <a:spLocks noChangeArrowheads="1"/>
          </p:cNvSpPr>
          <p:nvPr/>
        </p:nvSpPr>
        <p:spPr bwMode="auto">
          <a:xfrm>
            <a:off x="2813781" y="3111932"/>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17" name="Text Box 57"/>
          <p:cNvSpPr txBox="1">
            <a:spLocks noChangeArrowheads="1"/>
          </p:cNvSpPr>
          <p:nvPr/>
        </p:nvSpPr>
        <p:spPr bwMode="auto">
          <a:xfrm>
            <a:off x="4399791" y="2852936"/>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cxnSp>
        <p:nvCxnSpPr>
          <p:cNvPr id="18" name="AutoShape 46"/>
          <p:cNvCxnSpPr>
            <a:cxnSpLocks noChangeShapeType="1"/>
            <a:stCxn id="7" idx="3"/>
          </p:cNvCxnSpPr>
          <p:nvPr/>
        </p:nvCxnSpPr>
        <p:spPr bwMode="auto">
          <a:xfrm>
            <a:off x="4886657" y="2343200"/>
            <a:ext cx="2389212" cy="31862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AutoShape 46"/>
          <p:cNvCxnSpPr>
            <a:cxnSpLocks noChangeShapeType="1"/>
            <a:stCxn id="13" idx="3"/>
          </p:cNvCxnSpPr>
          <p:nvPr/>
        </p:nvCxnSpPr>
        <p:spPr bwMode="auto">
          <a:xfrm flipV="1">
            <a:off x="5174689" y="3093868"/>
            <a:ext cx="2101180" cy="47346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Oval 52"/>
          <p:cNvSpPr>
            <a:spLocks noChangeArrowheads="1"/>
          </p:cNvSpPr>
          <p:nvPr/>
        </p:nvSpPr>
        <p:spPr bwMode="auto">
          <a:xfrm>
            <a:off x="3534912" y="3820993"/>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15</a:t>
            </a:r>
            <a:endParaRPr lang="en-US" altLang="zh-CN" sz="1400" dirty="0">
              <a:solidFill>
                <a:schemeClr val="tx1"/>
              </a:solidFill>
              <a:latin typeface="Arial" charset="0"/>
              <a:ea typeface="SimSun" charset="0"/>
              <a:cs typeface="Arial" charset="0"/>
            </a:endParaRPr>
          </a:p>
        </p:txBody>
      </p:sp>
      <p:sp>
        <p:nvSpPr>
          <p:cNvPr id="21" name="Rectangle 21"/>
          <p:cNvSpPr>
            <a:spLocks noChangeArrowheads="1"/>
          </p:cNvSpPr>
          <p:nvPr/>
        </p:nvSpPr>
        <p:spPr bwMode="auto">
          <a:xfrm>
            <a:off x="7275869" y="266182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11</a:t>
            </a:r>
            <a:endParaRPr lang="en-US" altLang="zh-CN" sz="1600" dirty="0">
              <a:solidFill>
                <a:schemeClr val="tx1"/>
              </a:solidFill>
              <a:latin typeface="Arial" charset="0"/>
              <a:ea typeface="SimSun" charset="0"/>
              <a:cs typeface="Arial" charset="0"/>
            </a:endParaRPr>
          </a:p>
        </p:txBody>
      </p:sp>
      <p:sp>
        <p:nvSpPr>
          <p:cNvPr id="22" name="Text Box 57"/>
          <p:cNvSpPr txBox="1">
            <a:spLocks noChangeArrowheads="1"/>
          </p:cNvSpPr>
          <p:nvPr/>
        </p:nvSpPr>
        <p:spPr bwMode="auto">
          <a:xfrm>
            <a:off x="7455217" y="2229772"/>
            <a:ext cx="50115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800" b="1" dirty="0" smtClean="0">
                <a:solidFill>
                  <a:schemeClr val="tx1"/>
                </a:solidFill>
                <a:latin typeface="Arial" charset="0"/>
                <a:ea typeface="SimSun" charset="0"/>
                <a:cs typeface="SimSun" charset="0"/>
              </a:rPr>
              <a:t>AP</a:t>
            </a:r>
            <a:endParaRPr lang="en-US" altLang="zh-CN" sz="1800" b="1" dirty="0">
              <a:solidFill>
                <a:schemeClr val="tx1"/>
              </a:solidFill>
              <a:latin typeface="Arial" charset="0"/>
              <a:ea typeface="SimSun" charset="0"/>
              <a:cs typeface="SimSun" charset="0"/>
            </a:endParaRPr>
          </a:p>
        </p:txBody>
      </p:sp>
      <p:sp>
        <p:nvSpPr>
          <p:cNvPr id="23" name="Line 51"/>
          <p:cNvSpPr>
            <a:spLocks noChangeShapeType="1"/>
          </p:cNvSpPr>
          <p:nvPr/>
        </p:nvSpPr>
        <p:spPr bwMode="auto">
          <a:xfrm flipV="1">
            <a:off x="2195735" y="2348880"/>
            <a:ext cx="1" cy="1224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24" name="Rectangle 21"/>
          <p:cNvSpPr>
            <a:spLocks noChangeArrowheads="1"/>
          </p:cNvSpPr>
          <p:nvPr/>
        </p:nvSpPr>
        <p:spPr bwMode="auto">
          <a:xfrm>
            <a:off x="4067944" y="213285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B</a:t>
            </a:r>
          </a:p>
        </p:txBody>
      </p:sp>
      <p:sp>
        <p:nvSpPr>
          <p:cNvPr id="25" name="Rectangle 21"/>
          <p:cNvSpPr>
            <a:spLocks noChangeArrowheads="1"/>
          </p:cNvSpPr>
          <p:nvPr/>
        </p:nvSpPr>
        <p:spPr bwMode="auto">
          <a:xfrm>
            <a:off x="4368924" y="335699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B</a:t>
            </a:r>
          </a:p>
        </p:txBody>
      </p:sp>
    </p:spTree>
    <p:extLst>
      <p:ext uri="{BB962C8B-B14F-4D97-AF65-F5344CB8AC3E}">
        <p14:creationId xmlns:p14="http://schemas.microsoft.com/office/powerpoint/2010/main" val="44232402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5004048" y="6475413"/>
            <a:ext cx="3538290"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Motion to Form a Study </a:t>
            </a:r>
            <a:r>
              <a:rPr lang="en-US" sz="4000" dirty="0" smtClean="0">
                <a:solidFill>
                  <a:srgbClr val="0000FF"/>
                </a:solidFill>
              </a:rPr>
              <a:t>Group</a:t>
            </a:r>
            <a:endParaRPr lang="en-US" sz="40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lvl="0"/>
            <a:r>
              <a:rPr lang="en-GB" dirty="0" smtClean="0"/>
              <a:t>Motion:</a:t>
            </a:r>
          </a:p>
          <a:p>
            <a:pPr lvl="0">
              <a:buFont typeface="Arial"/>
              <a:buChar char="•"/>
            </a:pPr>
            <a:r>
              <a:rPr lang="en-GB" dirty="0" smtClean="0"/>
              <a:t>Request </a:t>
            </a:r>
            <a:r>
              <a:rPr lang="en-GB" dirty="0"/>
              <a:t>approval by IEEE 802 LMSC to form an 802.11 Study Group </a:t>
            </a:r>
            <a:r>
              <a:rPr lang="en-GB" dirty="0" smtClean="0"/>
              <a:t>on General </a:t>
            </a:r>
            <a:r>
              <a:rPr lang="en-GB" dirty="0"/>
              <a:t>802.11 </a:t>
            </a:r>
            <a:r>
              <a:rPr lang="en-GB" dirty="0" smtClean="0"/>
              <a:t>Links as </a:t>
            </a:r>
            <a:r>
              <a:rPr lang="en-GB" dirty="0"/>
              <a:t>described in doc 11</a:t>
            </a:r>
            <a:r>
              <a:rPr lang="en-GB" dirty="0" smtClean="0"/>
              <a:t>-12/</a:t>
            </a:r>
            <a:r>
              <a:rPr lang="en-GB" dirty="0" smtClean="0"/>
              <a:t>0589r2 </a:t>
            </a:r>
            <a:r>
              <a:rPr lang="en-GB" dirty="0"/>
              <a:t>with the intent of creating a PAR and five criteria.</a:t>
            </a:r>
            <a:endParaRPr lang="en-US" dirty="0"/>
          </a:p>
          <a:p>
            <a:pPr lvl="1">
              <a:buFont typeface="Arial"/>
              <a:buChar char="•"/>
            </a:pPr>
            <a:r>
              <a:rPr lang="en-GB" dirty="0" smtClean="0"/>
              <a:t>802.11 WNG TG vote</a:t>
            </a:r>
            <a:r>
              <a:rPr lang="en-GB" dirty="0"/>
              <a:t>: </a:t>
            </a:r>
            <a:endParaRPr lang="en-US" dirty="0"/>
          </a:p>
          <a:p>
            <a:pPr lvl="1">
              <a:buFont typeface="Arial"/>
              <a:buChar char="•"/>
            </a:pPr>
            <a:r>
              <a:rPr lang="en-GB" dirty="0"/>
              <a:t>Moved: &lt;name&gt;,  Seconded: &lt;name&gt;, Result: y-n-</a:t>
            </a:r>
            <a:r>
              <a:rPr lang="en-GB" dirty="0" smtClean="0"/>
              <a:t>a</a:t>
            </a:r>
            <a:endParaRPr lang="en-US" dirty="0"/>
          </a:p>
          <a:p>
            <a:pPr lvl="0"/>
            <a:r>
              <a:rPr lang="en-GB" dirty="0" smtClean="0"/>
              <a:t>Moved </a:t>
            </a:r>
            <a:r>
              <a:rPr lang="en-GB" dirty="0"/>
              <a:t>by &lt;name&gt; on behalf of the WNG Standing Committee</a:t>
            </a:r>
            <a:endParaRPr lang="en-US" dirty="0"/>
          </a:p>
          <a:p>
            <a:pPr lvl="1">
              <a:buFont typeface="Arial"/>
              <a:buChar char="•"/>
            </a:pPr>
            <a:r>
              <a:rPr lang="en-GB" dirty="0" smtClean="0"/>
              <a:t>802.11 WG vote</a:t>
            </a:r>
            <a:r>
              <a:rPr lang="en-GB" dirty="0"/>
              <a:t>: </a:t>
            </a:r>
            <a:endParaRPr lang="en-US" dirty="0"/>
          </a:p>
          <a:p>
            <a:pPr lvl="1">
              <a:buFont typeface="Arial"/>
              <a:buChar char="•"/>
            </a:pPr>
            <a:r>
              <a:rPr lang="en-GB" dirty="0"/>
              <a:t>Moved: &lt;name&gt;,  Seconded: &lt;name&gt;, Result: y-n-</a:t>
            </a:r>
            <a:r>
              <a:rPr lang="en-GB" dirty="0" smtClean="0"/>
              <a:t>a</a:t>
            </a:r>
            <a:endParaRPr lang="en-US" dirty="0"/>
          </a:p>
          <a:p>
            <a:endParaRPr lang="en-US" dirty="0"/>
          </a:p>
        </p:txBody>
      </p:sp>
    </p:spTree>
    <p:extLst>
      <p:ext uri="{BB962C8B-B14F-4D97-AF65-F5344CB8AC3E}">
        <p14:creationId xmlns:p14="http://schemas.microsoft.com/office/powerpoint/2010/main" val="417656229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5652120" y="6475413"/>
            <a:ext cx="2890218"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IEEE </a:t>
            </a:r>
            <a:r>
              <a:rPr lang="en-US" dirty="0" err="1" smtClean="0"/>
              <a:t>Std</a:t>
            </a:r>
            <a:r>
              <a:rPr lang="en-US" dirty="0" smtClean="0"/>
              <a:t> 802.11-</a:t>
            </a:r>
            <a:r>
              <a:rPr lang="en-US" dirty="0"/>
              <a:t>2012, “… Wireless LAN Medium Access Control (MAC) and Physical Layer (PHY) Specifications”, 6 February 2012.</a:t>
            </a:r>
          </a:p>
          <a:p>
            <a:endParaRPr lang="en-US" dirty="0" smtClean="0"/>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dirty="0" smtClean="0"/>
              <a:t>This presentation discusses the use 802.11 associations as general 802 links and recommends the formation of a Study </a:t>
            </a:r>
            <a:r>
              <a:rPr lang="en-GB" sz="2800" dirty="0"/>
              <a:t>G</a:t>
            </a:r>
            <a:r>
              <a:rPr lang="en-GB" sz="2800" dirty="0" smtClean="0"/>
              <a:t>roup in this area.</a:t>
            </a:r>
            <a:endParaRPr lang="en-GB" sz="28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The Idea</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As 802.11 becomes faster and more capable, with higher speeds, </a:t>
            </a:r>
            <a:r>
              <a:rPr lang="en-US" dirty="0" err="1" smtClean="0"/>
              <a:t>QoS</a:t>
            </a:r>
            <a:r>
              <a:rPr lang="en-US" dirty="0" smtClean="0"/>
              <a:t>, and robust security, it becomes more reasonable to use an 802.11 association as a general 802 link.</a:t>
            </a:r>
            <a:endParaRPr lang="en-US" dirty="0"/>
          </a:p>
          <a:p>
            <a:pPr>
              <a:buFont typeface="Arial"/>
              <a:buChar char="•"/>
            </a:pPr>
            <a:r>
              <a:rPr lang="en-US" dirty="0"/>
              <a:t>Use of 802.11 as an 802 link is already supported by 802.11 </a:t>
            </a:r>
            <a:r>
              <a:rPr lang="en-US" dirty="0" smtClean="0"/>
              <a:t>mesh. But there is no standard way to do this in the non-mesh cases.</a:t>
            </a:r>
            <a:endParaRPr lang="en-US" dirty="0"/>
          </a:p>
          <a:p>
            <a:pPr>
              <a:buFont typeface="Arial"/>
              <a:buChar char="•"/>
            </a:pPr>
            <a:r>
              <a:rPr lang="en-US" dirty="0" smtClean="0">
                <a:solidFill>
                  <a:srgbClr val="0000FF"/>
                </a:solidFill>
              </a:rPr>
              <a:t>The ability to optionally use an 802.11 association as an general 802 link should be extended to ESS (and IBSS) associations.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5283939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Some Use Cases</a:t>
            </a:r>
            <a:endParaRPr lang="en-US" sz="4400" dirty="0">
              <a:solidFill>
                <a:srgbClr val="0000FF"/>
              </a:solidFill>
            </a:endParaRPr>
          </a:p>
        </p:txBody>
      </p:sp>
      <p:sp>
        <p:nvSpPr>
          <p:cNvPr id="3" name="Content Placeholder 2"/>
          <p:cNvSpPr>
            <a:spLocks noGrp="1"/>
          </p:cNvSpPr>
          <p:nvPr>
            <p:ph idx="1"/>
          </p:nvPr>
        </p:nvSpPr>
        <p:spPr>
          <a:xfrm>
            <a:off x="685800" y="1628800"/>
            <a:ext cx="7846640" cy="4465613"/>
          </a:xfrm>
        </p:spPr>
        <p:txBody>
          <a:bodyPr/>
          <a:lstStyle/>
          <a:p>
            <a:pPr>
              <a:buFont typeface="Arial"/>
              <a:buChar char="•"/>
            </a:pPr>
            <a:r>
              <a:rPr lang="en-US" sz="2000" dirty="0"/>
              <a:t>802.1 </a:t>
            </a:r>
            <a:r>
              <a:rPr lang="en-US" sz="2000" dirty="0" smtClean="0"/>
              <a:t>AVB has informally </a:t>
            </a:r>
            <a:r>
              <a:rPr lang="en-US" sz="2000" dirty="0"/>
              <a:t>requested </a:t>
            </a:r>
            <a:r>
              <a:rPr lang="en-US" sz="2000" dirty="0" smtClean="0"/>
              <a:t>this </a:t>
            </a:r>
            <a:r>
              <a:rPr lang="en-US" sz="2000" dirty="0"/>
              <a:t>802.11 </a:t>
            </a:r>
            <a:r>
              <a:rPr lang="en-US" sz="2000" dirty="0" smtClean="0"/>
              <a:t>extension based on a number of use cases:</a:t>
            </a:r>
            <a:endParaRPr lang="en-US" sz="2000" dirty="0"/>
          </a:p>
          <a:p>
            <a:pPr lvl="1">
              <a:buFont typeface="Arial"/>
              <a:buChar char="•"/>
            </a:pPr>
            <a:r>
              <a:rPr lang="en-US" sz="1800" dirty="0" smtClean="0"/>
              <a:t>Car wiring harnesses are moving to Ethernet. If a car and the service bay of the car dealer both have 802.11, the service bay wants to be able to see the Ethernet stations on your car and automatically access diagnostic information.</a:t>
            </a:r>
          </a:p>
          <a:p>
            <a:pPr lvl="1">
              <a:buFont typeface="Arial"/>
              <a:buChar char="•"/>
            </a:pPr>
            <a:r>
              <a:rPr lang="en-US" sz="1800" dirty="0" smtClean="0"/>
              <a:t>Process control and manufacturing can involve communications with moving transport containers or objections on assembly lines where there are multiple network devices within the moving item.</a:t>
            </a:r>
          </a:p>
          <a:p>
            <a:pPr lvl="1">
              <a:buFont typeface="Arial"/>
              <a:buChar char="•"/>
            </a:pPr>
            <a:r>
              <a:rPr lang="en-US" sz="1800" dirty="0" smtClean="0"/>
              <a:t>Home entertainment systems would like to use a general mix of wired and wireless communications.</a:t>
            </a:r>
          </a:p>
          <a:p>
            <a:pPr marL="1257300" lvl="4" indent="-342900">
              <a:spcBef>
                <a:spcPts val="600"/>
              </a:spcBef>
              <a:buFont typeface="Arial"/>
              <a:buChar char="•"/>
            </a:pPr>
            <a:r>
              <a:rPr lang="en-US" dirty="0"/>
              <a:t>Note: Some automotive and process control protocols are not IP based.</a:t>
            </a:r>
          </a:p>
          <a:p>
            <a:pPr>
              <a:buFont typeface="Arial"/>
              <a:buChar char="•"/>
            </a:pPr>
            <a:r>
              <a:rPr lang="en-US" sz="2000" dirty="0" smtClean="0"/>
              <a:t>Use of 802.11 in Data Centers involves communication with multiple servers behind a station.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38084983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Three Methods</a:t>
            </a:r>
            <a:endParaRPr lang="en-US" sz="4000" dirty="0">
              <a:solidFill>
                <a:srgbClr val="0000FF"/>
              </a:solidFill>
            </a:endParaRPr>
          </a:p>
        </p:txBody>
      </p:sp>
      <p:sp>
        <p:nvSpPr>
          <p:cNvPr id="3" name="Content Placeholder 2"/>
          <p:cNvSpPr>
            <a:spLocks noGrp="1"/>
          </p:cNvSpPr>
          <p:nvPr>
            <p:ph idx="1"/>
          </p:nvPr>
        </p:nvSpPr>
        <p:spPr>
          <a:xfrm>
            <a:off x="685800" y="1772816"/>
            <a:ext cx="7770813" cy="4321597"/>
          </a:xfrm>
        </p:spPr>
        <p:txBody>
          <a:bodyPr/>
          <a:lstStyle/>
          <a:p>
            <a:pPr>
              <a:buFont typeface="Arial"/>
              <a:buChar char="•"/>
            </a:pPr>
            <a:r>
              <a:rPr lang="en-US" dirty="0" smtClean="0"/>
              <a:t>Here are three methods:</a:t>
            </a:r>
          </a:p>
          <a:p>
            <a:pPr marL="914400" lvl="1" indent="-457200">
              <a:buFont typeface="+mj-lt"/>
              <a:buAutoNum type="arabicPeriod"/>
            </a:pPr>
            <a:r>
              <a:rPr lang="en-US" dirty="0"/>
              <a:t>Just tell people to use </a:t>
            </a:r>
            <a:r>
              <a:rPr lang="en-US" dirty="0" smtClean="0"/>
              <a:t>802.11 mesh </a:t>
            </a:r>
            <a:r>
              <a:rPr lang="en-US" dirty="0"/>
              <a:t>since this can already be done with an MBSS </a:t>
            </a:r>
            <a:r>
              <a:rPr lang="en-US" dirty="0" smtClean="0"/>
              <a:t>(</a:t>
            </a:r>
            <a:r>
              <a:rPr lang="en-US" dirty="0"/>
              <a:t>M</a:t>
            </a:r>
            <a:r>
              <a:rPr lang="en-US" dirty="0" smtClean="0"/>
              <a:t>esh BSS)</a:t>
            </a:r>
            <a:r>
              <a:rPr lang="en-US" dirty="0" smtClean="0"/>
              <a:t>.</a:t>
            </a:r>
          </a:p>
          <a:p>
            <a:pPr marL="1314450" lvl="2" indent="-457200">
              <a:buFont typeface="Arial"/>
              <a:buChar char="•"/>
            </a:pPr>
            <a:r>
              <a:rPr lang="en-US" dirty="0" smtClean="0"/>
              <a:t>But </a:t>
            </a:r>
            <a:r>
              <a:rPr lang="en-US" dirty="0" smtClean="0"/>
              <a:t>some people don’t like mesh.</a:t>
            </a:r>
            <a:endParaRPr lang="en-US" dirty="0"/>
          </a:p>
          <a:p>
            <a:pPr marL="914400" lvl="1" indent="-457200">
              <a:buFont typeface="+mj-lt"/>
              <a:buAutoNum type="arabicPeriod"/>
            </a:pPr>
            <a:r>
              <a:rPr lang="en-US" dirty="0" smtClean="0"/>
              <a:t>Extend 802.11 </a:t>
            </a:r>
            <a:r>
              <a:rPr lang="en-US" dirty="0" smtClean="0"/>
              <a:t>by optionally adding portals so </a:t>
            </a:r>
            <a:r>
              <a:rPr lang="en-US" dirty="0" smtClean="0"/>
              <a:t>that an ESS (and IBSS) associations can be </a:t>
            </a:r>
            <a:r>
              <a:rPr lang="en-US" dirty="0"/>
              <a:t>used as an 802 link</a:t>
            </a:r>
            <a:r>
              <a:rPr lang="en-US" dirty="0" smtClean="0"/>
              <a:t>.</a:t>
            </a:r>
          </a:p>
          <a:p>
            <a:pPr marL="1314450" lvl="2" indent="-457200">
              <a:buFont typeface="Arial"/>
              <a:buChar char="•"/>
            </a:pPr>
            <a:r>
              <a:rPr lang="en-US" dirty="0" smtClean="0"/>
              <a:t>Why not extend 802.11 so all STAs can be bridges? See IEEE </a:t>
            </a:r>
            <a:r>
              <a:rPr lang="en-US" dirty="0" err="1" smtClean="0"/>
              <a:t>Std</a:t>
            </a:r>
            <a:r>
              <a:rPr lang="en-US" dirty="0" smtClean="0"/>
              <a:t> 802.11-2012, Clause P.4, “Integration </a:t>
            </a:r>
            <a:r>
              <a:rPr lang="en-US" dirty="0"/>
              <a:t>service versus </a:t>
            </a:r>
            <a:r>
              <a:rPr lang="en-US" dirty="0" smtClean="0"/>
              <a:t>bridging”.</a:t>
            </a:r>
            <a:endParaRPr lang="en-US" dirty="0"/>
          </a:p>
          <a:p>
            <a:pPr marL="914400" lvl="1" indent="-457200">
              <a:buFont typeface="+mj-lt"/>
              <a:buAutoNum type="arabicPeriod"/>
            </a:pPr>
            <a:r>
              <a:rPr lang="en-US" dirty="0" smtClean="0"/>
              <a:t>Hide </a:t>
            </a:r>
            <a:r>
              <a:rPr lang="en-US" dirty="0"/>
              <a:t>all the </a:t>
            </a:r>
            <a:r>
              <a:rPr lang="en-US" dirty="0" smtClean="0"/>
              <a:t>network that might be behind </a:t>
            </a:r>
            <a:r>
              <a:rPr lang="en-US" dirty="0"/>
              <a:t>a non-AP, non-Mesh STA through </a:t>
            </a:r>
            <a:r>
              <a:rPr lang="en-US" dirty="0" smtClean="0"/>
              <a:t>a NAT </a:t>
            </a:r>
            <a:r>
              <a:rPr lang="en-US" dirty="0"/>
              <a:t>so </a:t>
            </a:r>
            <a:r>
              <a:rPr lang="en-US" dirty="0" smtClean="0"/>
              <a:t>it appears </a:t>
            </a:r>
            <a:r>
              <a:rPr lang="en-US" dirty="0"/>
              <a:t>to be </a:t>
            </a:r>
            <a:r>
              <a:rPr lang="en-US" dirty="0" smtClean="0"/>
              <a:t>one </a:t>
            </a:r>
            <a:r>
              <a:rPr lang="en-US" dirty="0"/>
              <a:t>with the </a:t>
            </a:r>
            <a:r>
              <a:rPr lang="en-US" dirty="0" smtClean="0"/>
              <a:t>STA. The STA and this hidden network are represented by one </a:t>
            </a:r>
            <a:r>
              <a:rPr lang="en-US" dirty="0"/>
              <a:t>MAC address</a:t>
            </a:r>
            <a:r>
              <a:rPr lang="en-US" dirty="0" smtClean="0"/>
              <a:t>. But this is not really a general link or solution </a:t>
            </a:r>
            <a:r>
              <a:rPr lang="en-US" dirty="0" smtClean="0"/>
              <a:t>because:</a:t>
            </a:r>
            <a:endParaRPr lang="en-US" dirty="0"/>
          </a:p>
          <a:p>
            <a:pPr marL="1314450" lvl="2" indent="-457200">
              <a:buFont typeface="Arial"/>
              <a:buChar char="•"/>
            </a:pPr>
            <a:r>
              <a:rPr lang="en-US" dirty="0" smtClean="0"/>
              <a:t>It </a:t>
            </a:r>
            <a:r>
              <a:rPr lang="en-US" dirty="0" smtClean="0"/>
              <a:t>only </a:t>
            </a:r>
            <a:r>
              <a:rPr lang="en-US" dirty="0"/>
              <a:t>works for Internet Protocol </a:t>
            </a:r>
            <a:r>
              <a:rPr lang="en-US" dirty="0" smtClean="0"/>
              <a:t>traffic.</a:t>
            </a:r>
          </a:p>
          <a:p>
            <a:pPr marL="1314450" lvl="2" indent="-457200">
              <a:buFont typeface="Arial"/>
              <a:buChar char="•"/>
            </a:pPr>
            <a:r>
              <a:rPr lang="en-US" dirty="0" smtClean="0"/>
              <a:t>It </a:t>
            </a:r>
            <a:r>
              <a:rPr lang="en-US" dirty="0" smtClean="0"/>
              <a:t>restricts topologies</a:t>
            </a:r>
            <a:r>
              <a:rPr lang="en-US"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5857078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5076056" y="6453336"/>
            <a:ext cx="3466282"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600" dirty="0" smtClean="0">
                <a:solidFill>
                  <a:srgbClr val="0000FF"/>
                </a:solidFill>
                <a:ea typeface="SimSun" charset="0"/>
                <a:cs typeface="SimSun" charset="0"/>
              </a:rPr>
              <a:t>Method 1: 802.11 </a:t>
            </a:r>
            <a:r>
              <a:rPr lang="en-US" altLang="zh-CN" sz="3600" dirty="0">
                <a:solidFill>
                  <a:srgbClr val="0000FF"/>
                </a:solidFill>
                <a:ea typeface="SimSun" charset="0"/>
                <a:cs typeface="SimSun" charset="0"/>
              </a:rPr>
              <a:t>Mesh Can </a:t>
            </a:r>
            <a:r>
              <a:rPr lang="en-US" altLang="zh-CN" sz="3600" dirty="0" smtClean="0">
                <a:solidFill>
                  <a:srgbClr val="0000FF"/>
                </a:solidFill>
                <a:ea typeface="SimSun" charset="0"/>
                <a:cs typeface="SimSun" charset="0"/>
              </a:rPr>
              <a:t>Act</a:t>
            </a:r>
            <a:br>
              <a:rPr lang="en-US" altLang="zh-CN" sz="3600" dirty="0" smtClean="0">
                <a:solidFill>
                  <a:srgbClr val="0000FF"/>
                </a:solidFill>
                <a:ea typeface="SimSun" charset="0"/>
                <a:cs typeface="SimSun" charset="0"/>
              </a:rPr>
            </a:br>
            <a:r>
              <a:rPr lang="en-US" altLang="zh-CN" sz="3600" dirty="0" smtClean="0">
                <a:solidFill>
                  <a:srgbClr val="0000FF"/>
                </a:solidFill>
                <a:ea typeface="SimSun" charset="0"/>
                <a:cs typeface="SimSun" charset="0"/>
              </a:rPr>
              <a:t>as an 802 </a:t>
            </a:r>
            <a:r>
              <a:rPr lang="en-US" altLang="zh-CN" sz="3600" dirty="0">
                <a:solidFill>
                  <a:srgbClr val="0000FF"/>
                </a:solidFill>
                <a:ea typeface="SimSun" charset="0"/>
                <a:cs typeface="SimSun" charset="0"/>
              </a:rPr>
              <a:t>LAN Segment</a:t>
            </a:r>
            <a:endParaRPr lang="en-US" sz="3600" dirty="0">
              <a:solidFill>
                <a:srgbClr val="0000FF"/>
              </a:solidFill>
            </a:endParaRPr>
          </a:p>
        </p:txBody>
      </p:sp>
      <p:sp>
        <p:nvSpPr>
          <p:cNvPr id="7" name="Rectangle 21"/>
          <p:cNvSpPr>
            <a:spLocks noChangeArrowheads="1"/>
          </p:cNvSpPr>
          <p:nvPr/>
        </p:nvSpPr>
        <p:spPr bwMode="auto">
          <a:xfrm>
            <a:off x="1865646" y="3692331"/>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972509" y="3417694"/>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grpSp>
        <p:nvGrpSpPr>
          <p:cNvPr id="9218" name="Group 9217"/>
          <p:cNvGrpSpPr/>
          <p:nvPr/>
        </p:nvGrpSpPr>
        <p:grpSpPr>
          <a:xfrm>
            <a:off x="2283977" y="3505006"/>
            <a:ext cx="3687763" cy="1922463"/>
            <a:chOff x="2283977" y="3505006"/>
            <a:chExt cx="3687763" cy="1922463"/>
          </a:xfrm>
        </p:grpSpPr>
        <p:sp>
          <p:nvSpPr>
            <p:cNvPr id="10" name="Oval 24"/>
            <p:cNvSpPr>
              <a:spLocks noChangeArrowheads="1"/>
            </p:cNvSpPr>
            <p:nvPr/>
          </p:nvSpPr>
          <p:spPr bwMode="auto">
            <a:xfrm>
              <a:off x="3869890" y="3973319"/>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5</a:t>
              </a:r>
            </a:p>
          </p:txBody>
        </p:sp>
        <p:sp>
          <p:nvSpPr>
            <p:cNvPr id="11" name="Oval 25"/>
            <p:cNvSpPr>
              <a:spLocks noChangeArrowheads="1"/>
            </p:cNvSpPr>
            <p:nvPr/>
          </p:nvSpPr>
          <p:spPr bwMode="auto">
            <a:xfrm>
              <a:off x="5114490" y="4160644"/>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9</a:t>
              </a:r>
            </a:p>
          </p:txBody>
        </p:sp>
        <p:sp>
          <p:nvSpPr>
            <p:cNvPr id="12" name="Oval 26"/>
            <p:cNvSpPr>
              <a:spLocks noChangeArrowheads="1"/>
            </p:cNvSpPr>
            <p:nvPr/>
          </p:nvSpPr>
          <p:spPr bwMode="auto">
            <a:xfrm>
              <a:off x="4225490" y="4816281"/>
              <a:ext cx="266700" cy="279400"/>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7</a:t>
              </a:r>
            </a:p>
          </p:txBody>
        </p:sp>
        <p:sp>
          <p:nvSpPr>
            <p:cNvPr id="14" name="Oval 28"/>
            <p:cNvSpPr>
              <a:spLocks noChangeArrowheads="1"/>
            </p:cNvSpPr>
            <p:nvPr/>
          </p:nvSpPr>
          <p:spPr bwMode="auto">
            <a:xfrm>
              <a:off x="4390590" y="3570094"/>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6</a:t>
              </a:r>
            </a:p>
          </p:txBody>
        </p:sp>
        <p:sp>
          <p:nvSpPr>
            <p:cNvPr id="15" name="Oval 29"/>
            <p:cNvSpPr>
              <a:spLocks noChangeArrowheads="1"/>
            </p:cNvSpPr>
            <p:nvPr/>
          </p:nvSpPr>
          <p:spPr bwMode="auto">
            <a:xfrm>
              <a:off x="3514290" y="5146481"/>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2</a:t>
              </a:r>
            </a:p>
          </p:txBody>
        </p:sp>
        <p:sp>
          <p:nvSpPr>
            <p:cNvPr id="16" name="Oval 30"/>
            <p:cNvSpPr>
              <a:spLocks noChangeArrowheads="1"/>
            </p:cNvSpPr>
            <p:nvPr/>
          </p:nvSpPr>
          <p:spPr bwMode="auto">
            <a:xfrm>
              <a:off x="3246002" y="4535294"/>
              <a:ext cx="268288"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4</a:t>
              </a:r>
            </a:p>
          </p:txBody>
        </p:sp>
        <p:sp>
          <p:nvSpPr>
            <p:cNvPr id="17" name="Oval 31"/>
            <p:cNvSpPr>
              <a:spLocks noChangeArrowheads="1"/>
            </p:cNvSpPr>
            <p:nvPr/>
          </p:nvSpPr>
          <p:spPr bwMode="auto">
            <a:xfrm>
              <a:off x="3334902" y="3505006"/>
              <a:ext cx="268288"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3</a:t>
              </a:r>
            </a:p>
          </p:txBody>
        </p:sp>
        <p:cxnSp>
          <p:nvCxnSpPr>
            <p:cNvPr id="18" name="AutoShape 32"/>
            <p:cNvCxnSpPr>
              <a:cxnSpLocks noChangeShapeType="1"/>
              <a:stCxn id="16" idx="4"/>
              <a:endCxn id="15" idx="1"/>
            </p:cNvCxnSpPr>
            <p:nvPr/>
          </p:nvCxnSpPr>
          <p:spPr bwMode="auto">
            <a:xfrm>
              <a:off x="3380940" y="4816281"/>
              <a:ext cx="173038" cy="37147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AutoShape 33"/>
            <p:cNvCxnSpPr>
              <a:cxnSpLocks noChangeShapeType="1"/>
              <a:stCxn id="7" idx="3"/>
              <a:endCxn id="16" idx="1"/>
            </p:cNvCxnSpPr>
            <p:nvPr/>
          </p:nvCxnSpPr>
          <p:spPr bwMode="auto">
            <a:xfrm>
              <a:off x="2283977" y="3974906"/>
              <a:ext cx="1000125" cy="601663"/>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AutoShape 34"/>
            <p:cNvCxnSpPr>
              <a:cxnSpLocks noChangeShapeType="1"/>
              <a:stCxn id="7" idx="3"/>
              <a:endCxn id="17" idx="3"/>
            </p:cNvCxnSpPr>
            <p:nvPr/>
          </p:nvCxnSpPr>
          <p:spPr bwMode="auto">
            <a:xfrm flipV="1">
              <a:off x="2283977" y="3744719"/>
              <a:ext cx="1089025" cy="2301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AutoShape 35"/>
            <p:cNvCxnSpPr>
              <a:cxnSpLocks noChangeShapeType="1"/>
              <a:stCxn id="10" idx="1"/>
              <a:endCxn id="17" idx="5"/>
            </p:cNvCxnSpPr>
            <p:nvPr/>
          </p:nvCxnSpPr>
          <p:spPr bwMode="auto">
            <a:xfrm flipH="1" flipV="1">
              <a:off x="3563502" y="3744719"/>
              <a:ext cx="344488" cy="26987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AutoShape 36"/>
            <p:cNvCxnSpPr>
              <a:cxnSpLocks noChangeShapeType="1"/>
              <a:stCxn id="10" idx="3"/>
              <a:endCxn id="16" idx="7"/>
            </p:cNvCxnSpPr>
            <p:nvPr/>
          </p:nvCxnSpPr>
          <p:spPr bwMode="auto">
            <a:xfrm flipH="1">
              <a:off x="3474602" y="4213031"/>
              <a:ext cx="433388" cy="3619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AutoShape 37"/>
            <p:cNvCxnSpPr>
              <a:cxnSpLocks noChangeShapeType="1"/>
              <a:stCxn id="12" idx="3"/>
              <a:endCxn id="15" idx="7"/>
            </p:cNvCxnSpPr>
            <p:nvPr/>
          </p:nvCxnSpPr>
          <p:spPr bwMode="auto">
            <a:xfrm flipH="1">
              <a:off x="3741302" y="5054406"/>
              <a:ext cx="523875" cy="1333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AutoShape 38"/>
            <p:cNvCxnSpPr>
              <a:cxnSpLocks noChangeShapeType="1"/>
              <a:stCxn id="12" idx="0"/>
              <a:endCxn id="10" idx="5"/>
            </p:cNvCxnSpPr>
            <p:nvPr/>
          </p:nvCxnSpPr>
          <p:spPr bwMode="auto">
            <a:xfrm flipH="1" flipV="1">
              <a:off x="4098490" y="4213031"/>
              <a:ext cx="260350" cy="6032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AutoShape 39"/>
            <p:cNvCxnSpPr>
              <a:cxnSpLocks noChangeShapeType="1"/>
              <a:stCxn id="12" idx="2"/>
              <a:endCxn id="16" idx="6"/>
            </p:cNvCxnSpPr>
            <p:nvPr/>
          </p:nvCxnSpPr>
          <p:spPr bwMode="auto">
            <a:xfrm flipH="1" flipV="1">
              <a:off x="3514290" y="4674994"/>
              <a:ext cx="711200" cy="2809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AutoShape 40"/>
            <p:cNvCxnSpPr>
              <a:cxnSpLocks noChangeShapeType="1"/>
              <a:stCxn id="12" idx="7"/>
              <a:endCxn id="11" idx="2"/>
            </p:cNvCxnSpPr>
            <p:nvPr/>
          </p:nvCxnSpPr>
          <p:spPr bwMode="auto">
            <a:xfrm flipV="1">
              <a:off x="4452502" y="4301931"/>
              <a:ext cx="661988" cy="5556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AutoShape 41"/>
            <p:cNvCxnSpPr>
              <a:cxnSpLocks noChangeShapeType="1"/>
              <a:stCxn id="12" idx="6"/>
              <a:endCxn id="48" idx="1"/>
            </p:cNvCxnSpPr>
            <p:nvPr/>
          </p:nvCxnSpPr>
          <p:spPr bwMode="auto">
            <a:xfrm>
              <a:off x="4492190" y="4955981"/>
              <a:ext cx="871898" cy="33954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8" name="AutoShape 42"/>
            <p:cNvCxnSpPr>
              <a:cxnSpLocks noChangeShapeType="1"/>
              <a:stCxn id="11" idx="4"/>
              <a:endCxn id="48" idx="0"/>
            </p:cNvCxnSpPr>
            <p:nvPr/>
          </p:nvCxnSpPr>
          <p:spPr bwMode="auto">
            <a:xfrm>
              <a:off x="5247840" y="4441632"/>
              <a:ext cx="326592" cy="643552"/>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AutoShape 43"/>
            <p:cNvCxnSpPr>
              <a:cxnSpLocks noChangeShapeType="1"/>
              <a:stCxn id="8" idx="1"/>
              <a:endCxn id="11" idx="7"/>
            </p:cNvCxnSpPr>
            <p:nvPr/>
          </p:nvCxnSpPr>
          <p:spPr bwMode="auto">
            <a:xfrm flipH="1">
              <a:off x="5341502" y="3700269"/>
              <a:ext cx="630238" cy="5016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AutoShape 44"/>
            <p:cNvCxnSpPr>
              <a:cxnSpLocks noChangeShapeType="1"/>
              <a:stCxn id="14" idx="5"/>
              <a:endCxn id="11" idx="1"/>
            </p:cNvCxnSpPr>
            <p:nvPr/>
          </p:nvCxnSpPr>
          <p:spPr bwMode="auto">
            <a:xfrm>
              <a:off x="4617602" y="3809806"/>
              <a:ext cx="536575" cy="392113"/>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AutoShape 45"/>
            <p:cNvCxnSpPr>
              <a:cxnSpLocks noChangeShapeType="1"/>
              <a:stCxn id="14" idx="3"/>
              <a:endCxn id="10" idx="7"/>
            </p:cNvCxnSpPr>
            <p:nvPr/>
          </p:nvCxnSpPr>
          <p:spPr bwMode="auto">
            <a:xfrm flipH="1">
              <a:off x="4096902" y="3809806"/>
              <a:ext cx="333375" cy="2047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AutoShape 46"/>
            <p:cNvCxnSpPr>
              <a:cxnSpLocks noChangeShapeType="1"/>
              <a:stCxn id="14" idx="6"/>
              <a:endCxn id="8" idx="1"/>
            </p:cNvCxnSpPr>
            <p:nvPr/>
          </p:nvCxnSpPr>
          <p:spPr bwMode="auto">
            <a:xfrm flipV="1">
              <a:off x="4657290" y="3700269"/>
              <a:ext cx="1314450" cy="11113"/>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AutoShape 47"/>
            <p:cNvCxnSpPr>
              <a:cxnSpLocks noChangeShapeType="1"/>
              <a:stCxn id="17" idx="6"/>
              <a:endCxn id="14" idx="2"/>
            </p:cNvCxnSpPr>
            <p:nvPr/>
          </p:nvCxnSpPr>
          <p:spPr bwMode="auto">
            <a:xfrm>
              <a:off x="3603190" y="3646294"/>
              <a:ext cx="787400" cy="650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34" name="Oval 48"/>
          <p:cNvSpPr>
            <a:spLocks noChangeArrowheads="1"/>
          </p:cNvSpPr>
          <p:nvPr/>
        </p:nvSpPr>
        <p:spPr bwMode="auto">
          <a:xfrm>
            <a:off x="8244408" y="4005064"/>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a:solidFill>
                  <a:schemeClr val="tx1"/>
                </a:solidFill>
                <a:latin typeface="Arial" charset="0"/>
                <a:ea typeface="SimSun" charset="0"/>
                <a:cs typeface="Arial" charset="0"/>
              </a:rPr>
              <a:t>13</a:t>
            </a:r>
          </a:p>
        </p:txBody>
      </p:sp>
      <p:cxnSp>
        <p:nvCxnSpPr>
          <p:cNvPr id="35" name="AutoShape 49"/>
          <p:cNvCxnSpPr>
            <a:cxnSpLocks noChangeShapeType="1"/>
          </p:cNvCxnSpPr>
          <p:nvPr/>
        </p:nvCxnSpPr>
        <p:spPr bwMode="auto">
          <a:xfrm>
            <a:off x="6396371" y="3630419"/>
            <a:ext cx="21367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Line 50"/>
          <p:cNvSpPr>
            <a:spLocks noChangeShapeType="1"/>
          </p:cNvSpPr>
          <p:nvPr/>
        </p:nvSpPr>
        <p:spPr bwMode="auto">
          <a:xfrm flipH="1">
            <a:off x="8388424" y="3645024"/>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7" name="Line 51"/>
          <p:cNvSpPr>
            <a:spLocks noChangeShapeType="1"/>
          </p:cNvSpPr>
          <p:nvPr/>
        </p:nvSpPr>
        <p:spPr bwMode="auto">
          <a:xfrm>
            <a:off x="797259" y="3951094"/>
            <a:ext cx="10683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8" name="Oval 52"/>
          <p:cNvSpPr>
            <a:spLocks noChangeArrowheads="1"/>
          </p:cNvSpPr>
          <p:nvPr/>
        </p:nvSpPr>
        <p:spPr bwMode="auto">
          <a:xfrm>
            <a:off x="975059" y="4332094"/>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39" name="Line 53"/>
          <p:cNvSpPr>
            <a:spLocks noChangeShapeType="1"/>
          </p:cNvSpPr>
          <p:nvPr/>
        </p:nvSpPr>
        <p:spPr bwMode="auto">
          <a:xfrm flipH="1">
            <a:off x="1108409" y="39463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0" name="Oval 54"/>
          <p:cNvSpPr>
            <a:spLocks noChangeArrowheads="1"/>
          </p:cNvSpPr>
          <p:nvPr/>
        </p:nvSpPr>
        <p:spPr bwMode="auto">
          <a:xfrm>
            <a:off x="6839284" y="4013006"/>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41" name="Line 55"/>
          <p:cNvSpPr>
            <a:spLocks noChangeShapeType="1"/>
          </p:cNvSpPr>
          <p:nvPr/>
        </p:nvSpPr>
        <p:spPr bwMode="auto">
          <a:xfrm flipH="1">
            <a:off x="6972634" y="3625656"/>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2" name="Text Box 57"/>
          <p:cNvSpPr txBox="1">
            <a:spLocks noChangeArrowheads="1"/>
          </p:cNvSpPr>
          <p:nvPr/>
        </p:nvSpPr>
        <p:spPr bwMode="auto">
          <a:xfrm>
            <a:off x="755576" y="4717856"/>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3" name="Text Box 58"/>
          <p:cNvSpPr txBox="1">
            <a:spLocks noChangeArrowheads="1"/>
          </p:cNvSpPr>
          <p:nvPr/>
        </p:nvSpPr>
        <p:spPr bwMode="auto">
          <a:xfrm>
            <a:off x="7812360" y="4602614"/>
            <a:ext cx="111981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a:t>
            </a:r>
            <a:r>
              <a:rPr lang="en-US" altLang="zh-CN" sz="1600" b="1" dirty="0" smtClean="0">
                <a:solidFill>
                  <a:schemeClr val="tx1"/>
                </a:solidFill>
                <a:latin typeface="Arial" charset="0"/>
                <a:ea typeface="SimSun" charset="0"/>
                <a:cs typeface="SimSun" charset="0"/>
              </a:rPr>
              <a:t>LANs</a:t>
            </a:r>
            <a:endParaRPr lang="en-US" altLang="zh-CN" sz="1600" b="1" dirty="0">
              <a:solidFill>
                <a:schemeClr val="tx1"/>
              </a:solidFill>
              <a:latin typeface="Arial" charset="0"/>
              <a:ea typeface="SimSun" charset="0"/>
              <a:cs typeface="SimSun" charset="0"/>
            </a:endParaRPr>
          </a:p>
        </p:txBody>
      </p:sp>
      <p:sp>
        <p:nvSpPr>
          <p:cNvPr id="44" name="Text Box 59"/>
          <p:cNvSpPr txBox="1">
            <a:spLocks noChangeArrowheads="1"/>
          </p:cNvSpPr>
          <p:nvPr/>
        </p:nvSpPr>
        <p:spPr bwMode="auto">
          <a:xfrm>
            <a:off x="2627784" y="5013176"/>
            <a:ext cx="80092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802.11</a:t>
            </a:r>
          </a:p>
          <a:p>
            <a:pPr algn="ctr"/>
            <a:r>
              <a:rPr lang="en-US" altLang="zh-CN" sz="1600" b="1" dirty="0" smtClean="0">
                <a:solidFill>
                  <a:schemeClr val="tx1"/>
                </a:solidFill>
                <a:latin typeface="Arial" charset="0"/>
                <a:ea typeface="SimSun" charset="0"/>
                <a:cs typeface="SimSun" charset="0"/>
              </a:rPr>
              <a:t>Mesh</a:t>
            </a:r>
          </a:p>
          <a:p>
            <a:pPr algn="ctr"/>
            <a:r>
              <a:rPr lang="en-US" altLang="zh-CN" sz="1600" b="1" dirty="0" smtClean="0">
                <a:solidFill>
                  <a:schemeClr val="tx1"/>
                </a:solidFill>
                <a:latin typeface="Arial" charset="0"/>
                <a:ea typeface="SimSun" charset="0"/>
                <a:cs typeface="SimSun" charset="0"/>
              </a:rPr>
              <a:t>MBSS</a:t>
            </a:r>
            <a:endParaRPr lang="en-US" altLang="zh-CN" sz="1600" b="1" dirty="0">
              <a:solidFill>
                <a:schemeClr val="tx1"/>
              </a:solidFill>
              <a:latin typeface="Arial" charset="0"/>
              <a:ea typeface="SimSun" charset="0"/>
              <a:cs typeface="SimSun" charset="0"/>
            </a:endParaRPr>
          </a:p>
        </p:txBody>
      </p:sp>
      <p:sp>
        <p:nvSpPr>
          <p:cNvPr id="2" name="TextBox 1"/>
          <p:cNvSpPr txBox="1"/>
          <p:nvPr/>
        </p:nvSpPr>
        <p:spPr>
          <a:xfrm>
            <a:off x="683568" y="2060848"/>
            <a:ext cx="7848872" cy="830997"/>
          </a:xfrm>
          <a:prstGeom prst="rect">
            <a:avLst/>
          </a:prstGeom>
          <a:noFill/>
        </p:spPr>
        <p:txBody>
          <a:bodyPr wrap="square" rtlCol="0">
            <a:spAutoFit/>
          </a:bodyPr>
          <a:lstStyle/>
          <a:p>
            <a:pPr marL="342900" indent="-342900">
              <a:buFont typeface="Arial"/>
              <a:buChar char="•"/>
            </a:pPr>
            <a:r>
              <a:rPr lang="en-US" dirty="0" smtClean="0">
                <a:solidFill>
                  <a:schemeClr val="tx1"/>
                </a:solidFill>
              </a:rPr>
              <a:t>This problem is already solved for an 802.11 Mesh MBSS with Mesh Gates.</a:t>
            </a:r>
          </a:p>
        </p:txBody>
      </p:sp>
      <p:sp>
        <p:nvSpPr>
          <p:cNvPr id="46" name="Text Box 57"/>
          <p:cNvSpPr txBox="1">
            <a:spLocks noChangeArrowheads="1"/>
          </p:cNvSpPr>
          <p:nvPr/>
        </p:nvSpPr>
        <p:spPr bwMode="auto">
          <a:xfrm>
            <a:off x="1258372" y="3193812"/>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400" b="1" dirty="0" smtClean="0">
                <a:solidFill>
                  <a:schemeClr val="tx1"/>
                </a:solidFill>
                <a:latin typeface="Arial" charset="0"/>
                <a:ea typeface="SimSun" charset="0"/>
                <a:cs typeface="SimSun" charset="0"/>
              </a:rPr>
              <a:t>Mesh STA with</a:t>
            </a:r>
          </a:p>
          <a:p>
            <a:pPr algn="ctr"/>
            <a:r>
              <a:rPr lang="en-US" altLang="zh-CN" sz="1400" b="1" dirty="0" smtClean="0">
                <a:solidFill>
                  <a:schemeClr val="tx1"/>
                </a:solidFill>
                <a:latin typeface="Arial" charset="0"/>
                <a:ea typeface="SimSun" charset="0"/>
                <a:cs typeface="SimSun" charset="0"/>
              </a:rPr>
              <a:t>Mesh Gate</a:t>
            </a:r>
            <a:endParaRPr lang="en-US" altLang="zh-CN" sz="1400" b="1" dirty="0">
              <a:solidFill>
                <a:schemeClr val="tx1"/>
              </a:solidFill>
              <a:latin typeface="Arial" charset="0"/>
              <a:ea typeface="SimSun" charset="0"/>
              <a:cs typeface="SimSun" charset="0"/>
            </a:endParaRPr>
          </a:p>
        </p:txBody>
      </p:sp>
      <p:sp>
        <p:nvSpPr>
          <p:cNvPr id="47" name="Text Box 57"/>
          <p:cNvSpPr txBox="1">
            <a:spLocks noChangeArrowheads="1"/>
          </p:cNvSpPr>
          <p:nvPr/>
        </p:nvSpPr>
        <p:spPr bwMode="auto">
          <a:xfrm>
            <a:off x="5436096" y="2905780"/>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400" b="1" dirty="0" smtClean="0">
                <a:solidFill>
                  <a:schemeClr val="tx1"/>
                </a:solidFill>
                <a:latin typeface="Arial" charset="0"/>
                <a:ea typeface="SimSun" charset="0"/>
                <a:cs typeface="SimSun" charset="0"/>
              </a:rPr>
              <a:t>Mesh STA with</a:t>
            </a:r>
          </a:p>
          <a:p>
            <a:pPr algn="ctr"/>
            <a:r>
              <a:rPr lang="en-US" altLang="zh-CN" sz="1400" b="1" dirty="0" smtClean="0">
                <a:solidFill>
                  <a:schemeClr val="tx1"/>
                </a:solidFill>
                <a:latin typeface="Arial" charset="0"/>
                <a:ea typeface="SimSun" charset="0"/>
                <a:cs typeface="SimSun" charset="0"/>
              </a:rPr>
              <a:t>Mesh Gate</a:t>
            </a:r>
            <a:endParaRPr lang="en-US" altLang="zh-CN" sz="1400" b="1" dirty="0">
              <a:solidFill>
                <a:schemeClr val="tx1"/>
              </a:solidFill>
              <a:latin typeface="Arial" charset="0"/>
              <a:ea typeface="SimSun" charset="0"/>
              <a:cs typeface="SimSun" charset="0"/>
            </a:endParaRPr>
          </a:p>
        </p:txBody>
      </p:sp>
      <p:sp>
        <p:nvSpPr>
          <p:cNvPr id="48" name="Rectangle 22"/>
          <p:cNvSpPr>
            <a:spLocks noChangeArrowheads="1"/>
          </p:cNvSpPr>
          <p:nvPr/>
        </p:nvSpPr>
        <p:spPr bwMode="auto">
          <a:xfrm>
            <a:off x="5364088" y="5085184"/>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10</a:t>
            </a:r>
            <a:endParaRPr lang="en-US" altLang="zh-CN" sz="1600" dirty="0">
              <a:solidFill>
                <a:schemeClr val="tx1"/>
              </a:solidFill>
              <a:latin typeface="Arial" charset="0"/>
              <a:ea typeface="SimSun" charset="0"/>
              <a:cs typeface="Arial" charset="0"/>
            </a:endParaRPr>
          </a:p>
        </p:txBody>
      </p:sp>
      <p:sp>
        <p:nvSpPr>
          <p:cNvPr id="51" name="Text Box 57"/>
          <p:cNvSpPr txBox="1">
            <a:spLocks noChangeArrowheads="1"/>
          </p:cNvSpPr>
          <p:nvPr/>
        </p:nvSpPr>
        <p:spPr bwMode="auto">
          <a:xfrm>
            <a:off x="4860032" y="5517232"/>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400" b="1" dirty="0" smtClean="0">
                <a:solidFill>
                  <a:schemeClr val="tx1"/>
                </a:solidFill>
                <a:latin typeface="Arial" charset="0"/>
                <a:ea typeface="SimSun" charset="0"/>
                <a:cs typeface="SimSun" charset="0"/>
              </a:rPr>
              <a:t>Mesh STA with</a:t>
            </a:r>
          </a:p>
          <a:p>
            <a:pPr algn="ctr"/>
            <a:r>
              <a:rPr lang="en-US" altLang="zh-CN" sz="1400" b="1" dirty="0" smtClean="0">
                <a:solidFill>
                  <a:schemeClr val="tx1"/>
                </a:solidFill>
                <a:latin typeface="Arial" charset="0"/>
                <a:ea typeface="SimSun" charset="0"/>
                <a:cs typeface="SimSun" charset="0"/>
              </a:rPr>
              <a:t>Mesh Gate</a:t>
            </a:r>
            <a:endParaRPr lang="en-US" altLang="zh-CN" sz="1400" b="1" dirty="0">
              <a:solidFill>
                <a:schemeClr val="tx1"/>
              </a:solidFill>
              <a:latin typeface="Arial" charset="0"/>
              <a:ea typeface="SimSun" charset="0"/>
              <a:cs typeface="SimSun" charset="0"/>
            </a:endParaRPr>
          </a:p>
        </p:txBody>
      </p:sp>
      <p:sp>
        <p:nvSpPr>
          <p:cNvPr id="52" name="Oval 48"/>
          <p:cNvSpPr>
            <a:spLocks noChangeArrowheads="1"/>
          </p:cNvSpPr>
          <p:nvPr/>
        </p:nvSpPr>
        <p:spPr bwMode="auto">
          <a:xfrm>
            <a:off x="8244408" y="5661248"/>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16</a:t>
            </a:r>
            <a:endParaRPr lang="en-US" altLang="zh-CN" sz="1400" dirty="0">
              <a:solidFill>
                <a:schemeClr val="tx1"/>
              </a:solidFill>
              <a:latin typeface="Arial" charset="0"/>
              <a:ea typeface="SimSun" charset="0"/>
              <a:cs typeface="Arial" charset="0"/>
            </a:endParaRPr>
          </a:p>
        </p:txBody>
      </p:sp>
      <p:cxnSp>
        <p:nvCxnSpPr>
          <p:cNvPr id="53" name="AutoShape 49"/>
          <p:cNvCxnSpPr>
            <a:cxnSpLocks noChangeShapeType="1"/>
            <a:stCxn id="48" idx="3"/>
          </p:cNvCxnSpPr>
          <p:nvPr/>
        </p:nvCxnSpPr>
        <p:spPr bwMode="auto">
          <a:xfrm>
            <a:off x="5784775" y="5295528"/>
            <a:ext cx="2747665" cy="568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4" name="Line 50"/>
          <p:cNvSpPr>
            <a:spLocks noChangeShapeType="1"/>
          </p:cNvSpPr>
          <p:nvPr/>
        </p:nvSpPr>
        <p:spPr bwMode="auto">
          <a:xfrm flipH="1">
            <a:off x="8388424" y="5301208"/>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55" name="Oval 54"/>
          <p:cNvSpPr>
            <a:spLocks noChangeArrowheads="1"/>
          </p:cNvSpPr>
          <p:nvPr/>
        </p:nvSpPr>
        <p:spPr bwMode="auto">
          <a:xfrm>
            <a:off x="6815113" y="5688558"/>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15</a:t>
            </a:r>
            <a:endParaRPr lang="en-US" altLang="zh-CN" sz="1400" dirty="0">
              <a:solidFill>
                <a:schemeClr val="tx1"/>
              </a:solidFill>
              <a:latin typeface="Arial" charset="0"/>
              <a:ea typeface="SimSun" charset="0"/>
              <a:cs typeface="Arial" charset="0"/>
            </a:endParaRPr>
          </a:p>
        </p:txBody>
      </p:sp>
      <p:sp>
        <p:nvSpPr>
          <p:cNvPr id="56" name="Line 55"/>
          <p:cNvSpPr>
            <a:spLocks noChangeShapeType="1"/>
          </p:cNvSpPr>
          <p:nvPr/>
        </p:nvSpPr>
        <p:spPr bwMode="auto">
          <a:xfrm flipH="1">
            <a:off x="6948463" y="5301208"/>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grpSp>
        <p:nvGrpSpPr>
          <p:cNvPr id="3" name="Group 2"/>
          <p:cNvGrpSpPr/>
          <p:nvPr/>
        </p:nvGrpSpPr>
        <p:grpSpPr>
          <a:xfrm>
            <a:off x="7452320" y="3429000"/>
            <a:ext cx="419100" cy="2076872"/>
            <a:chOff x="7452320" y="3429000"/>
            <a:chExt cx="419100" cy="2076872"/>
          </a:xfrm>
        </p:grpSpPr>
        <p:sp>
          <p:nvSpPr>
            <p:cNvPr id="57" name="Rectangle 21"/>
            <p:cNvSpPr>
              <a:spLocks noChangeArrowheads="1"/>
            </p:cNvSpPr>
            <p:nvPr/>
          </p:nvSpPr>
          <p:spPr bwMode="auto">
            <a:xfrm>
              <a:off x="7452320" y="342900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B</a:t>
              </a:r>
            </a:p>
          </p:txBody>
        </p:sp>
        <p:sp>
          <p:nvSpPr>
            <p:cNvPr id="58" name="Rectangle 21"/>
            <p:cNvSpPr>
              <a:spLocks noChangeArrowheads="1"/>
            </p:cNvSpPr>
            <p:nvPr/>
          </p:nvSpPr>
          <p:spPr bwMode="auto">
            <a:xfrm>
              <a:off x="7452320" y="5085184"/>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B</a:t>
              </a:r>
            </a:p>
          </p:txBody>
        </p:sp>
        <p:sp>
          <p:nvSpPr>
            <p:cNvPr id="59" name="Line 50"/>
            <p:cNvSpPr>
              <a:spLocks noChangeShapeType="1"/>
            </p:cNvSpPr>
            <p:nvPr/>
          </p:nvSpPr>
          <p:spPr bwMode="auto">
            <a:xfrm>
              <a:off x="7668344" y="3861048"/>
              <a:ext cx="0" cy="1224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gr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5004048" y="6475413"/>
            <a:ext cx="3538290"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solidFill>
                  <a:srgbClr val="0000FF"/>
                </a:solidFill>
                <a:ea typeface="SimSun" charset="0"/>
                <a:cs typeface="SimSun" charset="0"/>
              </a:rPr>
              <a:t>Method </a:t>
            </a:r>
            <a:r>
              <a:rPr lang="en-US" altLang="zh-CN" sz="2800" dirty="0">
                <a:solidFill>
                  <a:srgbClr val="0000FF"/>
                </a:solidFill>
                <a:ea typeface="SimSun" charset="0"/>
                <a:cs typeface="SimSun" charset="0"/>
              </a:rPr>
              <a:t>2</a:t>
            </a:r>
            <a:r>
              <a:rPr lang="en-US" altLang="zh-CN" sz="2800" dirty="0" smtClean="0">
                <a:solidFill>
                  <a:srgbClr val="0000FF"/>
                </a:solidFill>
                <a:ea typeface="SimSun" charset="0"/>
                <a:cs typeface="SimSun" charset="0"/>
              </a:rPr>
              <a:t>: Currently You Can’t Use an Infrastructure</a:t>
            </a:r>
            <a:r>
              <a:rPr lang="en-US" altLang="zh-CN" sz="2800" dirty="0">
                <a:solidFill>
                  <a:srgbClr val="0000FF"/>
                </a:solidFill>
                <a:ea typeface="SimSun" charset="0"/>
                <a:cs typeface="SimSun" charset="0"/>
              </a:rPr>
              <a:t> </a:t>
            </a:r>
            <a:r>
              <a:rPr lang="en-US" altLang="zh-CN" sz="2800" dirty="0" smtClean="0">
                <a:solidFill>
                  <a:srgbClr val="0000FF"/>
                </a:solidFill>
                <a:ea typeface="SimSun" charset="0"/>
                <a:cs typeface="SimSun" charset="0"/>
              </a:rPr>
              <a:t>Association as General Link</a:t>
            </a:r>
            <a:endParaRPr lang="en-US" sz="2800" dirty="0">
              <a:solidFill>
                <a:srgbClr val="0000FF"/>
              </a:solidFill>
            </a:endParaRPr>
          </a:p>
        </p:txBody>
      </p:sp>
      <p:grpSp>
        <p:nvGrpSpPr>
          <p:cNvPr id="2" name="Group 1"/>
          <p:cNvGrpSpPr/>
          <p:nvPr/>
        </p:nvGrpSpPr>
        <p:grpSpPr>
          <a:xfrm>
            <a:off x="1838104" y="3908148"/>
            <a:ext cx="5758232" cy="2473180"/>
            <a:chOff x="1838104" y="3908148"/>
            <a:chExt cx="5758232" cy="2473180"/>
          </a:xfrm>
        </p:grpSpPr>
        <p:sp>
          <p:nvSpPr>
            <p:cNvPr id="63" name="Rectangle 21"/>
            <p:cNvSpPr>
              <a:spLocks noChangeArrowheads="1"/>
            </p:cNvSpPr>
            <p:nvPr/>
          </p:nvSpPr>
          <p:spPr bwMode="auto">
            <a:xfrm>
              <a:off x="3779912" y="4412204"/>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64" name="Line 51"/>
            <p:cNvSpPr>
              <a:spLocks noChangeShapeType="1"/>
            </p:cNvSpPr>
            <p:nvPr/>
          </p:nvSpPr>
          <p:spPr bwMode="auto">
            <a:xfrm flipV="1">
              <a:off x="2381435" y="4628228"/>
              <a:ext cx="1398477"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66" name="Line 53"/>
            <p:cNvSpPr>
              <a:spLocks noChangeShapeType="1"/>
            </p:cNvSpPr>
            <p:nvPr/>
          </p:nvSpPr>
          <p:spPr bwMode="auto">
            <a:xfrm flipH="1">
              <a:off x="2692585" y="4641503"/>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65" name="Oval 52"/>
            <p:cNvSpPr>
              <a:spLocks noChangeArrowheads="1"/>
            </p:cNvSpPr>
            <p:nvPr/>
          </p:nvSpPr>
          <p:spPr bwMode="auto">
            <a:xfrm>
              <a:off x="2559235" y="4876205"/>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67" name="Text Box 57"/>
            <p:cNvSpPr txBox="1">
              <a:spLocks noChangeArrowheads="1"/>
            </p:cNvSpPr>
            <p:nvPr/>
          </p:nvSpPr>
          <p:spPr bwMode="auto">
            <a:xfrm>
              <a:off x="1838104" y="4167144"/>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68" name="Text Box 57"/>
            <p:cNvSpPr txBox="1">
              <a:spLocks noChangeArrowheads="1"/>
            </p:cNvSpPr>
            <p:nvPr/>
          </p:nvSpPr>
          <p:spPr bwMode="auto">
            <a:xfrm>
              <a:off x="3424114" y="3908148"/>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69" name="&quot;No&quot; Symbol 68"/>
            <p:cNvSpPr/>
            <p:nvPr/>
          </p:nvSpPr>
          <p:spPr bwMode="auto">
            <a:xfrm>
              <a:off x="2915816" y="4196180"/>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21"/>
            <p:cNvSpPr>
              <a:spLocks noChangeArrowheads="1"/>
            </p:cNvSpPr>
            <p:nvPr/>
          </p:nvSpPr>
          <p:spPr bwMode="auto">
            <a:xfrm>
              <a:off x="4067944" y="563634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2</a:t>
              </a:r>
            </a:p>
          </p:txBody>
        </p:sp>
        <p:sp>
          <p:nvSpPr>
            <p:cNvPr id="71" name="Line 51"/>
            <p:cNvSpPr>
              <a:spLocks noChangeShapeType="1"/>
            </p:cNvSpPr>
            <p:nvPr/>
          </p:nvSpPr>
          <p:spPr bwMode="auto">
            <a:xfrm flipV="1">
              <a:off x="2669467" y="5852364"/>
              <a:ext cx="1398477"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73" name="Line 53"/>
            <p:cNvSpPr>
              <a:spLocks noChangeShapeType="1"/>
            </p:cNvSpPr>
            <p:nvPr/>
          </p:nvSpPr>
          <p:spPr bwMode="auto">
            <a:xfrm flipH="1">
              <a:off x="2980617" y="5865639"/>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74" name="Text Box 57"/>
            <p:cNvSpPr txBox="1">
              <a:spLocks noChangeArrowheads="1"/>
            </p:cNvSpPr>
            <p:nvPr/>
          </p:nvSpPr>
          <p:spPr bwMode="auto">
            <a:xfrm>
              <a:off x="2126136" y="5391280"/>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75" name="Text Box 57"/>
            <p:cNvSpPr txBox="1">
              <a:spLocks noChangeArrowheads="1"/>
            </p:cNvSpPr>
            <p:nvPr/>
          </p:nvSpPr>
          <p:spPr bwMode="auto">
            <a:xfrm>
              <a:off x="3712146" y="5132284"/>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76" name="&quot;No&quot; Symbol 75"/>
            <p:cNvSpPr/>
            <p:nvPr/>
          </p:nvSpPr>
          <p:spPr bwMode="auto">
            <a:xfrm>
              <a:off x="3203848" y="5420316"/>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79" name="AutoShape 46"/>
            <p:cNvCxnSpPr>
              <a:cxnSpLocks noChangeShapeType="1"/>
              <a:stCxn id="63" idx="3"/>
            </p:cNvCxnSpPr>
            <p:nvPr/>
          </p:nvCxnSpPr>
          <p:spPr bwMode="auto">
            <a:xfrm>
              <a:off x="4199012" y="4622548"/>
              <a:ext cx="2173188" cy="181649"/>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2" name="AutoShape 46"/>
            <p:cNvCxnSpPr>
              <a:cxnSpLocks noChangeShapeType="1"/>
              <a:stCxn id="70" idx="3"/>
            </p:cNvCxnSpPr>
            <p:nvPr/>
          </p:nvCxnSpPr>
          <p:spPr bwMode="auto">
            <a:xfrm flipV="1">
              <a:off x="4487044" y="5596285"/>
              <a:ext cx="1741140" cy="250399"/>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9236" name="Group 9235"/>
            <p:cNvGrpSpPr/>
            <p:nvPr/>
          </p:nvGrpSpPr>
          <p:grpSpPr>
            <a:xfrm>
              <a:off x="6012160" y="4422453"/>
              <a:ext cx="1584176" cy="1584176"/>
              <a:chOff x="5724128" y="4271392"/>
              <a:chExt cx="1584176" cy="1584176"/>
            </a:xfrm>
          </p:grpSpPr>
          <p:sp>
            <p:nvSpPr>
              <p:cNvPr id="9229" name="Cloud 9228"/>
              <p:cNvSpPr/>
              <p:nvPr/>
            </p:nvSpPr>
            <p:spPr bwMode="auto">
              <a:xfrm>
                <a:off x="5724128" y="4271392"/>
                <a:ext cx="1584176" cy="1584176"/>
              </a:xfrm>
              <a:prstGeom prst="clou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30" name="TextBox 9229"/>
              <p:cNvSpPr txBox="1"/>
              <p:nvPr/>
            </p:nvSpPr>
            <p:spPr>
              <a:xfrm>
                <a:off x="6012160" y="4653136"/>
                <a:ext cx="1152128" cy="646331"/>
              </a:xfrm>
              <a:prstGeom prst="rect">
                <a:avLst/>
              </a:prstGeom>
              <a:noFill/>
            </p:spPr>
            <p:txBody>
              <a:bodyPr wrap="square" rtlCol="0">
                <a:spAutoFit/>
              </a:bodyPr>
              <a:lstStyle/>
              <a:p>
                <a:r>
                  <a:rPr lang="en-US" sz="3600" b="1" dirty="0" smtClean="0">
                    <a:latin typeface="Arial"/>
                    <a:cs typeface="Arial"/>
                  </a:rPr>
                  <a:t>ESS</a:t>
                </a:r>
                <a:endParaRPr lang="en-US" sz="3600" b="1" dirty="0">
                  <a:latin typeface="Arial"/>
                  <a:cs typeface="Arial"/>
                </a:endParaRPr>
              </a:p>
            </p:txBody>
          </p:sp>
        </p:grpSp>
        <p:sp>
          <p:nvSpPr>
            <p:cNvPr id="72" name="Oval 52"/>
            <p:cNvSpPr>
              <a:spLocks noChangeArrowheads="1"/>
            </p:cNvSpPr>
            <p:nvPr/>
          </p:nvSpPr>
          <p:spPr bwMode="auto">
            <a:xfrm>
              <a:off x="2847267" y="6100341"/>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15</a:t>
              </a:r>
              <a:endParaRPr lang="en-US" altLang="zh-CN" sz="1400" dirty="0">
                <a:solidFill>
                  <a:schemeClr val="tx1"/>
                </a:solidFill>
                <a:latin typeface="Arial" charset="0"/>
                <a:ea typeface="SimSun" charset="0"/>
                <a:cs typeface="Arial" charset="0"/>
              </a:endParaRPr>
            </a:p>
          </p:txBody>
        </p:sp>
      </p:grpSp>
      <p:grpSp>
        <p:nvGrpSpPr>
          <p:cNvPr id="3" name="Group 2"/>
          <p:cNvGrpSpPr/>
          <p:nvPr/>
        </p:nvGrpSpPr>
        <p:grpSpPr>
          <a:xfrm>
            <a:off x="613968" y="2060848"/>
            <a:ext cx="7689872" cy="1505123"/>
            <a:chOff x="613968" y="2060848"/>
            <a:chExt cx="7689872" cy="1505123"/>
          </a:xfrm>
        </p:grpSpPr>
        <p:sp>
          <p:nvSpPr>
            <p:cNvPr id="7" name="Rectangle 21"/>
            <p:cNvSpPr>
              <a:spLocks noChangeArrowheads="1"/>
            </p:cNvSpPr>
            <p:nvPr/>
          </p:nvSpPr>
          <p:spPr bwMode="auto">
            <a:xfrm>
              <a:off x="2555776" y="283145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743203" y="2532112"/>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cxnSp>
          <p:nvCxnSpPr>
            <p:cNvPr id="32" name="AutoShape 46"/>
            <p:cNvCxnSpPr>
              <a:cxnSpLocks noChangeShapeType="1"/>
              <a:stCxn id="7" idx="3"/>
              <a:endCxn id="8" idx="1"/>
            </p:cNvCxnSpPr>
            <p:nvPr/>
          </p:nvCxnSpPr>
          <p:spPr bwMode="auto">
            <a:xfrm flipV="1">
              <a:off x="2974876" y="2742456"/>
              <a:ext cx="2768327" cy="2993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Oval 48"/>
            <p:cNvSpPr>
              <a:spLocks noChangeArrowheads="1"/>
            </p:cNvSpPr>
            <p:nvPr/>
          </p:nvSpPr>
          <p:spPr bwMode="auto">
            <a:xfrm>
              <a:off x="7410078" y="3141712"/>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13</a:t>
              </a:r>
            </a:p>
          </p:txBody>
        </p:sp>
        <p:cxnSp>
          <p:nvCxnSpPr>
            <p:cNvPr id="35" name="AutoShape 49"/>
            <p:cNvCxnSpPr>
              <a:cxnSpLocks noChangeShapeType="1"/>
            </p:cNvCxnSpPr>
            <p:nvPr/>
          </p:nvCxnSpPr>
          <p:spPr bwMode="auto">
            <a:xfrm>
              <a:off x="6167065" y="2744837"/>
              <a:ext cx="21367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Line 50"/>
            <p:cNvSpPr>
              <a:spLocks noChangeShapeType="1"/>
            </p:cNvSpPr>
            <p:nvPr/>
          </p:nvSpPr>
          <p:spPr bwMode="auto">
            <a:xfrm flipH="1">
              <a:off x="7543428" y="2755949"/>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7" name="Line 51"/>
            <p:cNvSpPr>
              <a:spLocks noChangeShapeType="1"/>
            </p:cNvSpPr>
            <p:nvPr/>
          </p:nvSpPr>
          <p:spPr bwMode="auto">
            <a:xfrm flipV="1">
              <a:off x="1157299" y="3047474"/>
              <a:ext cx="1398477"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9" name="Line 53"/>
            <p:cNvSpPr>
              <a:spLocks noChangeShapeType="1"/>
            </p:cNvSpPr>
            <p:nvPr/>
          </p:nvSpPr>
          <p:spPr bwMode="auto">
            <a:xfrm flipH="1">
              <a:off x="1468449" y="3060749"/>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0" name="Oval 54"/>
            <p:cNvSpPr>
              <a:spLocks noChangeArrowheads="1"/>
            </p:cNvSpPr>
            <p:nvPr/>
          </p:nvSpPr>
          <p:spPr bwMode="auto">
            <a:xfrm>
              <a:off x="6609978" y="3127424"/>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41" name="Line 55"/>
            <p:cNvSpPr>
              <a:spLocks noChangeShapeType="1"/>
            </p:cNvSpPr>
            <p:nvPr/>
          </p:nvSpPr>
          <p:spPr bwMode="auto">
            <a:xfrm flipH="1">
              <a:off x="6743328" y="2740074"/>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2" name="Text Box 57"/>
            <p:cNvSpPr txBox="1">
              <a:spLocks noChangeArrowheads="1"/>
            </p:cNvSpPr>
            <p:nvPr/>
          </p:nvSpPr>
          <p:spPr bwMode="auto">
            <a:xfrm>
              <a:off x="613968" y="2586390"/>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3" name="Text Box 58"/>
            <p:cNvSpPr txBox="1">
              <a:spLocks noChangeArrowheads="1"/>
            </p:cNvSpPr>
            <p:nvPr/>
          </p:nvSpPr>
          <p:spPr bwMode="auto">
            <a:xfrm>
              <a:off x="7092280" y="2348880"/>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4" name="Text Box 59"/>
            <p:cNvSpPr txBox="1">
              <a:spLocks noChangeArrowheads="1"/>
            </p:cNvSpPr>
            <p:nvPr/>
          </p:nvSpPr>
          <p:spPr bwMode="auto">
            <a:xfrm>
              <a:off x="2915816" y="2946430"/>
              <a:ext cx="273103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Infrastructure Association</a:t>
              </a:r>
              <a:endParaRPr lang="en-US" altLang="zh-CN" sz="1600" b="1" dirty="0">
                <a:solidFill>
                  <a:schemeClr val="tx1"/>
                </a:solidFill>
                <a:latin typeface="Arial" charset="0"/>
                <a:ea typeface="SimSun" charset="0"/>
                <a:cs typeface="SimSun" charset="0"/>
              </a:endParaRPr>
            </a:p>
          </p:txBody>
        </p:sp>
        <p:sp>
          <p:nvSpPr>
            <p:cNvPr id="46" name="Text Box 57"/>
            <p:cNvSpPr txBox="1">
              <a:spLocks noChangeArrowheads="1"/>
            </p:cNvSpPr>
            <p:nvPr/>
          </p:nvSpPr>
          <p:spPr bwMode="auto">
            <a:xfrm>
              <a:off x="2199978" y="2327394"/>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47" name="Text Box 57"/>
            <p:cNvSpPr txBox="1">
              <a:spLocks noChangeArrowheads="1"/>
            </p:cNvSpPr>
            <p:nvPr/>
          </p:nvSpPr>
          <p:spPr bwMode="auto">
            <a:xfrm>
              <a:off x="5004048" y="2060848"/>
              <a:ext cx="16040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AP With Portal</a:t>
              </a:r>
              <a:endParaRPr lang="en-US" altLang="zh-CN" sz="1600" b="1" dirty="0">
                <a:solidFill>
                  <a:schemeClr val="tx1"/>
                </a:solidFill>
                <a:latin typeface="Arial" charset="0"/>
                <a:ea typeface="SimSun" charset="0"/>
                <a:cs typeface="SimSun" charset="0"/>
              </a:endParaRPr>
            </a:p>
          </p:txBody>
        </p:sp>
        <p:sp>
          <p:nvSpPr>
            <p:cNvPr id="9216" name="&quot;No&quot; Symbol 9215"/>
            <p:cNvSpPr/>
            <p:nvPr/>
          </p:nvSpPr>
          <p:spPr bwMode="auto">
            <a:xfrm>
              <a:off x="1691680" y="2615426"/>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0" name="AutoShape 46"/>
            <p:cNvCxnSpPr>
              <a:cxnSpLocks noChangeShapeType="1"/>
            </p:cNvCxnSpPr>
            <p:nvPr/>
          </p:nvCxnSpPr>
          <p:spPr bwMode="auto">
            <a:xfrm>
              <a:off x="4788024" y="2327394"/>
              <a:ext cx="936104" cy="216024"/>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4" name="AutoShape 46"/>
            <p:cNvCxnSpPr>
              <a:cxnSpLocks noChangeShapeType="1"/>
            </p:cNvCxnSpPr>
            <p:nvPr/>
          </p:nvCxnSpPr>
          <p:spPr bwMode="auto">
            <a:xfrm flipH="1">
              <a:off x="5508104" y="2975466"/>
              <a:ext cx="216024" cy="504056"/>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9" name="AutoShape 46"/>
            <p:cNvCxnSpPr>
              <a:cxnSpLocks noChangeShapeType="1"/>
              <a:stCxn id="8" idx="2"/>
            </p:cNvCxnSpPr>
            <p:nvPr/>
          </p:nvCxnSpPr>
          <p:spPr bwMode="auto">
            <a:xfrm flipH="1">
              <a:off x="5940152" y="2952799"/>
              <a:ext cx="13395" cy="59873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Oval 52"/>
            <p:cNvSpPr>
              <a:spLocks noChangeArrowheads="1"/>
            </p:cNvSpPr>
            <p:nvPr/>
          </p:nvSpPr>
          <p:spPr bwMode="auto">
            <a:xfrm>
              <a:off x="1335099" y="3284984"/>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grpSp>
    </p:spTree>
    <p:extLst>
      <p:ext uri="{BB962C8B-B14F-4D97-AF65-F5344CB8AC3E}">
        <p14:creationId xmlns:p14="http://schemas.microsoft.com/office/powerpoint/2010/main" val="346722240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5076056" y="6475413"/>
            <a:ext cx="3466282"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solidFill>
                  <a:srgbClr val="0000FF"/>
                </a:solidFill>
                <a:ea typeface="SimSun" charset="0"/>
                <a:cs typeface="SimSun" charset="0"/>
              </a:rPr>
              <a:t>Method 2: Currently You Can’t Use an</a:t>
            </a:r>
            <a:br>
              <a:rPr lang="en-US" altLang="zh-CN" dirty="0" smtClean="0">
                <a:solidFill>
                  <a:srgbClr val="0000FF"/>
                </a:solidFill>
                <a:ea typeface="SimSun" charset="0"/>
                <a:cs typeface="SimSun" charset="0"/>
              </a:rPr>
            </a:br>
            <a:r>
              <a:rPr lang="en-US" altLang="zh-CN" dirty="0" smtClean="0">
                <a:solidFill>
                  <a:srgbClr val="0000FF"/>
                </a:solidFill>
                <a:ea typeface="SimSun" charset="0"/>
                <a:cs typeface="SimSun" charset="0"/>
              </a:rPr>
              <a:t>IBSS Association as </a:t>
            </a:r>
            <a:r>
              <a:rPr lang="en-US" altLang="zh-CN" dirty="0">
                <a:solidFill>
                  <a:srgbClr val="0000FF"/>
                </a:solidFill>
                <a:ea typeface="SimSun" charset="0"/>
                <a:cs typeface="SimSun" charset="0"/>
              </a:rPr>
              <a:t>General Link</a:t>
            </a:r>
            <a:endParaRPr lang="en-US" dirty="0">
              <a:solidFill>
                <a:srgbClr val="0000FF"/>
              </a:solidFill>
            </a:endParaRPr>
          </a:p>
        </p:txBody>
      </p:sp>
      <p:sp>
        <p:nvSpPr>
          <p:cNvPr id="7" name="Rectangle 21"/>
          <p:cNvSpPr>
            <a:spLocks noChangeArrowheads="1"/>
          </p:cNvSpPr>
          <p:nvPr/>
        </p:nvSpPr>
        <p:spPr bwMode="auto">
          <a:xfrm>
            <a:off x="2771800" y="371703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436096" y="3429000"/>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cxnSp>
        <p:nvCxnSpPr>
          <p:cNvPr id="32" name="AutoShape 46"/>
          <p:cNvCxnSpPr>
            <a:cxnSpLocks noChangeShapeType="1"/>
            <a:stCxn id="7" idx="3"/>
            <a:endCxn id="8" idx="1"/>
          </p:cNvCxnSpPr>
          <p:nvPr/>
        </p:nvCxnSpPr>
        <p:spPr bwMode="auto">
          <a:xfrm flipV="1">
            <a:off x="3190900" y="3639344"/>
            <a:ext cx="2245196" cy="288032"/>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Oval 48"/>
          <p:cNvSpPr>
            <a:spLocks noChangeArrowheads="1"/>
          </p:cNvSpPr>
          <p:nvPr/>
        </p:nvSpPr>
        <p:spPr bwMode="auto">
          <a:xfrm>
            <a:off x="7410078" y="4027294"/>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13</a:t>
            </a:r>
          </a:p>
        </p:txBody>
      </p:sp>
      <p:cxnSp>
        <p:nvCxnSpPr>
          <p:cNvPr id="35" name="AutoShape 49"/>
          <p:cNvCxnSpPr>
            <a:cxnSpLocks noChangeShapeType="1"/>
            <a:stCxn id="8" idx="3"/>
          </p:cNvCxnSpPr>
          <p:nvPr/>
        </p:nvCxnSpPr>
        <p:spPr bwMode="auto">
          <a:xfrm flipV="1">
            <a:off x="5856783" y="3630419"/>
            <a:ext cx="2447057" cy="8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Line 50"/>
          <p:cNvSpPr>
            <a:spLocks noChangeShapeType="1"/>
          </p:cNvSpPr>
          <p:nvPr/>
        </p:nvSpPr>
        <p:spPr bwMode="auto">
          <a:xfrm flipH="1">
            <a:off x="7543428" y="36415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7" name="Line 51"/>
          <p:cNvSpPr>
            <a:spLocks noChangeShapeType="1"/>
          </p:cNvSpPr>
          <p:nvPr/>
        </p:nvSpPr>
        <p:spPr bwMode="auto">
          <a:xfrm flipV="1">
            <a:off x="1157299" y="3933056"/>
            <a:ext cx="1614501"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8" name="Oval 52"/>
          <p:cNvSpPr>
            <a:spLocks noChangeArrowheads="1"/>
          </p:cNvSpPr>
          <p:nvPr/>
        </p:nvSpPr>
        <p:spPr bwMode="auto">
          <a:xfrm>
            <a:off x="1335099" y="4332094"/>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39" name="Line 53"/>
          <p:cNvSpPr>
            <a:spLocks noChangeShapeType="1"/>
          </p:cNvSpPr>
          <p:nvPr/>
        </p:nvSpPr>
        <p:spPr bwMode="auto">
          <a:xfrm flipH="1">
            <a:off x="1468449" y="39463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0" name="Oval 54"/>
          <p:cNvSpPr>
            <a:spLocks noChangeArrowheads="1"/>
          </p:cNvSpPr>
          <p:nvPr/>
        </p:nvSpPr>
        <p:spPr bwMode="auto">
          <a:xfrm>
            <a:off x="6609978" y="4013006"/>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41" name="Line 55"/>
          <p:cNvSpPr>
            <a:spLocks noChangeShapeType="1"/>
          </p:cNvSpPr>
          <p:nvPr/>
        </p:nvSpPr>
        <p:spPr bwMode="auto">
          <a:xfrm flipH="1">
            <a:off x="6743328" y="3625656"/>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2" name="Text Box 57"/>
          <p:cNvSpPr txBox="1">
            <a:spLocks noChangeArrowheads="1"/>
          </p:cNvSpPr>
          <p:nvPr/>
        </p:nvSpPr>
        <p:spPr bwMode="auto">
          <a:xfrm>
            <a:off x="1115616" y="4717856"/>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3" name="Text Box 58"/>
          <p:cNvSpPr txBox="1">
            <a:spLocks noChangeArrowheads="1"/>
          </p:cNvSpPr>
          <p:nvPr/>
        </p:nvSpPr>
        <p:spPr bwMode="auto">
          <a:xfrm>
            <a:off x="6698470" y="4408294"/>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4" name="Text Box 59"/>
          <p:cNvSpPr txBox="1">
            <a:spLocks noChangeArrowheads="1"/>
          </p:cNvSpPr>
          <p:nvPr/>
        </p:nvSpPr>
        <p:spPr bwMode="auto">
          <a:xfrm>
            <a:off x="3478407" y="3861048"/>
            <a:ext cx="187593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IBSS Association</a:t>
            </a:r>
            <a:endParaRPr lang="en-US" altLang="zh-CN" sz="1600" b="1" dirty="0">
              <a:solidFill>
                <a:schemeClr val="tx1"/>
              </a:solidFill>
              <a:latin typeface="Arial" charset="0"/>
              <a:ea typeface="SimSun" charset="0"/>
              <a:cs typeface="SimSun" charset="0"/>
            </a:endParaRPr>
          </a:p>
        </p:txBody>
      </p:sp>
      <p:sp>
        <p:nvSpPr>
          <p:cNvPr id="46" name="Text Box 57"/>
          <p:cNvSpPr txBox="1">
            <a:spLocks noChangeArrowheads="1"/>
          </p:cNvSpPr>
          <p:nvPr/>
        </p:nvSpPr>
        <p:spPr bwMode="auto">
          <a:xfrm>
            <a:off x="2703664" y="3234462"/>
            <a:ext cx="5721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STA</a:t>
            </a:r>
            <a:endParaRPr lang="en-US" altLang="zh-CN" sz="1600" b="1" dirty="0">
              <a:solidFill>
                <a:schemeClr val="tx1"/>
              </a:solidFill>
              <a:latin typeface="Arial" charset="0"/>
              <a:ea typeface="SimSun" charset="0"/>
              <a:cs typeface="SimSun" charset="0"/>
            </a:endParaRPr>
          </a:p>
        </p:txBody>
      </p:sp>
      <p:sp>
        <p:nvSpPr>
          <p:cNvPr id="47" name="Text Box 57"/>
          <p:cNvSpPr txBox="1">
            <a:spLocks noChangeArrowheads="1"/>
          </p:cNvSpPr>
          <p:nvPr/>
        </p:nvSpPr>
        <p:spPr bwMode="auto">
          <a:xfrm>
            <a:off x="5364088" y="2946430"/>
            <a:ext cx="5721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STA</a:t>
            </a:r>
            <a:endParaRPr lang="en-US" altLang="zh-CN" sz="1600" b="1" dirty="0">
              <a:solidFill>
                <a:schemeClr val="tx1"/>
              </a:solidFill>
              <a:latin typeface="Arial" charset="0"/>
              <a:ea typeface="SimSun" charset="0"/>
              <a:cs typeface="SimSun" charset="0"/>
            </a:endParaRPr>
          </a:p>
        </p:txBody>
      </p:sp>
      <p:sp>
        <p:nvSpPr>
          <p:cNvPr id="9216" name="&quot;No&quot; Symbol 9215"/>
          <p:cNvSpPr/>
          <p:nvPr/>
        </p:nvSpPr>
        <p:spPr bwMode="auto">
          <a:xfrm>
            <a:off x="1907704" y="3501008"/>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quot;No&quot; Symbol 25"/>
          <p:cNvSpPr/>
          <p:nvPr/>
        </p:nvSpPr>
        <p:spPr bwMode="auto">
          <a:xfrm>
            <a:off x="5796136" y="3140968"/>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85299207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Method 3: NAT to One MAC</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Multiple IP Hosts can hid behind a STA/NAT and all appear as one MAC address. For example:</a:t>
            </a: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
        <p:nvSpPr>
          <p:cNvPr id="7" name="Rectangle 21"/>
          <p:cNvSpPr>
            <a:spLocks noChangeArrowheads="1"/>
          </p:cNvSpPr>
          <p:nvPr/>
        </p:nvSpPr>
        <p:spPr bwMode="auto">
          <a:xfrm>
            <a:off x="2843808" y="371703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743203" y="3417694"/>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cxnSp>
        <p:nvCxnSpPr>
          <p:cNvPr id="9" name="AutoShape 46"/>
          <p:cNvCxnSpPr>
            <a:cxnSpLocks noChangeShapeType="1"/>
            <a:stCxn id="7" idx="3"/>
            <a:endCxn id="8" idx="1"/>
          </p:cNvCxnSpPr>
          <p:nvPr/>
        </p:nvCxnSpPr>
        <p:spPr bwMode="auto">
          <a:xfrm flipV="1">
            <a:off x="3262908" y="3628038"/>
            <a:ext cx="2480295" cy="2993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0" name="Oval 48"/>
          <p:cNvSpPr>
            <a:spLocks noChangeArrowheads="1"/>
          </p:cNvSpPr>
          <p:nvPr/>
        </p:nvSpPr>
        <p:spPr bwMode="auto">
          <a:xfrm>
            <a:off x="7410078" y="4027294"/>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13</a:t>
            </a:r>
          </a:p>
        </p:txBody>
      </p:sp>
      <p:cxnSp>
        <p:nvCxnSpPr>
          <p:cNvPr id="11" name="AutoShape 49"/>
          <p:cNvCxnSpPr>
            <a:cxnSpLocks noChangeShapeType="1"/>
          </p:cNvCxnSpPr>
          <p:nvPr/>
        </p:nvCxnSpPr>
        <p:spPr bwMode="auto">
          <a:xfrm>
            <a:off x="6167065" y="3630419"/>
            <a:ext cx="21367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 name="Line 50"/>
          <p:cNvSpPr>
            <a:spLocks noChangeShapeType="1"/>
          </p:cNvSpPr>
          <p:nvPr/>
        </p:nvSpPr>
        <p:spPr bwMode="auto">
          <a:xfrm flipH="1">
            <a:off x="7543428" y="36415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3" name="Line 51"/>
          <p:cNvSpPr>
            <a:spLocks noChangeShapeType="1"/>
          </p:cNvSpPr>
          <p:nvPr/>
        </p:nvSpPr>
        <p:spPr bwMode="auto">
          <a:xfrm flipV="1">
            <a:off x="1475656" y="3933056"/>
            <a:ext cx="10801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5" name="Line 53"/>
          <p:cNvSpPr>
            <a:spLocks noChangeShapeType="1"/>
          </p:cNvSpPr>
          <p:nvPr/>
        </p:nvSpPr>
        <p:spPr bwMode="auto">
          <a:xfrm flipH="1">
            <a:off x="1468449" y="39463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6" name="Oval 54"/>
          <p:cNvSpPr>
            <a:spLocks noChangeArrowheads="1"/>
          </p:cNvSpPr>
          <p:nvPr/>
        </p:nvSpPr>
        <p:spPr bwMode="auto">
          <a:xfrm>
            <a:off x="6609978" y="4013006"/>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17" name="Line 55"/>
          <p:cNvSpPr>
            <a:spLocks noChangeShapeType="1"/>
          </p:cNvSpPr>
          <p:nvPr/>
        </p:nvSpPr>
        <p:spPr bwMode="auto">
          <a:xfrm flipH="1">
            <a:off x="6743328" y="3625656"/>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8" name="Text Box 57"/>
          <p:cNvSpPr txBox="1">
            <a:spLocks noChangeArrowheads="1"/>
          </p:cNvSpPr>
          <p:nvPr/>
        </p:nvSpPr>
        <p:spPr bwMode="auto">
          <a:xfrm>
            <a:off x="883884" y="4717856"/>
            <a:ext cx="1469172"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a:t>
            </a:r>
            <a:r>
              <a:rPr lang="en-US" altLang="zh-CN" sz="1600" b="1" dirty="0" smtClean="0">
                <a:solidFill>
                  <a:schemeClr val="tx1"/>
                </a:solidFill>
                <a:latin typeface="Arial" charset="0"/>
                <a:ea typeface="SimSun" charset="0"/>
                <a:cs typeface="SimSun" charset="0"/>
              </a:rPr>
              <a:t>LAN</a:t>
            </a:r>
            <a:br>
              <a:rPr lang="en-US" altLang="zh-CN" sz="1600" b="1" dirty="0" smtClean="0">
                <a:solidFill>
                  <a:schemeClr val="tx1"/>
                </a:solidFill>
                <a:latin typeface="Arial" charset="0"/>
                <a:ea typeface="SimSun" charset="0"/>
                <a:cs typeface="SimSun" charset="0"/>
              </a:rPr>
            </a:br>
            <a:r>
              <a:rPr lang="en-US" altLang="zh-CN" sz="1600" b="1" dirty="0" smtClean="0">
                <a:solidFill>
                  <a:schemeClr val="tx1"/>
                </a:solidFill>
                <a:latin typeface="Arial" charset="0"/>
                <a:ea typeface="SimSun" charset="0"/>
                <a:cs typeface="SimSun" charset="0"/>
              </a:rPr>
              <a:t>with IP Hosts</a:t>
            </a:r>
            <a:endParaRPr lang="en-US" altLang="zh-CN" sz="1600" b="1" dirty="0">
              <a:solidFill>
                <a:schemeClr val="tx1"/>
              </a:solidFill>
              <a:latin typeface="Arial" charset="0"/>
              <a:ea typeface="SimSun" charset="0"/>
              <a:cs typeface="SimSun" charset="0"/>
            </a:endParaRPr>
          </a:p>
        </p:txBody>
      </p:sp>
      <p:sp>
        <p:nvSpPr>
          <p:cNvPr id="19" name="Text Box 58"/>
          <p:cNvSpPr txBox="1">
            <a:spLocks noChangeArrowheads="1"/>
          </p:cNvSpPr>
          <p:nvPr/>
        </p:nvSpPr>
        <p:spPr bwMode="auto">
          <a:xfrm>
            <a:off x="6698470" y="4408294"/>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20" name="Text Box 59"/>
          <p:cNvSpPr txBox="1">
            <a:spLocks noChangeArrowheads="1"/>
          </p:cNvSpPr>
          <p:nvPr/>
        </p:nvSpPr>
        <p:spPr bwMode="auto">
          <a:xfrm>
            <a:off x="3773415" y="3789040"/>
            <a:ext cx="1518665"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Infrastructure</a:t>
            </a:r>
            <a:br>
              <a:rPr lang="en-US" altLang="zh-CN" sz="1600" b="1" dirty="0" smtClean="0">
                <a:solidFill>
                  <a:schemeClr val="tx1"/>
                </a:solidFill>
                <a:latin typeface="Arial" charset="0"/>
                <a:ea typeface="SimSun" charset="0"/>
                <a:cs typeface="SimSun" charset="0"/>
              </a:rPr>
            </a:br>
            <a:r>
              <a:rPr lang="en-US" altLang="zh-CN" sz="1600" b="1" dirty="0" smtClean="0">
                <a:solidFill>
                  <a:schemeClr val="tx1"/>
                </a:solidFill>
                <a:latin typeface="Arial" charset="0"/>
                <a:ea typeface="SimSun" charset="0"/>
                <a:cs typeface="SimSun" charset="0"/>
              </a:rPr>
              <a:t>Association</a:t>
            </a:r>
            <a:endParaRPr lang="en-US" altLang="zh-CN" sz="1600" b="1" dirty="0">
              <a:solidFill>
                <a:schemeClr val="tx1"/>
              </a:solidFill>
              <a:latin typeface="Arial" charset="0"/>
              <a:ea typeface="SimSun" charset="0"/>
              <a:cs typeface="SimSun" charset="0"/>
            </a:endParaRPr>
          </a:p>
        </p:txBody>
      </p:sp>
      <p:sp>
        <p:nvSpPr>
          <p:cNvPr id="21" name="Text Box 57"/>
          <p:cNvSpPr txBox="1">
            <a:spLocks noChangeArrowheads="1"/>
          </p:cNvSpPr>
          <p:nvPr/>
        </p:nvSpPr>
        <p:spPr bwMode="auto">
          <a:xfrm>
            <a:off x="2051720" y="3212976"/>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22" name="Text Box 57"/>
          <p:cNvSpPr txBox="1">
            <a:spLocks noChangeArrowheads="1"/>
          </p:cNvSpPr>
          <p:nvPr/>
        </p:nvSpPr>
        <p:spPr bwMode="auto">
          <a:xfrm>
            <a:off x="5004048" y="2946430"/>
            <a:ext cx="16040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AP With Portal</a:t>
            </a:r>
            <a:endParaRPr lang="en-US" altLang="zh-CN" sz="1600" b="1" dirty="0">
              <a:solidFill>
                <a:schemeClr val="tx1"/>
              </a:solidFill>
              <a:latin typeface="Arial" charset="0"/>
              <a:ea typeface="SimSun" charset="0"/>
              <a:cs typeface="SimSun" charset="0"/>
            </a:endParaRPr>
          </a:p>
        </p:txBody>
      </p:sp>
      <p:cxnSp>
        <p:nvCxnSpPr>
          <p:cNvPr id="24" name="AutoShape 46"/>
          <p:cNvCxnSpPr>
            <a:cxnSpLocks noChangeShapeType="1"/>
          </p:cNvCxnSpPr>
          <p:nvPr/>
        </p:nvCxnSpPr>
        <p:spPr bwMode="auto">
          <a:xfrm>
            <a:off x="4788024" y="3212976"/>
            <a:ext cx="936104" cy="216024"/>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AutoShape 46"/>
          <p:cNvCxnSpPr>
            <a:cxnSpLocks noChangeShapeType="1"/>
          </p:cNvCxnSpPr>
          <p:nvPr/>
        </p:nvCxnSpPr>
        <p:spPr bwMode="auto">
          <a:xfrm flipH="1">
            <a:off x="5508104" y="3861048"/>
            <a:ext cx="216024" cy="504056"/>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AutoShape 46"/>
          <p:cNvCxnSpPr>
            <a:cxnSpLocks noChangeShapeType="1"/>
            <a:stCxn id="8" idx="2"/>
          </p:cNvCxnSpPr>
          <p:nvPr/>
        </p:nvCxnSpPr>
        <p:spPr bwMode="auto">
          <a:xfrm flipH="1">
            <a:off x="5940152" y="3838381"/>
            <a:ext cx="13395" cy="59873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7" name="Rectangle 21"/>
          <p:cNvSpPr>
            <a:spLocks noChangeArrowheads="1"/>
          </p:cNvSpPr>
          <p:nvPr/>
        </p:nvSpPr>
        <p:spPr bwMode="auto">
          <a:xfrm>
            <a:off x="2352700" y="3717032"/>
            <a:ext cx="491108"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NAT</a:t>
            </a:r>
            <a:endParaRPr lang="en-US" altLang="zh-CN" sz="1600" dirty="0">
              <a:solidFill>
                <a:schemeClr val="tx1"/>
              </a:solidFill>
              <a:latin typeface="Arial" charset="0"/>
              <a:ea typeface="SimSun" charset="0"/>
              <a:cs typeface="Arial" charset="0"/>
            </a:endParaRPr>
          </a:p>
        </p:txBody>
      </p:sp>
      <p:sp>
        <p:nvSpPr>
          <p:cNvPr id="29" name="Rectangle 21"/>
          <p:cNvSpPr>
            <a:spLocks noChangeArrowheads="1"/>
          </p:cNvSpPr>
          <p:nvPr/>
        </p:nvSpPr>
        <p:spPr bwMode="auto">
          <a:xfrm>
            <a:off x="1259632" y="429309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H1</a:t>
            </a:r>
            <a:endParaRPr lang="en-US" altLang="zh-CN" sz="1600" dirty="0">
              <a:solidFill>
                <a:schemeClr val="tx1"/>
              </a:solidFill>
              <a:latin typeface="Arial" charset="0"/>
              <a:ea typeface="SimSun" charset="0"/>
              <a:cs typeface="Arial" charset="0"/>
            </a:endParaRPr>
          </a:p>
        </p:txBody>
      </p:sp>
      <p:sp>
        <p:nvSpPr>
          <p:cNvPr id="30" name="Rectangle 21"/>
          <p:cNvSpPr>
            <a:spLocks noChangeArrowheads="1"/>
          </p:cNvSpPr>
          <p:nvPr/>
        </p:nvSpPr>
        <p:spPr bwMode="auto">
          <a:xfrm>
            <a:off x="1475656" y="321297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H2</a:t>
            </a:r>
            <a:endParaRPr lang="en-US" altLang="zh-CN" sz="1600" dirty="0">
              <a:solidFill>
                <a:schemeClr val="tx1"/>
              </a:solidFill>
              <a:latin typeface="Arial" charset="0"/>
              <a:ea typeface="SimSun" charset="0"/>
              <a:cs typeface="Arial" charset="0"/>
            </a:endParaRPr>
          </a:p>
        </p:txBody>
      </p:sp>
      <p:sp>
        <p:nvSpPr>
          <p:cNvPr id="31" name="Line 53"/>
          <p:cNvSpPr>
            <a:spLocks noChangeShapeType="1"/>
          </p:cNvSpPr>
          <p:nvPr/>
        </p:nvSpPr>
        <p:spPr bwMode="auto">
          <a:xfrm flipH="1">
            <a:off x="1691680" y="3645024"/>
            <a:ext cx="0" cy="2880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Tree>
    <p:extLst>
      <p:ext uri="{BB962C8B-B14F-4D97-AF65-F5344CB8AC3E}">
        <p14:creationId xmlns:p14="http://schemas.microsoft.com/office/powerpoint/2010/main" val="32062387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10980</TotalTime>
  <Words>1669</Words>
  <Application>Microsoft Macintosh PowerPoint</Application>
  <PresentationFormat>On-screen Show (4:3)</PresentationFormat>
  <Paragraphs>277</Paragraphs>
  <Slides>18</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Document</vt:lpstr>
      <vt:lpstr>General 802.11 Links</vt:lpstr>
      <vt:lpstr>Abstract</vt:lpstr>
      <vt:lpstr>The Idea</vt:lpstr>
      <vt:lpstr>Some Use Cases</vt:lpstr>
      <vt:lpstr>Three Methods</vt:lpstr>
      <vt:lpstr>Method 1: 802.11 Mesh Can Act as an 802 LAN Segment</vt:lpstr>
      <vt:lpstr>Method 2: Currently You Can’t Use an Infrastructure Association as General Link</vt:lpstr>
      <vt:lpstr>Method 2: Currently You Can’t Use an IBSS Association as General Link</vt:lpstr>
      <vt:lpstr>Method 3: NAT to One MAC</vt:lpstr>
      <vt:lpstr>Method 3: Problems</vt:lpstr>
      <vt:lpstr>The Reflection Problem</vt:lpstr>
      <vt:lpstr>The Reflection Problem</vt:lpstr>
      <vt:lpstr>The Reflection Problem</vt:lpstr>
      <vt:lpstr>802.11 Extensions for Method 2</vt:lpstr>
      <vt:lpstr>Loop Prevention</vt:lpstr>
      <vt:lpstr>Loop Prevention</vt:lpstr>
      <vt:lpstr>Motion to Form a Study Group</vt:lpstr>
      <vt:lpstr>References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802.11 Links</dc:title>
  <dc:subject>Submission</dc:subject>
  <dc:creator>Donald E. Eastlake, III</dc:creator>
  <cp:keywords>May 2012</cp:keywords>
  <dc:description>Donald Eastlake (Huawei Technologies)</dc:description>
  <cp:lastModifiedBy>Donald Eastlake III</cp:lastModifiedBy>
  <cp:revision>84</cp:revision>
  <cp:lastPrinted>1601-01-01T00:00:00Z</cp:lastPrinted>
  <dcterms:created xsi:type="dcterms:W3CDTF">2010-02-15T12:38:41Z</dcterms:created>
  <dcterms:modified xsi:type="dcterms:W3CDTF">2012-07-16T17:46:21Z</dcterms:modified>
  <cp:category/>
</cp:coreProperties>
</file>