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5" r:id="rId4"/>
    <p:sldId id="269" r:id="rId5"/>
    <p:sldId id="266" r:id="rId6"/>
    <p:sldId id="262" r:id="rId7"/>
    <p:sldId id="267" r:id="rId8"/>
    <p:sldId id="268" r:id="rId9"/>
    <p:sldId id="271" r:id="rId10"/>
    <p:sldId id="270" r:id="rId11"/>
    <p:sldId id="272" r:id="rId12"/>
    <p:sldId id="263" r:id="rId13"/>
    <p:sldId id="274" r:id="rId14"/>
    <p:sldId id="273" r:id="rId15"/>
    <p:sldId id="264"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9823" autoAdjust="0"/>
  </p:normalViewPr>
  <p:slideViewPr>
    <p:cSldViewPr>
      <p:cViewPr>
        <p:scale>
          <a:sx n="100" d="100"/>
          <a:sy n="100" d="100"/>
        </p:scale>
        <p:origin x="-1440" y="-35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802.11-12/0589r0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Donald Eastlake 3rd, Huawei R&amp;D USA</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28710912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802.11-12/0589r0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Donald Eastlake 3rd, Huawei R&amp;D USA</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5750209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802.11-12/0589r0</a:t>
            </a:r>
            <a:endParaRPr lang="en-US" dirty="0"/>
          </a:p>
        </p:txBody>
      </p:sp>
      <p:sp>
        <p:nvSpPr>
          <p:cNvPr id="5" name="Rectangle 3"/>
          <p:cNvSpPr>
            <a:spLocks noGrp="1" noChangeArrowheads="1"/>
          </p:cNvSpPr>
          <p:nvPr>
            <p:ph type="dt"/>
          </p:nvPr>
        </p:nvSpPr>
        <p:spPr>
          <a:ln/>
        </p:spPr>
        <p:txBody>
          <a:bodyPr/>
          <a:lstStyle/>
          <a:p>
            <a:r>
              <a:rPr lang="en-US" smtClean="0"/>
              <a:t>May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802.11-12/0589r0</a:t>
            </a:r>
            <a:endParaRPr lang="en-US" dirty="0"/>
          </a:p>
        </p:txBody>
      </p:sp>
      <p:sp>
        <p:nvSpPr>
          <p:cNvPr id="5" name="Rectangle 3"/>
          <p:cNvSpPr>
            <a:spLocks noGrp="1" noChangeArrowheads="1"/>
          </p:cNvSpPr>
          <p:nvPr>
            <p:ph type="dt"/>
          </p:nvPr>
        </p:nvSpPr>
        <p:spPr>
          <a:ln/>
        </p:spPr>
        <p:txBody>
          <a:bodyPr/>
          <a:lstStyle/>
          <a:p>
            <a:r>
              <a:rPr lang="en-US" smtClean="0"/>
              <a:t>May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802.11-12/0589r0</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smtClean="0"/>
              <a:t>Donald Eastlake 3rd, Huawei R&amp;D USA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802.11-12/0589r0</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smtClean="0"/>
              <a:t>Donald Eastlake 3rd, Huawei R&amp;D USA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802.11-12/0589r0</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smtClean="0"/>
              <a:t>Donald Eastlake 3rd, Huawei R&amp;D USA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802.11-12/0589r0</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smtClean="0"/>
              <a:t>Donald Eastlake 3rd, Huawei R&amp;D USA</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802.11-12/0589r0</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smtClean="0"/>
              <a:t>Donald Eastlake 3rd, Huawei R&amp;D USA</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802.11-12/0589r0</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smtClean="0"/>
              <a:t>Donald Eastlake 3rd, Huawei R&amp;D USA</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802.11-12/0589r0</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smtClean="0"/>
              <a:t>Donald Eastlake 3rd, Huawei R&amp;D USA</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GB" smtClean="0"/>
              <a:t>Donald Eastlake 3rd, Huawei R&amp;D USA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004048" y="6475413"/>
            <a:ext cx="3538290" cy="19394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Donald Eastlake 3rd, Huawei R&amp;D USA</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GB" smtClean="0"/>
              <a:t>Donald Eastlake 3rd, Huawei R&amp;D USA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2012</a:t>
            </a:r>
            <a:endParaRPr lang="en-GB"/>
          </a:p>
        </p:txBody>
      </p:sp>
      <p:sp>
        <p:nvSpPr>
          <p:cNvPr id="6" name="Footer Placeholder 5"/>
          <p:cNvSpPr>
            <a:spLocks noGrp="1"/>
          </p:cNvSpPr>
          <p:nvPr>
            <p:ph type="ftr" idx="11"/>
          </p:nvPr>
        </p:nvSpPr>
        <p:spPr/>
        <p:txBody>
          <a:bodyPr/>
          <a:lstStyle>
            <a:lvl1pPr>
              <a:defRPr/>
            </a:lvl1pPr>
          </a:lstStyle>
          <a:p>
            <a:r>
              <a:rPr lang="en-GB" smtClean="0"/>
              <a:t>Donald Eastlake 3rd, Huawei R&amp;D USA</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Donald Eastlake 3rd, Huawei R&amp;D USA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2012</a:t>
            </a:r>
            <a:endParaRPr lang="en-GB"/>
          </a:p>
        </p:txBody>
      </p:sp>
      <p:sp>
        <p:nvSpPr>
          <p:cNvPr id="4" name="Footer Placeholder 3"/>
          <p:cNvSpPr>
            <a:spLocks noGrp="1"/>
          </p:cNvSpPr>
          <p:nvPr>
            <p:ph type="ftr" idx="11"/>
          </p:nvPr>
        </p:nvSpPr>
        <p:spPr/>
        <p:txBody>
          <a:bodyPr/>
          <a:lstStyle>
            <a:lvl1pPr>
              <a:defRPr/>
            </a:lvl1pPr>
          </a:lstStyle>
          <a:p>
            <a:r>
              <a:rPr lang="en-GB" smtClean="0"/>
              <a:t>Donald Eastlake 3rd, Huawei R&amp;D USA</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2012</a:t>
            </a:r>
            <a:endParaRPr lang="en-GB"/>
          </a:p>
        </p:txBody>
      </p:sp>
      <p:sp>
        <p:nvSpPr>
          <p:cNvPr id="3" name="Footer Placeholder 2"/>
          <p:cNvSpPr>
            <a:spLocks noGrp="1"/>
          </p:cNvSpPr>
          <p:nvPr>
            <p:ph type="ftr" idx="11"/>
          </p:nvPr>
        </p:nvSpPr>
        <p:spPr/>
        <p:txBody>
          <a:bodyPr/>
          <a:lstStyle>
            <a:lvl1pPr>
              <a:defRPr/>
            </a:lvl1pPr>
          </a:lstStyle>
          <a:p>
            <a:r>
              <a:rPr lang="en-GB" smtClean="0"/>
              <a:t>Donald Eastlake 3rd, Huawei R&amp;D USA</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GB" smtClean="0"/>
              <a:t>Donald Eastlake 3rd, Huawei R&amp;D USA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GB" smtClean="0"/>
              <a:t>Donald Eastlake 3rd, Huawei R&amp;D USA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844824"/>
            <a:ext cx="7770813" cy="424958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2012</a:t>
            </a:r>
            <a:endParaRPr lang="en-GB" dirty="0"/>
          </a:p>
        </p:txBody>
      </p:sp>
      <p:sp>
        <p:nvSpPr>
          <p:cNvPr id="1028" name="Rectangle 4"/>
          <p:cNvSpPr>
            <a:spLocks noGrp="1" noChangeArrowheads="1"/>
          </p:cNvSpPr>
          <p:nvPr>
            <p:ph type="ftr"/>
          </p:nvPr>
        </p:nvSpPr>
        <p:spPr bwMode="auto">
          <a:xfrm>
            <a:off x="4932040" y="6475413"/>
            <a:ext cx="3610298" cy="19394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Donald Eastlake 3rd, Huawei R&amp;D USA</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11-12</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/0589r0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xmlns:p14="http://schemas.microsoft.com/office/powerpoint/2010/mai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Arial"/>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oleObject" Target="../embeddings/Microsoft_Word_97_-_2004_Document1.doc"/><Relationship Id="rId6"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Donald Eastlake 3rd, Huawei R&amp;D USA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smtClean="0">
                <a:solidFill>
                  <a:srgbClr val="0000FF"/>
                </a:solidFill>
              </a:rPr>
              <a:t>General 802.11 Links</a:t>
            </a:r>
            <a:endParaRPr lang="en-GB" sz="3600" dirty="0">
              <a:solidFill>
                <a:srgbClr val="0000FF"/>
              </a:solidFill>
            </a:endParaRP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2012-05-</a:t>
            </a:r>
            <a:r>
              <a:rPr lang="en-GB" sz="2000" b="0" dirty="0" smtClean="0"/>
              <a:t>08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61340401"/>
              </p:ext>
            </p:extLst>
          </p:nvPr>
        </p:nvGraphicFramePr>
        <p:xfrm>
          <a:off x="467544" y="2420888"/>
          <a:ext cx="8156575" cy="2716213"/>
        </p:xfrm>
        <a:graphic>
          <a:graphicData uri="http://schemas.openxmlformats.org/presentationml/2006/ole">
            <mc:AlternateContent xmlns:mc="http://schemas.openxmlformats.org/markup-compatibility/2006">
              <mc:Choice xmlns:v="urn:schemas-microsoft-com:vml" Requires="v">
                <p:oleObj spid="_x0000_s3115" name="Document" r:id="rId5" imgW="8255000" imgH="2755900" progId="Word.Document.8">
                  <p:embed/>
                </p:oleObj>
              </mc:Choice>
              <mc:Fallback>
                <p:oleObj name="Document" r:id="rId5" imgW="8255000" imgH="2755900" progId="Word.Document.8">
                  <p:embed/>
                  <p:pic>
                    <p:nvPicPr>
                      <p:cNvPr id="0" name="Picture 3"/>
                      <p:cNvPicPr>
                        <a:picLocks noChangeAspect="1" noChangeArrowheads="1"/>
                      </p:cNvPicPr>
                      <p:nvPr/>
                    </p:nvPicPr>
                    <p:blipFill>
                      <a:blip r:embed="rId6"/>
                      <a:srcRect/>
                      <a:stretch>
                        <a:fillRect/>
                      </a:stretch>
                    </p:blipFill>
                    <p:spPr bwMode="auto">
                      <a:xfrm>
                        <a:off x="467544" y="2420888"/>
                        <a:ext cx="8156575" cy="27162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0000FF"/>
                </a:solidFill>
              </a:rPr>
              <a:t>Method 3: Problems</a:t>
            </a:r>
            <a:endParaRPr lang="en-US" sz="4000" dirty="0">
              <a:solidFill>
                <a:srgbClr val="0000FF"/>
              </a:solidFill>
            </a:endParaRPr>
          </a:p>
        </p:txBody>
      </p:sp>
      <p:sp>
        <p:nvSpPr>
          <p:cNvPr id="3" name="Content Placeholder 2"/>
          <p:cNvSpPr>
            <a:spLocks noGrp="1"/>
          </p:cNvSpPr>
          <p:nvPr>
            <p:ph idx="1"/>
          </p:nvPr>
        </p:nvSpPr>
        <p:spPr/>
        <p:txBody>
          <a:bodyPr/>
          <a:lstStyle/>
          <a:p>
            <a:pPr>
              <a:buFont typeface="Arial"/>
              <a:buChar char="•"/>
            </a:pPr>
            <a:r>
              <a:rPr lang="en-US" dirty="0" smtClean="0"/>
              <a:t>Standard NAT only works for IP protocols (including ARP). </a:t>
            </a:r>
          </a:p>
          <a:p>
            <a:pPr lvl="1">
              <a:buFont typeface="Arial"/>
              <a:buChar char="•"/>
            </a:pPr>
            <a:r>
              <a:rPr lang="en-US" dirty="0" smtClean="0"/>
              <a:t>Many of the protocols of concern to 802.1 AVB are non-IP.</a:t>
            </a:r>
          </a:p>
          <a:p>
            <a:pPr>
              <a:buFont typeface="Arial"/>
              <a:buChar char="•"/>
            </a:pPr>
            <a:r>
              <a:rPr lang="en-US" dirty="0" smtClean="0"/>
              <a:t>Only supports a stub configuration where end stations are connected via an 802.11 connection.</a:t>
            </a:r>
          </a:p>
          <a:p>
            <a:pPr lvl="1">
              <a:buFont typeface="Arial"/>
              <a:buChar char="•"/>
            </a:pPr>
            <a:r>
              <a:rPr lang="en-US" dirty="0" smtClean="0"/>
              <a:t>Method 2 does not provide a through link. </a:t>
            </a:r>
            <a:r>
              <a:rPr lang="en-US" dirty="0"/>
              <a:t>W</a:t>
            </a:r>
            <a:r>
              <a:rPr lang="en-US" dirty="0" smtClean="0"/>
              <a:t>ould not work with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Donald Eastlake 3rd, Huawei R&amp;D USA</a:t>
            </a:r>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
        <p:nvSpPr>
          <p:cNvPr id="7" name="Line 51"/>
          <p:cNvSpPr>
            <a:spLocks noChangeShapeType="1"/>
          </p:cNvSpPr>
          <p:nvPr/>
        </p:nvSpPr>
        <p:spPr bwMode="auto">
          <a:xfrm>
            <a:off x="611560" y="5229200"/>
            <a:ext cx="93610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9" name="Rectangle 22"/>
          <p:cNvSpPr>
            <a:spLocks noChangeArrowheads="1"/>
          </p:cNvSpPr>
          <p:nvPr/>
        </p:nvSpPr>
        <p:spPr bwMode="auto">
          <a:xfrm>
            <a:off x="1547664" y="5024537"/>
            <a:ext cx="420687"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1</a:t>
            </a:r>
            <a:endParaRPr lang="en-US" altLang="zh-CN" sz="1600" dirty="0">
              <a:solidFill>
                <a:schemeClr val="tx1"/>
              </a:solidFill>
              <a:latin typeface="Arial" charset="0"/>
              <a:ea typeface="SimSun" charset="0"/>
              <a:cs typeface="Arial" charset="0"/>
            </a:endParaRPr>
          </a:p>
        </p:txBody>
      </p:sp>
      <p:cxnSp>
        <p:nvCxnSpPr>
          <p:cNvPr id="11" name="AutoShape 46"/>
          <p:cNvCxnSpPr>
            <a:cxnSpLocks noChangeShapeType="1"/>
            <a:stCxn id="9" idx="3"/>
          </p:cNvCxnSpPr>
          <p:nvPr/>
        </p:nvCxnSpPr>
        <p:spPr bwMode="auto">
          <a:xfrm flipV="1">
            <a:off x="1968351" y="5229200"/>
            <a:ext cx="947465" cy="5681"/>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4" name="Rectangle 22"/>
          <p:cNvSpPr>
            <a:spLocks noChangeArrowheads="1"/>
          </p:cNvSpPr>
          <p:nvPr/>
        </p:nvSpPr>
        <p:spPr bwMode="auto">
          <a:xfrm>
            <a:off x="2915816" y="5013176"/>
            <a:ext cx="420687"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a:solidFill>
                  <a:schemeClr val="tx1"/>
                </a:solidFill>
                <a:latin typeface="Arial" charset="0"/>
                <a:ea typeface="SimSun" charset="0"/>
                <a:cs typeface="Arial" charset="0"/>
              </a:rPr>
              <a:t>2</a:t>
            </a:r>
          </a:p>
        </p:txBody>
      </p:sp>
      <p:sp>
        <p:nvSpPr>
          <p:cNvPr id="15" name="Line 51"/>
          <p:cNvSpPr>
            <a:spLocks noChangeShapeType="1"/>
          </p:cNvSpPr>
          <p:nvPr/>
        </p:nvSpPr>
        <p:spPr bwMode="auto">
          <a:xfrm>
            <a:off x="3347864" y="5229200"/>
            <a:ext cx="93610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16" name="Rectangle 22"/>
          <p:cNvSpPr>
            <a:spLocks noChangeArrowheads="1"/>
          </p:cNvSpPr>
          <p:nvPr/>
        </p:nvSpPr>
        <p:spPr bwMode="auto">
          <a:xfrm>
            <a:off x="4283968" y="5013176"/>
            <a:ext cx="420687"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3</a:t>
            </a:r>
            <a:endParaRPr lang="en-US" altLang="zh-CN" sz="1600" dirty="0">
              <a:solidFill>
                <a:schemeClr val="tx1"/>
              </a:solidFill>
              <a:latin typeface="Arial" charset="0"/>
              <a:ea typeface="SimSun" charset="0"/>
              <a:cs typeface="Arial" charset="0"/>
            </a:endParaRPr>
          </a:p>
        </p:txBody>
      </p:sp>
      <p:cxnSp>
        <p:nvCxnSpPr>
          <p:cNvPr id="17" name="AutoShape 46"/>
          <p:cNvCxnSpPr>
            <a:cxnSpLocks noChangeShapeType="1"/>
          </p:cNvCxnSpPr>
          <p:nvPr/>
        </p:nvCxnSpPr>
        <p:spPr bwMode="auto">
          <a:xfrm flipV="1">
            <a:off x="4716016" y="5229200"/>
            <a:ext cx="947465" cy="5681"/>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8" name="AutoShape 46"/>
          <p:cNvCxnSpPr>
            <a:cxnSpLocks noChangeShapeType="1"/>
          </p:cNvCxnSpPr>
          <p:nvPr/>
        </p:nvCxnSpPr>
        <p:spPr bwMode="auto">
          <a:xfrm flipV="1">
            <a:off x="7452320" y="5229200"/>
            <a:ext cx="947465" cy="5681"/>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Rectangle 22"/>
          <p:cNvSpPr>
            <a:spLocks noChangeArrowheads="1"/>
          </p:cNvSpPr>
          <p:nvPr/>
        </p:nvSpPr>
        <p:spPr bwMode="auto">
          <a:xfrm>
            <a:off x="5652120" y="5013176"/>
            <a:ext cx="420687"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a:solidFill>
                  <a:schemeClr val="tx1"/>
                </a:solidFill>
                <a:latin typeface="Arial" charset="0"/>
                <a:ea typeface="SimSun" charset="0"/>
                <a:cs typeface="Arial" charset="0"/>
              </a:rPr>
              <a:t>4</a:t>
            </a:r>
          </a:p>
        </p:txBody>
      </p:sp>
      <p:sp>
        <p:nvSpPr>
          <p:cNvPr id="21" name="Rectangle 22"/>
          <p:cNvSpPr>
            <a:spLocks noChangeArrowheads="1"/>
          </p:cNvSpPr>
          <p:nvPr/>
        </p:nvSpPr>
        <p:spPr bwMode="auto">
          <a:xfrm>
            <a:off x="7020272" y="5013176"/>
            <a:ext cx="420687"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a:solidFill>
                  <a:schemeClr val="tx1"/>
                </a:solidFill>
                <a:latin typeface="Arial" charset="0"/>
                <a:ea typeface="SimSun" charset="0"/>
                <a:cs typeface="Arial" charset="0"/>
              </a:rPr>
              <a:t>5</a:t>
            </a:r>
          </a:p>
        </p:txBody>
      </p:sp>
      <p:sp>
        <p:nvSpPr>
          <p:cNvPr id="22" name="Line 51"/>
          <p:cNvSpPr>
            <a:spLocks noChangeShapeType="1"/>
          </p:cNvSpPr>
          <p:nvPr/>
        </p:nvSpPr>
        <p:spPr bwMode="auto">
          <a:xfrm>
            <a:off x="6084168" y="5229200"/>
            <a:ext cx="93610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19" name="Text Box 58"/>
          <p:cNvSpPr txBox="1">
            <a:spLocks noChangeArrowheads="1"/>
          </p:cNvSpPr>
          <p:nvPr/>
        </p:nvSpPr>
        <p:spPr bwMode="auto">
          <a:xfrm>
            <a:off x="705520" y="5301208"/>
            <a:ext cx="69812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802.3</a:t>
            </a:r>
            <a:endParaRPr lang="en-US" altLang="zh-CN" sz="1600" b="1" dirty="0">
              <a:solidFill>
                <a:schemeClr val="tx1"/>
              </a:solidFill>
              <a:latin typeface="Arial" charset="0"/>
              <a:ea typeface="SimSun" charset="0"/>
              <a:cs typeface="SimSun" charset="0"/>
            </a:endParaRPr>
          </a:p>
        </p:txBody>
      </p:sp>
      <p:sp>
        <p:nvSpPr>
          <p:cNvPr id="23" name="Text Box 58"/>
          <p:cNvSpPr txBox="1">
            <a:spLocks noChangeArrowheads="1"/>
          </p:cNvSpPr>
          <p:nvPr/>
        </p:nvSpPr>
        <p:spPr bwMode="auto">
          <a:xfrm>
            <a:off x="3491880" y="5301208"/>
            <a:ext cx="69812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802.3</a:t>
            </a:r>
            <a:endParaRPr lang="en-US" altLang="zh-CN" sz="1600" b="1" dirty="0">
              <a:solidFill>
                <a:schemeClr val="tx1"/>
              </a:solidFill>
              <a:latin typeface="Arial" charset="0"/>
              <a:ea typeface="SimSun" charset="0"/>
              <a:cs typeface="SimSun" charset="0"/>
            </a:endParaRPr>
          </a:p>
        </p:txBody>
      </p:sp>
      <p:sp>
        <p:nvSpPr>
          <p:cNvPr id="24" name="Text Box 58"/>
          <p:cNvSpPr txBox="1">
            <a:spLocks noChangeArrowheads="1"/>
          </p:cNvSpPr>
          <p:nvPr/>
        </p:nvSpPr>
        <p:spPr bwMode="auto">
          <a:xfrm>
            <a:off x="6228184" y="5301208"/>
            <a:ext cx="69812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802.3</a:t>
            </a:r>
            <a:endParaRPr lang="en-US" altLang="zh-CN" sz="1600" b="1" dirty="0">
              <a:solidFill>
                <a:schemeClr val="tx1"/>
              </a:solidFill>
              <a:latin typeface="Arial" charset="0"/>
              <a:ea typeface="SimSun" charset="0"/>
              <a:cs typeface="SimSun" charset="0"/>
            </a:endParaRPr>
          </a:p>
        </p:txBody>
      </p:sp>
      <p:sp>
        <p:nvSpPr>
          <p:cNvPr id="25" name="Text Box 58"/>
          <p:cNvSpPr txBox="1">
            <a:spLocks noChangeArrowheads="1"/>
          </p:cNvSpPr>
          <p:nvPr/>
        </p:nvSpPr>
        <p:spPr bwMode="auto">
          <a:xfrm>
            <a:off x="2051720" y="5301208"/>
            <a:ext cx="8009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802.11</a:t>
            </a:r>
            <a:endParaRPr lang="en-US" altLang="zh-CN" sz="1600" b="1" dirty="0">
              <a:solidFill>
                <a:schemeClr val="tx1"/>
              </a:solidFill>
              <a:latin typeface="Arial" charset="0"/>
              <a:ea typeface="SimSun" charset="0"/>
              <a:cs typeface="SimSun" charset="0"/>
            </a:endParaRPr>
          </a:p>
        </p:txBody>
      </p:sp>
      <p:sp>
        <p:nvSpPr>
          <p:cNvPr id="26" name="Text Box 58"/>
          <p:cNvSpPr txBox="1">
            <a:spLocks noChangeArrowheads="1"/>
          </p:cNvSpPr>
          <p:nvPr/>
        </p:nvSpPr>
        <p:spPr bwMode="auto">
          <a:xfrm>
            <a:off x="4788024" y="5301208"/>
            <a:ext cx="8009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802.11</a:t>
            </a:r>
            <a:endParaRPr lang="en-US" altLang="zh-CN" sz="1600" b="1" dirty="0">
              <a:solidFill>
                <a:schemeClr val="tx1"/>
              </a:solidFill>
              <a:latin typeface="Arial" charset="0"/>
              <a:ea typeface="SimSun" charset="0"/>
              <a:cs typeface="SimSun" charset="0"/>
            </a:endParaRPr>
          </a:p>
        </p:txBody>
      </p:sp>
      <p:sp>
        <p:nvSpPr>
          <p:cNvPr id="27" name="Text Box 58"/>
          <p:cNvSpPr txBox="1">
            <a:spLocks noChangeArrowheads="1"/>
          </p:cNvSpPr>
          <p:nvPr/>
        </p:nvSpPr>
        <p:spPr bwMode="auto">
          <a:xfrm>
            <a:off x="7524328" y="5301208"/>
            <a:ext cx="8009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802.11</a:t>
            </a:r>
            <a:endParaRPr lang="en-US" altLang="zh-CN" sz="1600" b="1" dirty="0">
              <a:solidFill>
                <a:schemeClr val="tx1"/>
              </a:solidFill>
              <a:latin typeface="Arial" charset="0"/>
              <a:ea typeface="SimSun" charset="0"/>
              <a:cs typeface="SimSun" charset="0"/>
            </a:endParaRPr>
          </a:p>
        </p:txBody>
      </p:sp>
    </p:spTree>
    <p:extLst>
      <p:ext uri="{BB962C8B-B14F-4D97-AF65-F5344CB8AC3E}">
        <p14:creationId xmlns:p14="http://schemas.microsoft.com/office/powerpoint/2010/main" val="368888628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0000FF"/>
                </a:solidFill>
              </a:rPr>
              <a:t>Possible 802.11 Extensions for Method </a:t>
            </a:r>
            <a:r>
              <a:rPr lang="en-US" sz="4000" dirty="0">
                <a:solidFill>
                  <a:srgbClr val="0000FF"/>
                </a:solidFill>
              </a:rPr>
              <a:t>2</a:t>
            </a:r>
          </a:p>
        </p:txBody>
      </p:sp>
      <p:sp>
        <p:nvSpPr>
          <p:cNvPr id="3" name="Content Placeholder 2"/>
          <p:cNvSpPr>
            <a:spLocks noGrp="1"/>
          </p:cNvSpPr>
          <p:nvPr>
            <p:ph idx="1"/>
          </p:nvPr>
        </p:nvSpPr>
        <p:spPr/>
        <p:txBody>
          <a:bodyPr/>
          <a:lstStyle/>
          <a:p>
            <a:pPr>
              <a:buFont typeface="Arial"/>
              <a:buChar char="•"/>
            </a:pPr>
            <a:r>
              <a:rPr lang="en-US" dirty="0" smtClean="0"/>
              <a:t>The technical details would be decided by a Task Group if one is created. </a:t>
            </a:r>
            <a:r>
              <a:rPr lang="en-US" dirty="0"/>
              <a:t>B</a:t>
            </a:r>
            <a:r>
              <a:rPr lang="en-US" dirty="0" smtClean="0"/>
              <a:t>ut it is possible that </a:t>
            </a:r>
            <a:r>
              <a:rPr lang="en-US" smtClean="0"/>
              <a:t>the suggested facility </a:t>
            </a:r>
            <a:r>
              <a:rPr lang="en-US" dirty="0" smtClean="0"/>
              <a:t>would include adding the following capabilities to 802.11:</a:t>
            </a:r>
          </a:p>
          <a:p>
            <a:pPr lvl="1">
              <a:buFont typeface="Arial"/>
              <a:buChar char="•"/>
            </a:pPr>
            <a:r>
              <a:rPr lang="en-US" dirty="0" smtClean="0"/>
              <a:t>Ability for a non-AP, non-Mesh STA to indicate that it supports this facility and has a portal.</a:t>
            </a:r>
          </a:p>
          <a:p>
            <a:pPr lvl="1">
              <a:buFont typeface="Arial"/>
              <a:buChar char="•"/>
            </a:pPr>
            <a:r>
              <a:rPr lang="en-US" dirty="0" smtClean="0"/>
              <a:t>Ability to use</a:t>
            </a:r>
          </a:p>
          <a:p>
            <a:pPr lvl="2">
              <a:buFont typeface="Arial"/>
              <a:buChar char="•"/>
            </a:pPr>
            <a:r>
              <a:rPr lang="en-US" dirty="0" smtClean="0"/>
              <a:t>the four-address format on single hop infrastructure (STA&lt;-&gt;AP) and IBSS paths and</a:t>
            </a:r>
          </a:p>
          <a:p>
            <a:pPr lvl="2">
              <a:buFont typeface="Arial"/>
              <a:buChar char="•"/>
            </a:pPr>
            <a:r>
              <a:rPr lang="en-US" dirty="0" smtClean="0"/>
              <a:t>the five-address format on an ESS STA-AP-STA path.</a:t>
            </a:r>
          </a:p>
          <a:p>
            <a:pPr lvl="1">
              <a:buFont typeface="Arial"/>
              <a:buChar char="•"/>
            </a:pPr>
            <a:r>
              <a:rPr lang="en-US" dirty="0" smtClean="0"/>
              <a:t>Ability for an AP to advertise that it supports this facility.</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Donald Eastlake 3rd, Huawei R&amp;D USA</a:t>
            </a:r>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Tree>
    <p:extLst>
      <p:ext uri="{BB962C8B-B14F-4D97-AF65-F5344CB8AC3E}">
        <p14:creationId xmlns:p14="http://schemas.microsoft.com/office/powerpoint/2010/main" val="129769258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2012</a:t>
            </a:r>
            <a:endParaRPr lang="en-GB"/>
          </a:p>
        </p:txBody>
      </p:sp>
      <p:sp>
        <p:nvSpPr>
          <p:cNvPr id="5" name="Footer Placeholder 4"/>
          <p:cNvSpPr>
            <a:spLocks noGrp="1"/>
          </p:cNvSpPr>
          <p:nvPr>
            <p:ph type="ftr" idx="14"/>
          </p:nvPr>
        </p:nvSpPr>
        <p:spPr>
          <a:xfrm>
            <a:off x="5220072" y="6475413"/>
            <a:ext cx="3322266" cy="193947"/>
          </a:xfrm>
        </p:spPr>
        <p:txBody>
          <a:bodyPr/>
          <a:lstStyle/>
          <a:p>
            <a:r>
              <a:rPr lang="en-GB" dirty="0" smtClean="0"/>
              <a:t>Donald Eastlake 3rd, Huawei R&amp;D USA</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rPr>
              <a:t>Loop Prevention</a:t>
            </a:r>
            <a:endParaRPr lang="en-US" sz="4000" dirty="0">
              <a:solidFill>
                <a:srgbClr val="0000FF"/>
              </a:solidFill>
            </a:endParaRPr>
          </a:p>
        </p:txBody>
      </p:sp>
      <p:sp>
        <p:nvSpPr>
          <p:cNvPr id="10242" name="Rectangle 2"/>
          <p:cNvSpPr>
            <a:spLocks noGrp="1" noChangeArrowheads="1"/>
          </p:cNvSpPr>
          <p:nvPr>
            <p:ph type="body" idx="1"/>
          </p:nvPr>
        </p:nvSpPr>
        <p:spPr>
          <a:xfrm>
            <a:off x="685800" y="1628800"/>
            <a:ext cx="7772400" cy="3600399"/>
          </a:xfrm>
          <a:ln/>
        </p:spPr>
        <p:txBody>
          <a:bodyPr/>
          <a:lstStyle/>
          <a:p>
            <a:pPr>
              <a:buFont typeface="Arial"/>
              <a:buChar char="•"/>
            </a:pPr>
            <a:endParaRPr lang="en-US" dirty="0" smtClean="0"/>
          </a:p>
          <a:p>
            <a:pPr>
              <a:buFont typeface="Arial"/>
              <a:buChar char="•"/>
            </a:pPr>
            <a:r>
              <a:rPr lang="en-US" dirty="0" smtClean="0"/>
              <a:t>Except inside an 802.11 mesh, where loop prevention is already solved, this is not 802.11’s problem.</a:t>
            </a:r>
            <a:endParaRPr lang="en-US" dirty="0"/>
          </a:p>
          <a:p>
            <a:pPr>
              <a:buFont typeface="Arial"/>
              <a:buChar char="•"/>
            </a:pPr>
            <a:endParaRPr lang="en-US" dirty="0" smtClean="0"/>
          </a:p>
          <a:p>
            <a:pPr>
              <a:buFont typeface="Arial"/>
              <a:buChar char="•"/>
            </a:pPr>
            <a:r>
              <a:rPr lang="en-US" dirty="0" smtClean="0"/>
              <a:t>The external network(s) should include mechanisms to stop loops.</a:t>
            </a:r>
          </a:p>
          <a:p>
            <a:pPr lvl="1">
              <a:buFont typeface="Arial"/>
              <a:buChar char="•"/>
            </a:pPr>
            <a:r>
              <a:rPr lang="en-US" dirty="0" smtClean="0"/>
              <a:t>For example, 802.1 bridges using 802.1 loop prevention mechanisms.</a:t>
            </a:r>
            <a:endParaRPr lang="en-US"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2012</a:t>
            </a:r>
            <a:endParaRPr lang="en-GB"/>
          </a:p>
        </p:txBody>
      </p:sp>
      <p:sp>
        <p:nvSpPr>
          <p:cNvPr id="5" name="Footer Placeholder 4"/>
          <p:cNvSpPr>
            <a:spLocks noGrp="1"/>
          </p:cNvSpPr>
          <p:nvPr>
            <p:ph type="ftr" idx="14"/>
          </p:nvPr>
        </p:nvSpPr>
        <p:spPr>
          <a:xfrm>
            <a:off x="5220072" y="6475413"/>
            <a:ext cx="3322266" cy="193947"/>
          </a:xfrm>
        </p:spPr>
        <p:txBody>
          <a:bodyPr/>
          <a:lstStyle/>
          <a:p>
            <a:r>
              <a:rPr lang="en-GB" dirty="0" smtClean="0"/>
              <a:t>Donald Eastlake 3rd, Huawei R&amp;D USA</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rPr>
              <a:t>Loop Prevention</a:t>
            </a:r>
            <a:endParaRPr lang="en-US" sz="4000" dirty="0">
              <a:solidFill>
                <a:srgbClr val="0000FF"/>
              </a:solidFill>
            </a:endParaRPr>
          </a:p>
        </p:txBody>
      </p:sp>
      <p:sp>
        <p:nvSpPr>
          <p:cNvPr id="10242" name="Rectangle 2"/>
          <p:cNvSpPr>
            <a:spLocks noGrp="1" noChangeArrowheads="1"/>
          </p:cNvSpPr>
          <p:nvPr>
            <p:ph type="body" idx="1"/>
          </p:nvPr>
        </p:nvSpPr>
        <p:spPr>
          <a:xfrm>
            <a:off x="685800" y="4437112"/>
            <a:ext cx="7772400" cy="1800200"/>
          </a:xfrm>
          <a:ln/>
        </p:spPr>
        <p:txBody>
          <a:bodyPr/>
          <a:lstStyle/>
          <a:p>
            <a:pPr>
              <a:buFont typeface="Arial"/>
              <a:buChar char="•"/>
            </a:pPr>
            <a:r>
              <a:rPr lang="en-US" dirty="0" smtClean="0"/>
              <a:t>One possible solution is to recommend adding a bridge on the non-802.11-network side of each portal. This keeps general bridging outside of 802.11. </a:t>
            </a:r>
            <a:endParaRPr lang="en-US" dirty="0"/>
          </a:p>
          <a:p>
            <a:pPr marL="0" indent="0"/>
            <a:endParaRPr lang="en-US" dirty="0" smtClean="0"/>
          </a:p>
        </p:txBody>
      </p:sp>
      <p:sp>
        <p:nvSpPr>
          <p:cNvPr id="7" name="Rectangle 21"/>
          <p:cNvSpPr>
            <a:spLocks noChangeArrowheads="1"/>
          </p:cNvSpPr>
          <p:nvPr/>
        </p:nvSpPr>
        <p:spPr bwMode="auto">
          <a:xfrm>
            <a:off x="4467557" y="2132856"/>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a:solidFill>
                  <a:schemeClr val="tx1"/>
                </a:solidFill>
                <a:latin typeface="Arial" charset="0"/>
                <a:ea typeface="SimSun" charset="0"/>
                <a:cs typeface="Arial" charset="0"/>
              </a:rPr>
              <a:t>1</a:t>
            </a:r>
          </a:p>
        </p:txBody>
      </p:sp>
      <p:sp>
        <p:nvSpPr>
          <p:cNvPr id="8" name="Line 51"/>
          <p:cNvSpPr>
            <a:spLocks noChangeShapeType="1"/>
          </p:cNvSpPr>
          <p:nvPr/>
        </p:nvSpPr>
        <p:spPr bwMode="auto">
          <a:xfrm flipV="1">
            <a:off x="2195736" y="2348880"/>
            <a:ext cx="227182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9" name="Line 53"/>
          <p:cNvSpPr>
            <a:spLocks noChangeShapeType="1"/>
          </p:cNvSpPr>
          <p:nvPr/>
        </p:nvSpPr>
        <p:spPr bwMode="auto">
          <a:xfrm flipH="1">
            <a:off x="3380230" y="2362155"/>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10" name="Oval 52"/>
          <p:cNvSpPr>
            <a:spLocks noChangeArrowheads="1"/>
          </p:cNvSpPr>
          <p:nvPr/>
        </p:nvSpPr>
        <p:spPr bwMode="auto">
          <a:xfrm>
            <a:off x="3246880" y="2596857"/>
            <a:ext cx="266700"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14</a:t>
            </a:r>
          </a:p>
        </p:txBody>
      </p:sp>
      <p:sp>
        <p:nvSpPr>
          <p:cNvPr id="11" name="Text Box 57"/>
          <p:cNvSpPr txBox="1">
            <a:spLocks noChangeArrowheads="1"/>
          </p:cNvSpPr>
          <p:nvPr/>
        </p:nvSpPr>
        <p:spPr bwMode="auto">
          <a:xfrm>
            <a:off x="2525749" y="1887796"/>
            <a:ext cx="1005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LAN</a:t>
            </a:r>
          </a:p>
        </p:txBody>
      </p:sp>
      <p:sp>
        <p:nvSpPr>
          <p:cNvPr id="12" name="Text Box 57"/>
          <p:cNvSpPr txBox="1">
            <a:spLocks noChangeArrowheads="1"/>
          </p:cNvSpPr>
          <p:nvPr/>
        </p:nvSpPr>
        <p:spPr bwMode="auto">
          <a:xfrm>
            <a:off x="4111759" y="1628800"/>
            <a:ext cx="17239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Associated STA</a:t>
            </a:r>
            <a:endParaRPr lang="en-US" altLang="zh-CN" sz="1600" b="1" dirty="0">
              <a:solidFill>
                <a:schemeClr val="tx1"/>
              </a:solidFill>
              <a:latin typeface="Arial" charset="0"/>
              <a:ea typeface="SimSun" charset="0"/>
              <a:cs typeface="SimSun" charset="0"/>
            </a:endParaRPr>
          </a:p>
        </p:txBody>
      </p:sp>
      <p:sp>
        <p:nvSpPr>
          <p:cNvPr id="13" name="Rectangle 21"/>
          <p:cNvSpPr>
            <a:spLocks noChangeArrowheads="1"/>
          </p:cNvSpPr>
          <p:nvPr/>
        </p:nvSpPr>
        <p:spPr bwMode="auto">
          <a:xfrm>
            <a:off x="4755589" y="3356992"/>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a:solidFill>
                  <a:schemeClr val="tx1"/>
                </a:solidFill>
                <a:latin typeface="Arial" charset="0"/>
                <a:ea typeface="SimSun" charset="0"/>
                <a:cs typeface="Arial" charset="0"/>
              </a:rPr>
              <a:t>2</a:t>
            </a:r>
          </a:p>
        </p:txBody>
      </p:sp>
      <p:sp>
        <p:nvSpPr>
          <p:cNvPr id="14" name="Line 51"/>
          <p:cNvSpPr>
            <a:spLocks noChangeShapeType="1"/>
          </p:cNvSpPr>
          <p:nvPr/>
        </p:nvSpPr>
        <p:spPr bwMode="auto">
          <a:xfrm flipV="1">
            <a:off x="2195736" y="3573016"/>
            <a:ext cx="25598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15" name="Line 53"/>
          <p:cNvSpPr>
            <a:spLocks noChangeShapeType="1"/>
          </p:cNvSpPr>
          <p:nvPr/>
        </p:nvSpPr>
        <p:spPr bwMode="auto">
          <a:xfrm flipH="1">
            <a:off x="3668262" y="3586291"/>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16" name="Text Box 57"/>
          <p:cNvSpPr txBox="1">
            <a:spLocks noChangeArrowheads="1"/>
          </p:cNvSpPr>
          <p:nvPr/>
        </p:nvSpPr>
        <p:spPr bwMode="auto">
          <a:xfrm>
            <a:off x="2813781" y="3111932"/>
            <a:ext cx="1005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LAN</a:t>
            </a:r>
          </a:p>
        </p:txBody>
      </p:sp>
      <p:sp>
        <p:nvSpPr>
          <p:cNvPr id="17" name="Text Box 57"/>
          <p:cNvSpPr txBox="1">
            <a:spLocks noChangeArrowheads="1"/>
          </p:cNvSpPr>
          <p:nvPr/>
        </p:nvSpPr>
        <p:spPr bwMode="auto">
          <a:xfrm>
            <a:off x="4399791" y="2852936"/>
            <a:ext cx="17239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Associated STA</a:t>
            </a:r>
            <a:endParaRPr lang="en-US" altLang="zh-CN" sz="1600" b="1" dirty="0">
              <a:solidFill>
                <a:schemeClr val="tx1"/>
              </a:solidFill>
              <a:latin typeface="Arial" charset="0"/>
              <a:ea typeface="SimSun" charset="0"/>
              <a:cs typeface="SimSun" charset="0"/>
            </a:endParaRPr>
          </a:p>
        </p:txBody>
      </p:sp>
      <p:cxnSp>
        <p:nvCxnSpPr>
          <p:cNvPr id="18" name="AutoShape 46"/>
          <p:cNvCxnSpPr>
            <a:cxnSpLocks noChangeShapeType="1"/>
            <a:stCxn id="7" idx="3"/>
          </p:cNvCxnSpPr>
          <p:nvPr/>
        </p:nvCxnSpPr>
        <p:spPr bwMode="auto">
          <a:xfrm>
            <a:off x="4886657" y="2343200"/>
            <a:ext cx="2389212" cy="318620"/>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9" name="AutoShape 46"/>
          <p:cNvCxnSpPr>
            <a:cxnSpLocks noChangeShapeType="1"/>
            <a:stCxn id="13" idx="3"/>
          </p:cNvCxnSpPr>
          <p:nvPr/>
        </p:nvCxnSpPr>
        <p:spPr bwMode="auto">
          <a:xfrm flipV="1">
            <a:off x="5174689" y="3093868"/>
            <a:ext cx="2101180" cy="473468"/>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Oval 52"/>
          <p:cNvSpPr>
            <a:spLocks noChangeArrowheads="1"/>
          </p:cNvSpPr>
          <p:nvPr/>
        </p:nvSpPr>
        <p:spPr bwMode="auto">
          <a:xfrm>
            <a:off x="3534912" y="3820993"/>
            <a:ext cx="266700"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dirty="0" smtClean="0">
                <a:solidFill>
                  <a:schemeClr val="tx1"/>
                </a:solidFill>
                <a:latin typeface="Arial" charset="0"/>
                <a:ea typeface="SimSun" charset="0"/>
                <a:cs typeface="Arial" charset="0"/>
              </a:rPr>
              <a:t>15</a:t>
            </a:r>
            <a:endParaRPr lang="en-US" altLang="zh-CN" sz="1400" dirty="0">
              <a:solidFill>
                <a:schemeClr val="tx1"/>
              </a:solidFill>
              <a:latin typeface="Arial" charset="0"/>
              <a:ea typeface="SimSun" charset="0"/>
              <a:cs typeface="Arial" charset="0"/>
            </a:endParaRPr>
          </a:p>
        </p:txBody>
      </p:sp>
      <p:sp>
        <p:nvSpPr>
          <p:cNvPr id="21" name="Rectangle 21"/>
          <p:cNvSpPr>
            <a:spLocks noChangeArrowheads="1"/>
          </p:cNvSpPr>
          <p:nvPr/>
        </p:nvSpPr>
        <p:spPr bwMode="auto">
          <a:xfrm>
            <a:off x="7275869" y="2661820"/>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11</a:t>
            </a:r>
            <a:endParaRPr lang="en-US" altLang="zh-CN" sz="1600" dirty="0">
              <a:solidFill>
                <a:schemeClr val="tx1"/>
              </a:solidFill>
              <a:latin typeface="Arial" charset="0"/>
              <a:ea typeface="SimSun" charset="0"/>
              <a:cs typeface="Arial" charset="0"/>
            </a:endParaRPr>
          </a:p>
        </p:txBody>
      </p:sp>
      <p:sp>
        <p:nvSpPr>
          <p:cNvPr id="22" name="Text Box 57"/>
          <p:cNvSpPr txBox="1">
            <a:spLocks noChangeArrowheads="1"/>
          </p:cNvSpPr>
          <p:nvPr/>
        </p:nvSpPr>
        <p:spPr bwMode="auto">
          <a:xfrm>
            <a:off x="7455217" y="2229772"/>
            <a:ext cx="50115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800" b="1" dirty="0" smtClean="0">
                <a:solidFill>
                  <a:schemeClr val="tx1"/>
                </a:solidFill>
                <a:latin typeface="Arial" charset="0"/>
                <a:ea typeface="SimSun" charset="0"/>
                <a:cs typeface="SimSun" charset="0"/>
              </a:rPr>
              <a:t>AP</a:t>
            </a:r>
            <a:endParaRPr lang="en-US" altLang="zh-CN" sz="1800" b="1" dirty="0">
              <a:solidFill>
                <a:schemeClr val="tx1"/>
              </a:solidFill>
              <a:latin typeface="Arial" charset="0"/>
              <a:ea typeface="SimSun" charset="0"/>
              <a:cs typeface="SimSun" charset="0"/>
            </a:endParaRPr>
          </a:p>
        </p:txBody>
      </p:sp>
      <p:sp>
        <p:nvSpPr>
          <p:cNvPr id="23" name="Line 51"/>
          <p:cNvSpPr>
            <a:spLocks noChangeShapeType="1"/>
          </p:cNvSpPr>
          <p:nvPr/>
        </p:nvSpPr>
        <p:spPr bwMode="auto">
          <a:xfrm flipV="1">
            <a:off x="2195735" y="2348880"/>
            <a:ext cx="1" cy="1224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grpSp>
        <p:nvGrpSpPr>
          <p:cNvPr id="2" name="Group 1"/>
          <p:cNvGrpSpPr/>
          <p:nvPr/>
        </p:nvGrpSpPr>
        <p:grpSpPr>
          <a:xfrm>
            <a:off x="4067944" y="2132856"/>
            <a:ext cx="720080" cy="1644824"/>
            <a:chOff x="4067944" y="2132856"/>
            <a:chExt cx="720080" cy="1644824"/>
          </a:xfrm>
        </p:grpSpPr>
        <p:sp>
          <p:nvSpPr>
            <p:cNvPr id="24" name="Rectangle 21"/>
            <p:cNvSpPr>
              <a:spLocks noChangeArrowheads="1"/>
            </p:cNvSpPr>
            <p:nvPr/>
          </p:nvSpPr>
          <p:spPr bwMode="auto">
            <a:xfrm>
              <a:off x="4067944" y="2132856"/>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a:solidFill>
                    <a:schemeClr val="tx1"/>
                  </a:solidFill>
                  <a:latin typeface="Arial" charset="0"/>
                  <a:ea typeface="SimSun" charset="0"/>
                  <a:cs typeface="Arial" charset="0"/>
                </a:rPr>
                <a:t>B</a:t>
              </a:r>
            </a:p>
          </p:txBody>
        </p:sp>
        <p:sp>
          <p:nvSpPr>
            <p:cNvPr id="25" name="Rectangle 21"/>
            <p:cNvSpPr>
              <a:spLocks noChangeArrowheads="1"/>
            </p:cNvSpPr>
            <p:nvPr/>
          </p:nvSpPr>
          <p:spPr bwMode="auto">
            <a:xfrm>
              <a:off x="4368924" y="3356992"/>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a:solidFill>
                    <a:schemeClr val="tx1"/>
                  </a:solidFill>
                  <a:latin typeface="Arial" charset="0"/>
                  <a:ea typeface="SimSun" charset="0"/>
                  <a:cs typeface="Arial" charset="0"/>
                </a:rPr>
                <a:t>B</a:t>
              </a:r>
            </a:p>
          </p:txBody>
        </p:sp>
      </p:grpSp>
    </p:spTree>
    <p:extLst>
      <p:ext uri="{BB962C8B-B14F-4D97-AF65-F5344CB8AC3E}">
        <p14:creationId xmlns:p14="http://schemas.microsoft.com/office/powerpoint/2010/main" val="44232402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2012</a:t>
            </a:r>
            <a:endParaRPr lang="en-GB"/>
          </a:p>
        </p:txBody>
      </p:sp>
      <p:sp>
        <p:nvSpPr>
          <p:cNvPr id="5" name="Footer Placeholder 4"/>
          <p:cNvSpPr>
            <a:spLocks noGrp="1"/>
          </p:cNvSpPr>
          <p:nvPr>
            <p:ph type="ftr" idx="14"/>
          </p:nvPr>
        </p:nvSpPr>
        <p:spPr>
          <a:xfrm>
            <a:off x="5004048" y="6475413"/>
            <a:ext cx="3538290" cy="193947"/>
          </a:xfrm>
        </p:spPr>
        <p:txBody>
          <a:bodyPr/>
          <a:lstStyle/>
          <a:p>
            <a:r>
              <a:rPr lang="en-GB" dirty="0" smtClean="0"/>
              <a:t>Donald Eastlake 3rd, Huawei R&amp;D USA</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rPr>
              <a:t>Motion to Form a Study Committee</a:t>
            </a:r>
            <a:endParaRPr lang="en-US" sz="4000" dirty="0">
              <a:solidFill>
                <a:srgbClr val="0000FF"/>
              </a:solidFill>
            </a:endParaRPr>
          </a:p>
        </p:txBody>
      </p:sp>
      <p:sp>
        <p:nvSpPr>
          <p:cNvPr id="10242" name="Rectangle 2"/>
          <p:cNvSpPr>
            <a:spLocks noGrp="1" noChangeArrowheads="1"/>
          </p:cNvSpPr>
          <p:nvPr>
            <p:ph type="body" idx="1"/>
          </p:nvPr>
        </p:nvSpPr>
        <p:spPr>
          <a:xfrm>
            <a:off x="685800" y="1981200"/>
            <a:ext cx="7772400" cy="4208463"/>
          </a:xfrm>
          <a:ln/>
        </p:spPr>
        <p:txBody>
          <a:bodyPr/>
          <a:lstStyle/>
          <a:p>
            <a:pPr lvl="0"/>
            <a:r>
              <a:rPr lang="en-GB" dirty="0" smtClean="0"/>
              <a:t>Motion:</a:t>
            </a:r>
          </a:p>
          <a:p>
            <a:pPr lvl="0">
              <a:buFont typeface="Arial"/>
              <a:buChar char="•"/>
            </a:pPr>
            <a:r>
              <a:rPr lang="en-GB" dirty="0" smtClean="0"/>
              <a:t>Request </a:t>
            </a:r>
            <a:r>
              <a:rPr lang="en-GB" dirty="0"/>
              <a:t>approval by IEEE 802 LMSC to form an 802.11 Study Group </a:t>
            </a:r>
            <a:r>
              <a:rPr lang="en-GB" dirty="0" smtClean="0"/>
              <a:t>on General </a:t>
            </a:r>
            <a:r>
              <a:rPr lang="en-GB" dirty="0"/>
              <a:t>802.11 </a:t>
            </a:r>
            <a:r>
              <a:rPr lang="en-GB" dirty="0" smtClean="0"/>
              <a:t>Links as </a:t>
            </a:r>
            <a:r>
              <a:rPr lang="en-GB" dirty="0"/>
              <a:t>described in doc 11</a:t>
            </a:r>
            <a:r>
              <a:rPr lang="en-GB" dirty="0" smtClean="0"/>
              <a:t>-12/</a:t>
            </a:r>
            <a:r>
              <a:rPr lang="en-GB" dirty="0" err="1" smtClean="0"/>
              <a:t>xxxxrx</a:t>
            </a:r>
            <a:r>
              <a:rPr lang="en-GB" dirty="0" smtClean="0"/>
              <a:t> </a:t>
            </a:r>
            <a:r>
              <a:rPr lang="en-GB" dirty="0"/>
              <a:t>with the intent of creating a PAR and five criteria.</a:t>
            </a:r>
            <a:endParaRPr lang="en-US" dirty="0"/>
          </a:p>
          <a:p>
            <a:pPr lvl="1">
              <a:buFont typeface="Arial"/>
              <a:buChar char="•"/>
            </a:pPr>
            <a:r>
              <a:rPr lang="en-GB" dirty="0" smtClean="0"/>
              <a:t>802.11 WNG TG vote</a:t>
            </a:r>
            <a:r>
              <a:rPr lang="en-GB" dirty="0"/>
              <a:t>: </a:t>
            </a:r>
            <a:endParaRPr lang="en-US" dirty="0"/>
          </a:p>
          <a:p>
            <a:pPr lvl="1">
              <a:buFont typeface="Arial"/>
              <a:buChar char="•"/>
            </a:pPr>
            <a:r>
              <a:rPr lang="en-GB" dirty="0"/>
              <a:t>Moved: &lt;name&gt;,  Seconded: &lt;name&gt;, Result: y-n-</a:t>
            </a:r>
            <a:r>
              <a:rPr lang="en-GB" dirty="0" smtClean="0"/>
              <a:t>a</a:t>
            </a:r>
            <a:endParaRPr lang="en-US" dirty="0"/>
          </a:p>
          <a:p>
            <a:pPr lvl="0"/>
            <a:r>
              <a:rPr lang="en-GB" dirty="0" smtClean="0"/>
              <a:t>Moved </a:t>
            </a:r>
            <a:r>
              <a:rPr lang="en-GB" dirty="0"/>
              <a:t>by &lt;name&gt; on behalf of the WNG Standing Committee</a:t>
            </a:r>
            <a:endParaRPr lang="en-US" dirty="0"/>
          </a:p>
          <a:p>
            <a:pPr lvl="1">
              <a:buFont typeface="Arial"/>
              <a:buChar char="•"/>
            </a:pPr>
            <a:r>
              <a:rPr lang="en-GB" dirty="0" smtClean="0"/>
              <a:t>802.11 WG vote</a:t>
            </a:r>
            <a:r>
              <a:rPr lang="en-GB" dirty="0"/>
              <a:t>: </a:t>
            </a:r>
            <a:endParaRPr lang="en-US" dirty="0"/>
          </a:p>
          <a:p>
            <a:pPr lvl="1">
              <a:buFont typeface="Arial"/>
              <a:buChar char="•"/>
            </a:pPr>
            <a:r>
              <a:rPr lang="en-GB" dirty="0"/>
              <a:t>Moved: &lt;name&gt;,  Seconded: &lt;name&gt;, Result: y-n-</a:t>
            </a:r>
            <a:r>
              <a:rPr lang="en-GB" dirty="0" smtClean="0"/>
              <a:t>a</a:t>
            </a:r>
            <a:endParaRPr lang="en-US" dirty="0"/>
          </a:p>
          <a:p>
            <a:endParaRPr lang="en-US" dirty="0"/>
          </a:p>
        </p:txBody>
      </p:sp>
    </p:spTree>
    <p:extLst>
      <p:ext uri="{BB962C8B-B14F-4D97-AF65-F5344CB8AC3E}">
        <p14:creationId xmlns:p14="http://schemas.microsoft.com/office/powerpoint/2010/main" val="417656229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2012</a:t>
            </a:r>
            <a:endParaRPr lang="en-GB"/>
          </a:p>
        </p:txBody>
      </p:sp>
      <p:sp>
        <p:nvSpPr>
          <p:cNvPr id="5" name="Footer Placeholder 4"/>
          <p:cNvSpPr>
            <a:spLocks noGrp="1"/>
          </p:cNvSpPr>
          <p:nvPr>
            <p:ph type="ftr" idx="14"/>
          </p:nvPr>
        </p:nvSpPr>
        <p:spPr>
          <a:xfrm>
            <a:off x="5652120" y="6475413"/>
            <a:ext cx="2890218" cy="193947"/>
          </a:xfrm>
        </p:spPr>
        <p:txBody>
          <a:bodyPr/>
          <a:lstStyle/>
          <a:p>
            <a:r>
              <a:rPr lang="en-GB" dirty="0" smtClean="0"/>
              <a:t>Donald Eastlake 3rd, Huawei R&amp;D USA</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smtClean="0"/>
              <a:t>IEEE </a:t>
            </a:r>
            <a:r>
              <a:rPr lang="en-US" dirty="0" err="1" smtClean="0"/>
              <a:t>Std</a:t>
            </a:r>
            <a:r>
              <a:rPr lang="en-US" dirty="0" smtClean="0"/>
              <a:t> 802.11-</a:t>
            </a:r>
            <a:r>
              <a:rPr lang="en-US" dirty="0"/>
              <a:t>2012, “… Wireless LAN Medium Access Control (MAC) and Physical Layer (PHY) Specifications”, 6 February 2012.</a:t>
            </a:r>
          </a:p>
          <a:p>
            <a:endParaRPr lang="en-US" dirty="0" smtClean="0"/>
          </a:p>
          <a:p>
            <a:endParaRPr lang="en-US"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Donald Eastlake 3rd, Huawei R&amp;D USA</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800" dirty="0" smtClean="0"/>
              <a:t>This presentation discusses the use 802.11 associations as general 802 links and recommends the formation of a study group in this area.</a:t>
            </a:r>
            <a:endParaRPr lang="en-GB" sz="2800"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0000FF"/>
                </a:solidFill>
              </a:rPr>
              <a:t>The Idea</a:t>
            </a:r>
            <a:endParaRPr lang="en-US" sz="4000" dirty="0">
              <a:solidFill>
                <a:srgbClr val="0000FF"/>
              </a:solidFill>
            </a:endParaRPr>
          </a:p>
        </p:txBody>
      </p:sp>
      <p:sp>
        <p:nvSpPr>
          <p:cNvPr id="3" name="Content Placeholder 2"/>
          <p:cNvSpPr>
            <a:spLocks noGrp="1"/>
          </p:cNvSpPr>
          <p:nvPr>
            <p:ph idx="1"/>
          </p:nvPr>
        </p:nvSpPr>
        <p:spPr/>
        <p:txBody>
          <a:bodyPr/>
          <a:lstStyle/>
          <a:p>
            <a:pPr>
              <a:buFont typeface="Arial"/>
              <a:buChar char="•"/>
            </a:pPr>
            <a:r>
              <a:rPr lang="en-US" dirty="0" smtClean="0"/>
              <a:t>As 802.11 becomes faster and more capable, with higher speeds, </a:t>
            </a:r>
            <a:r>
              <a:rPr lang="en-US" dirty="0" err="1" smtClean="0"/>
              <a:t>QoS</a:t>
            </a:r>
            <a:r>
              <a:rPr lang="en-US" dirty="0" smtClean="0"/>
              <a:t>, and robust security, it becomes more reasonable to consider using an 802.11 association as a general 802 link.</a:t>
            </a:r>
            <a:endParaRPr lang="en-US" dirty="0"/>
          </a:p>
          <a:p>
            <a:pPr>
              <a:buFont typeface="Arial"/>
              <a:buChar char="•"/>
            </a:pPr>
            <a:r>
              <a:rPr lang="en-US" dirty="0"/>
              <a:t>Use of 802.11 as an 802 link is already supported by 802.11 </a:t>
            </a:r>
            <a:r>
              <a:rPr lang="en-US" dirty="0" smtClean="0"/>
              <a:t>mesh. But there is no standard way to do this in the non-mesh cases.</a:t>
            </a:r>
            <a:endParaRPr lang="en-US" dirty="0"/>
          </a:p>
          <a:p>
            <a:pPr>
              <a:buFont typeface="Arial"/>
              <a:buChar char="•"/>
            </a:pPr>
            <a:r>
              <a:rPr lang="en-US" dirty="0" smtClean="0">
                <a:solidFill>
                  <a:srgbClr val="0000FF"/>
                </a:solidFill>
              </a:rPr>
              <a:t>The ability to optionally use an 802.11 association as an general 802 link should be extended to ESS and IBSS associations.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Donald Eastlake 3rd, Huawei R&amp;D USA</a:t>
            </a:r>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Tree>
    <p:extLst>
      <p:ext uri="{BB962C8B-B14F-4D97-AF65-F5344CB8AC3E}">
        <p14:creationId xmlns:p14="http://schemas.microsoft.com/office/powerpoint/2010/main" val="5283939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srgbClr val="0000FF"/>
                </a:solidFill>
              </a:rPr>
              <a:t>802.1 Request</a:t>
            </a:r>
            <a:br>
              <a:rPr lang="en-US" sz="4000" dirty="0">
                <a:solidFill>
                  <a:srgbClr val="0000FF"/>
                </a:solidFill>
              </a:rPr>
            </a:br>
            <a:r>
              <a:rPr lang="en-US" sz="4000" dirty="0" smtClean="0">
                <a:solidFill>
                  <a:srgbClr val="0000FF"/>
                </a:solidFill>
              </a:rPr>
              <a:t>and Two Use Cases</a:t>
            </a:r>
            <a:endParaRPr lang="en-US" sz="4000" dirty="0">
              <a:solidFill>
                <a:srgbClr val="0000FF"/>
              </a:solidFill>
            </a:endParaRPr>
          </a:p>
        </p:txBody>
      </p:sp>
      <p:sp>
        <p:nvSpPr>
          <p:cNvPr id="3" name="Content Placeholder 2"/>
          <p:cNvSpPr>
            <a:spLocks noGrp="1"/>
          </p:cNvSpPr>
          <p:nvPr>
            <p:ph idx="1"/>
          </p:nvPr>
        </p:nvSpPr>
        <p:spPr/>
        <p:txBody>
          <a:bodyPr/>
          <a:lstStyle/>
          <a:p>
            <a:pPr>
              <a:buFont typeface="Arial"/>
              <a:buChar char="•"/>
            </a:pPr>
            <a:r>
              <a:rPr lang="en-US" dirty="0"/>
              <a:t>802.1 </a:t>
            </a:r>
            <a:r>
              <a:rPr lang="en-US" dirty="0" smtClean="0"/>
              <a:t>AVB has informally </a:t>
            </a:r>
            <a:r>
              <a:rPr lang="en-US" dirty="0"/>
              <a:t>requested </a:t>
            </a:r>
            <a:r>
              <a:rPr lang="en-US" dirty="0" smtClean="0"/>
              <a:t>this </a:t>
            </a:r>
            <a:r>
              <a:rPr lang="en-US" dirty="0"/>
              <a:t>802.11 extension </a:t>
            </a:r>
            <a:r>
              <a:rPr lang="en-US" dirty="0" smtClean="0"/>
              <a:t>.</a:t>
            </a:r>
            <a:endParaRPr lang="en-US" dirty="0"/>
          </a:p>
          <a:p>
            <a:pPr>
              <a:buFont typeface="Arial"/>
              <a:buChar char="•"/>
            </a:pPr>
            <a:r>
              <a:rPr lang="en-US" dirty="0" smtClean="0"/>
              <a:t>Car wiring harnesses are moving to Ethernet. If a car and the service bay of the car dealer both have 802.11, the service bay wants to be able to see the Ethernet stations on your car and automatically access diagnostic information.</a:t>
            </a:r>
          </a:p>
          <a:p>
            <a:pPr>
              <a:buFont typeface="Arial"/>
              <a:buChar char="•"/>
            </a:pPr>
            <a:r>
              <a:rPr lang="en-US" dirty="0"/>
              <a:t>Wireless between data center racks for extra capacity when hard-wired connections are saturated</a:t>
            </a:r>
            <a:r>
              <a:rPr lang="en-US" dirty="0" smtClean="0"/>
              <a:t>.</a:t>
            </a:r>
          </a:p>
          <a:p>
            <a:pPr lvl="1">
              <a:buFont typeface="Arial"/>
              <a:buChar char="•"/>
            </a:pPr>
            <a:r>
              <a:rPr lang="en-US" dirty="0">
                <a:solidFill>
                  <a:srgbClr val="008000"/>
                </a:solidFill>
              </a:rPr>
              <a:t>http://www.nytimes.com/2012/01/15/business/a-wireless-way-around-data-center-traffic-</a:t>
            </a:r>
            <a:r>
              <a:rPr lang="en-US" dirty="0" smtClean="0">
                <a:solidFill>
                  <a:srgbClr val="008000"/>
                </a:solidFill>
              </a:rPr>
              <a:t>jams.html </a:t>
            </a:r>
            <a:endParaRPr lang="en-US" dirty="0">
              <a:solidFill>
                <a:srgbClr val="008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Donald Eastlake 3rd, Huawei R&amp;D USA</a:t>
            </a:r>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Tree>
    <p:extLst>
      <p:ext uri="{BB962C8B-B14F-4D97-AF65-F5344CB8AC3E}">
        <p14:creationId xmlns:p14="http://schemas.microsoft.com/office/powerpoint/2010/main" val="380849833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0000FF"/>
                </a:solidFill>
              </a:rPr>
              <a:t>Three Methods</a:t>
            </a:r>
            <a:endParaRPr lang="en-US" sz="4000" dirty="0">
              <a:solidFill>
                <a:srgbClr val="0000FF"/>
              </a:solidFill>
            </a:endParaRPr>
          </a:p>
        </p:txBody>
      </p:sp>
      <p:sp>
        <p:nvSpPr>
          <p:cNvPr id="3" name="Content Placeholder 2"/>
          <p:cNvSpPr>
            <a:spLocks noGrp="1"/>
          </p:cNvSpPr>
          <p:nvPr>
            <p:ph idx="1"/>
          </p:nvPr>
        </p:nvSpPr>
        <p:spPr/>
        <p:txBody>
          <a:bodyPr/>
          <a:lstStyle/>
          <a:p>
            <a:pPr>
              <a:buFont typeface="Arial"/>
              <a:buChar char="•"/>
            </a:pPr>
            <a:r>
              <a:rPr lang="en-US" dirty="0" smtClean="0"/>
              <a:t>Here are three methods:</a:t>
            </a:r>
          </a:p>
          <a:p>
            <a:pPr marL="914400" lvl="1" indent="-457200">
              <a:buFont typeface="+mj-lt"/>
              <a:buAutoNum type="arabicPeriod"/>
            </a:pPr>
            <a:r>
              <a:rPr lang="en-US" dirty="0"/>
              <a:t>Just tell people to use mesh since this can already be done with an MBSS (mesh).</a:t>
            </a:r>
          </a:p>
          <a:p>
            <a:pPr marL="914400" lvl="1" indent="-457200">
              <a:buFont typeface="+mj-lt"/>
              <a:buAutoNum type="arabicPeriod"/>
            </a:pPr>
            <a:r>
              <a:rPr lang="en-US" dirty="0" smtClean="0"/>
              <a:t>Extend 802.11 so that an ESS and IBSS associations can be </a:t>
            </a:r>
            <a:r>
              <a:rPr lang="en-US" dirty="0"/>
              <a:t>used as an 802 link.</a:t>
            </a:r>
          </a:p>
          <a:p>
            <a:pPr marL="914400" lvl="1" indent="-457200">
              <a:buFont typeface="+mj-lt"/>
              <a:buAutoNum type="arabicPeriod"/>
            </a:pPr>
            <a:r>
              <a:rPr lang="en-US" dirty="0" smtClean="0"/>
              <a:t>Hide </a:t>
            </a:r>
            <a:r>
              <a:rPr lang="en-US" dirty="0"/>
              <a:t>all the devices behind a non-AP, non-Mesh STA through NAT so they appear to be on with the STA with one MAC address</a:t>
            </a:r>
            <a:r>
              <a:rPr lang="en-US" dirty="0" smtClean="0"/>
              <a:t>. But this is not really a general link or solution because:</a:t>
            </a:r>
            <a:endParaRPr lang="en-US" dirty="0"/>
          </a:p>
          <a:p>
            <a:pPr lvl="2">
              <a:buFont typeface="Arial"/>
              <a:buChar char="•"/>
            </a:pPr>
            <a:r>
              <a:rPr lang="en-US" sz="2000" dirty="0" smtClean="0"/>
              <a:t>It only </a:t>
            </a:r>
            <a:r>
              <a:rPr lang="en-US" sz="2000" dirty="0"/>
              <a:t>works for Internet Protocol traffic.</a:t>
            </a:r>
          </a:p>
          <a:p>
            <a:pPr lvl="2">
              <a:buFont typeface="Arial"/>
              <a:buChar char="•"/>
            </a:pPr>
            <a:r>
              <a:rPr lang="en-US" sz="2000" dirty="0" smtClean="0"/>
              <a:t>It restricts topologies</a:t>
            </a:r>
            <a:r>
              <a:rPr lang="en-US" sz="2000" dirty="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Donald Eastlake 3rd, Huawei R&amp;D USA</a:t>
            </a:r>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Tree>
    <p:extLst>
      <p:ext uri="{BB962C8B-B14F-4D97-AF65-F5344CB8AC3E}">
        <p14:creationId xmlns:p14="http://schemas.microsoft.com/office/powerpoint/2010/main" val="58570788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2012</a:t>
            </a:r>
            <a:endParaRPr lang="en-GB"/>
          </a:p>
        </p:txBody>
      </p:sp>
      <p:sp>
        <p:nvSpPr>
          <p:cNvPr id="5" name="Footer Placeholder 4"/>
          <p:cNvSpPr>
            <a:spLocks noGrp="1"/>
          </p:cNvSpPr>
          <p:nvPr>
            <p:ph type="ftr" idx="14"/>
          </p:nvPr>
        </p:nvSpPr>
        <p:spPr>
          <a:xfrm>
            <a:off x="5076056" y="6453336"/>
            <a:ext cx="3466282" cy="193947"/>
          </a:xfrm>
        </p:spPr>
        <p:txBody>
          <a:bodyPr/>
          <a:lstStyle/>
          <a:p>
            <a:r>
              <a:rPr lang="en-GB" dirty="0" smtClean="0"/>
              <a:t>Donald Eastlake 3rd, Huawei R&amp;D USA</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altLang="zh-CN" sz="3600" dirty="0" smtClean="0">
                <a:solidFill>
                  <a:srgbClr val="0000FF"/>
                </a:solidFill>
                <a:ea typeface="SimSun" charset="0"/>
                <a:cs typeface="SimSun" charset="0"/>
              </a:rPr>
              <a:t>Method 1: 802.11 </a:t>
            </a:r>
            <a:r>
              <a:rPr lang="en-US" altLang="zh-CN" sz="3600" dirty="0">
                <a:solidFill>
                  <a:srgbClr val="0000FF"/>
                </a:solidFill>
                <a:ea typeface="SimSun" charset="0"/>
                <a:cs typeface="SimSun" charset="0"/>
              </a:rPr>
              <a:t>Mesh Can </a:t>
            </a:r>
            <a:r>
              <a:rPr lang="en-US" altLang="zh-CN" sz="3600" dirty="0" smtClean="0">
                <a:solidFill>
                  <a:srgbClr val="0000FF"/>
                </a:solidFill>
                <a:ea typeface="SimSun" charset="0"/>
                <a:cs typeface="SimSun" charset="0"/>
              </a:rPr>
              <a:t>Act</a:t>
            </a:r>
            <a:br>
              <a:rPr lang="en-US" altLang="zh-CN" sz="3600" dirty="0" smtClean="0">
                <a:solidFill>
                  <a:srgbClr val="0000FF"/>
                </a:solidFill>
                <a:ea typeface="SimSun" charset="0"/>
                <a:cs typeface="SimSun" charset="0"/>
              </a:rPr>
            </a:br>
            <a:r>
              <a:rPr lang="en-US" altLang="zh-CN" sz="3600" dirty="0" smtClean="0">
                <a:solidFill>
                  <a:srgbClr val="0000FF"/>
                </a:solidFill>
                <a:ea typeface="SimSun" charset="0"/>
                <a:cs typeface="SimSun" charset="0"/>
              </a:rPr>
              <a:t>as an 802 </a:t>
            </a:r>
            <a:r>
              <a:rPr lang="en-US" altLang="zh-CN" sz="3600" dirty="0">
                <a:solidFill>
                  <a:srgbClr val="0000FF"/>
                </a:solidFill>
                <a:ea typeface="SimSun" charset="0"/>
                <a:cs typeface="SimSun" charset="0"/>
              </a:rPr>
              <a:t>LAN Segment</a:t>
            </a:r>
            <a:endParaRPr lang="en-US" sz="3600" dirty="0">
              <a:solidFill>
                <a:srgbClr val="0000FF"/>
              </a:solidFill>
            </a:endParaRPr>
          </a:p>
        </p:txBody>
      </p:sp>
      <p:sp>
        <p:nvSpPr>
          <p:cNvPr id="7" name="Rectangle 21"/>
          <p:cNvSpPr>
            <a:spLocks noChangeArrowheads="1"/>
          </p:cNvSpPr>
          <p:nvPr/>
        </p:nvSpPr>
        <p:spPr bwMode="auto">
          <a:xfrm>
            <a:off x="1865646" y="3692331"/>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a:solidFill>
                  <a:schemeClr val="tx1"/>
                </a:solidFill>
                <a:latin typeface="Arial" charset="0"/>
                <a:ea typeface="SimSun" charset="0"/>
                <a:cs typeface="Arial" charset="0"/>
              </a:rPr>
              <a:t>1</a:t>
            </a:r>
          </a:p>
        </p:txBody>
      </p:sp>
      <p:sp>
        <p:nvSpPr>
          <p:cNvPr id="8" name="Rectangle 22"/>
          <p:cNvSpPr>
            <a:spLocks noChangeArrowheads="1"/>
          </p:cNvSpPr>
          <p:nvPr/>
        </p:nvSpPr>
        <p:spPr bwMode="auto">
          <a:xfrm>
            <a:off x="5972509" y="3417694"/>
            <a:ext cx="420687"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a:solidFill>
                  <a:schemeClr val="tx1"/>
                </a:solidFill>
                <a:latin typeface="Arial" charset="0"/>
                <a:ea typeface="SimSun" charset="0"/>
                <a:cs typeface="Arial" charset="0"/>
              </a:rPr>
              <a:t>11</a:t>
            </a:r>
          </a:p>
        </p:txBody>
      </p:sp>
      <p:grpSp>
        <p:nvGrpSpPr>
          <p:cNvPr id="9218" name="Group 9217"/>
          <p:cNvGrpSpPr/>
          <p:nvPr/>
        </p:nvGrpSpPr>
        <p:grpSpPr>
          <a:xfrm>
            <a:off x="2283977" y="3505006"/>
            <a:ext cx="3687763" cy="1922463"/>
            <a:chOff x="2283977" y="3505006"/>
            <a:chExt cx="3687763" cy="1922463"/>
          </a:xfrm>
        </p:grpSpPr>
        <p:sp>
          <p:nvSpPr>
            <p:cNvPr id="10" name="Oval 24"/>
            <p:cNvSpPr>
              <a:spLocks noChangeArrowheads="1"/>
            </p:cNvSpPr>
            <p:nvPr/>
          </p:nvSpPr>
          <p:spPr bwMode="auto">
            <a:xfrm>
              <a:off x="3869890" y="3973319"/>
              <a:ext cx="266700" cy="280988"/>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5</a:t>
              </a:r>
            </a:p>
          </p:txBody>
        </p:sp>
        <p:sp>
          <p:nvSpPr>
            <p:cNvPr id="11" name="Oval 25"/>
            <p:cNvSpPr>
              <a:spLocks noChangeArrowheads="1"/>
            </p:cNvSpPr>
            <p:nvPr/>
          </p:nvSpPr>
          <p:spPr bwMode="auto">
            <a:xfrm>
              <a:off x="5114490" y="4160644"/>
              <a:ext cx="266700" cy="280988"/>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9</a:t>
              </a:r>
            </a:p>
          </p:txBody>
        </p:sp>
        <p:sp>
          <p:nvSpPr>
            <p:cNvPr id="12" name="Oval 26"/>
            <p:cNvSpPr>
              <a:spLocks noChangeArrowheads="1"/>
            </p:cNvSpPr>
            <p:nvPr/>
          </p:nvSpPr>
          <p:spPr bwMode="auto">
            <a:xfrm>
              <a:off x="4225490" y="4816281"/>
              <a:ext cx="266700" cy="279400"/>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7</a:t>
              </a:r>
            </a:p>
          </p:txBody>
        </p:sp>
        <p:sp>
          <p:nvSpPr>
            <p:cNvPr id="14" name="Oval 28"/>
            <p:cNvSpPr>
              <a:spLocks noChangeArrowheads="1"/>
            </p:cNvSpPr>
            <p:nvPr/>
          </p:nvSpPr>
          <p:spPr bwMode="auto">
            <a:xfrm>
              <a:off x="4390590" y="3570094"/>
              <a:ext cx="266700" cy="280988"/>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6</a:t>
              </a:r>
            </a:p>
          </p:txBody>
        </p:sp>
        <p:sp>
          <p:nvSpPr>
            <p:cNvPr id="15" name="Oval 29"/>
            <p:cNvSpPr>
              <a:spLocks noChangeArrowheads="1"/>
            </p:cNvSpPr>
            <p:nvPr/>
          </p:nvSpPr>
          <p:spPr bwMode="auto">
            <a:xfrm>
              <a:off x="3514290" y="5146481"/>
              <a:ext cx="266700" cy="280988"/>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2</a:t>
              </a:r>
            </a:p>
          </p:txBody>
        </p:sp>
        <p:sp>
          <p:nvSpPr>
            <p:cNvPr id="16" name="Oval 30"/>
            <p:cNvSpPr>
              <a:spLocks noChangeArrowheads="1"/>
            </p:cNvSpPr>
            <p:nvPr/>
          </p:nvSpPr>
          <p:spPr bwMode="auto">
            <a:xfrm>
              <a:off x="3246002" y="4535294"/>
              <a:ext cx="268288" cy="280988"/>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4</a:t>
              </a:r>
            </a:p>
          </p:txBody>
        </p:sp>
        <p:sp>
          <p:nvSpPr>
            <p:cNvPr id="17" name="Oval 31"/>
            <p:cNvSpPr>
              <a:spLocks noChangeArrowheads="1"/>
            </p:cNvSpPr>
            <p:nvPr/>
          </p:nvSpPr>
          <p:spPr bwMode="auto">
            <a:xfrm>
              <a:off x="3334902" y="3505006"/>
              <a:ext cx="268288" cy="280988"/>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3</a:t>
              </a:r>
            </a:p>
          </p:txBody>
        </p:sp>
        <p:cxnSp>
          <p:nvCxnSpPr>
            <p:cNvPr id="18" name="AutoShape 32"/>
            <p:cNvCxnSpPr>
              <a:cxnSpLocks noChangeShapeType="1"/>
              <a:stCxn id="16" idx="4"/>
              <a:endCxn id="15" idx="1"/>
            </p:cNvCxnSpPr>
            <p:nvPr/>
          </p:nvCxnSpPr>
          <p:spPr bwMode="auto">
            <a:xfrm>
              <a:off x="3380940" y="4816281"/>
              <a:ext cx="173038" cy="371475"/>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9" name="AutoShape 33"/>
            <p:cNvCxnSpPr>
              <a:cxnSpLocks noChangeShapeType="1"/>
              <a:stCxn id="7" idx="3"/>
              <a:endCxn id="16" idx="1"/>
            </p:cNvCxnSpPr>
            <p:nvPr/>
          </p:nvCxnSpPr>
          <p:spPr bwMode="auto">
            <a:xfrm>
              <a:off x="2283977" y="3974906"/>
              <a:ext cx="1000125" cy="601663"/>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0" name="AutoShape 34"/>
            <p:cNvCxnSpPr>
              <a:cxnSpLocks noChangeShapeType="1"/>
              <a:stCxn id="7" idx="3"/>
              <a:endCxn id="17" idx="3"/>
            </p:cNvCxnSpPr>
            <p:nvPr/>
          </p:nvCxnSpPr>
          <p:spPr bwMode="auto">
            <a:xfrm flipV="1">
              <a:off x="2283977" y="3744719"/>
              <a:ext cx="1089025" cy="230188"/>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1" name="AutoShape 35"/>
            <p:cNvCxnSpPr>
              <a:cxnSpLocks noChangeShapeType="1"/>
              <a:stCxn id="10" idx="1"/>
              <a:endCxn id="17" idx="5"/>
            </p:cNvCxnSpPr>
            <p:nvPr/>
          </p:nvCxnSpPr>
          <p:spPr bwMode="auto">
            <a:xfrm flipH="1" flipV="1">
              <a:off x="3563502" y="3744719"/>
              <a:ext cx="344488" cy="269875"/>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2" name="AutoShape 36"/>
            <p:cNvCxnSpPr>
              <a:cxnSpLocks noChangeShapeType="1"/>
              <a:stCxn id="10" idx="3"/>
              <a:endCxn id="16" idx="7"/>
            </p:cNvCxnSpPr>
            <p:nvPr/>
          </p:nvCxnSpPr>
          <p:spPr bwMode="auto">
            <a:xfrm flipH="1">
              <a:off x="3474602" y="4213031"/>
              <a:ext cx="433388" cy="361950"/>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3" name="AutoShape 37"/>
            <p:cNvCxnSpPr>
              <a:cxnSpLocks noChangeShapeType="1"/>
              <a:stCxn id="12" idx="3"/>
              <a:endCxn id="15" idx="7"/>
            </p:cNvCxnSpPr>
            <p:nvPr/>
          </p:nvCxnSpPr>
          <p:spPr bwMode="auto">
            <a:xfrm flipH="1">
              <a:off x="3741302" y="5054406"/>
              <a:ext cx="523875" cy="133350"/>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4" name="AutoShape 38"/>
            <p:cNvCxnSpPr>
              <a:cxnSpLocks noChangeShapeType="1"/>
              <a:stCxn id="12" idx="0"/>
              <a:endCxn id="10" idx="5"/>
            </p:cNvCxnSpPr>
            <p:nvPr/>
          </p:nvCxnSpPr>
          <p:spPr bwMode="auto">
            <a:xfrm flipH="1" flipV="1">
              <a:off x="4098490" y="4213031"/>
              <a:ext cx="260350" cy="603250"/>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5" name="AutoShape 39"/>
            <p:cNvCxnSpPr>
              <a:cxnSpLocks noChangeShapeType="1"/>
              <a:stCxn id="12" idx="2"/>
              <a:endCxn id="16" idx="6"/>
            </p:cNvCxnSpPr>
            <p:nvPr/>
          </p:nvCxnSpPr>
          <p:spPr bwMode="auto">
            <a:xfrm flipH="1" flipV="1">
              <a:off x="3514290" y="4674994"/>
              <a:ext cx="711200" cy="280988"/>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6" name="AutoShape 40"/>
            <p:cNvCxnSpPr>
              <a:cxnSpLocks noChangeShapeType="1"/>
              <a:stCxn id="12" idx="7"/>
              <a:endCxn id="11" idx="2"/>
            </p:cNvCxnSpPr>
            <p:nvPr/>
          </p:nvCxnSpPr>
          <p:spPr bwMode="auto">
            <a:xfrm flipV="1">
              <a:off x="4452502" y="4301931"/>
              <a:ext cx="661988" cy="555625"/>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7" name="AutoShape 41"/>
            <p:cNvCxnSpPr>
              <a:cxnSpLocks noChangeShapeType="1"/>
              <a:stCxn id="12" idx="6"/>
              <a:endCxn id="48" idx="1"/>
            </p:cNvCxnSpPr>
            <p:nvPr/>
          </p:nvCxnSpPr>
          <p:spPr bwMode="auto">
            <a:xfrm>
              <a:off x="4492190" y="4955981"/>
              <a:ext cx="871898" cy="339547"/>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8" name="AutoShape 42"/>
            <p:cNvCxnSpPr>
              <a:cxnSpLocks noChangeShapeType="1"/>
              <a:stCxn id="11" idx="4"/>
              <a:endCxn id="48" idx="0"/>
            </p:cNvCxnSpPr>
            <p:nvPr/>
          </p:nvCxnSpPr>
          <p:spPr bwMode="auto">
            <a:xfrm>
              <a:off x="5247840" y="4441632"/>
              <a:ext cx="326592" cy="643552"/>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9" name="AutoShape 43"/>
            <p:cNvCxnSpPr>
              <a:cxnSpLocks noChangeShapeType="1"/>
              <a:stCxn id="8" idx="1"/>
              <a:endCxn id="11" idx="7"/>
            </p:cNvCxnSpPr>
            <p:nvPr/>
          </p:nvCxnSpPr>
          <p:spPr bwMode="auto">
            <a:xfrm flipH="1">
              <a:off x="5341502" y="3700269"/>
              <a:ext cx="630238" cy="501650"/>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0" name="AutoShape 44"/>
            <p:cNvCxnSpPr>
              <a:cxnSpLocks noChangeShapeType="1"/>
              <a:stCxn id="14" idx="5"/>
              <a:endCxn id="11" idx="1"/>
            </p:cNvCxnSpPr>
            <p:nvPr/>
          </p:nvCxnSpPr>
          <p:spPr bwMode="auto">
            <a:xfrm>
              <a:off x="4617602" y="3809806"/>
              <a:ext cx="536575" cy="392113"/>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1" name="AutoShape 45"/>
            <p:cNvCxnSpPr>
              <a:cxnSpLocks noChangeShapeType="1"/>
              <a:stCxn id="14" idx="3"/>
              <a:endCxn id="10" idx="7"/>
            </p:cNvCxnSpPr>
            <p:nvPr/>
          </p:nvCxnSpPr>
          <p:spPr bwMode="auto">
            <a:xfrm flipH="1">
              <a:off x="4096902" y="3809806"/>
              <a:ext cx="333375" cy="204788"/>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2" name="AutoShape 46"/>
            <p:cNvCxnSpPr>
              <a:cxnSpLocks noChangeShapeType="1"/>
              <a:stCxn id="14" idx="6"/>
              <a:endCxn id="8" idx="1"/>
            </p:cNvCxnSpPr>
            <p:nvPr/>
          </p:nvCxnSpPr>
          <p:spPr bwMode="auto">
            <a:xfrm flipV="1">
              <a:off x="4657290" y="3700269"/>
              <a:ext cx="1314450" cy="11113"/>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3" name="AutoShape 47"/>
            <p:cNvCxnSpPr>
              <a:cxnSpLocks noChangeShapeType="1"/>
              <a:stCxn id="17" idx="6"/>
              <a:endCxn id="14" idx="2"/>
            </p:cNvCxnSpPr>
            <p:nvPr/>
          </p:nvCxnSpPr>
          <p:spPr bwMode="auto">
            <a:xfrm>
              <a:off x="3603190" y="3646294"/>
              <a:ext cx="787400" cy="65088"/>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sp>
        <p:nvSpPr>
          <p:cNvPr id="34" name="Oval 48"/>
          <p:cNvSpPr>
            <a:spLocks noChangeArrowheads="1"/>
          </p:cNvSpPr>
          <p:nvPr/>
        </p:nvSpPr>
        <p:spPr bwMode="auto">
          <a:xfrm>
            <a:off x="7639384" y="4027294"/>
            <a:ext cx="268287"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13</a:t>
            </a:r>
          </a:p>
        </p:txBody>
      </p:sp>
      <p:cxnSp>
        <p:nvCxnSpPr>
          <p:cNvPr id="35" name="AutoShape 49"/>
          <p:cNvCxnSpPr>
            <a:cxnSpLocks noChangeShapeType="1"/>
          </p:cNvCxnSpPr>
          <p:nvPr/>
        </p:nvCxnSpPr>
        <p:spPr bwMode="auto">
          <a:xfrm>
            <a:off x="6396371" y="3630419"/>
            <a:ext cx="2136775"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6" name="Line 50"/>
          <p:cNvSpPr>
            <a:spLocks noChangeShapeType="1"/>
          </p:cNvSpPr>
          <p:nvPr/>
        </p:nvSpPr>
        <p:spPr bwMode="auto">
          <a:xfrm flipH="1">
            <a:off x="7772734" y="3641531"/>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37" name="Line 51"/>
          <p:cNvSpPr>
            <a:spLocks noChangeShapeType="1"/>
          </p:cNvSpPr>
          <p:nvPr/>
        </p:nvSpPr>
        <p:spPr bwMode="auto">
          <a:xfrm>
            <a:off x="797259" y="3951094"/>
            <a:ext cx="10683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38" name="Oval 52"/>
          <p:cNvSpPr>
            <a:spLocks noChangeArrowheads="1"/>
          </p:cNvSpPr>
          <p:nvPr/>
        </p:nvSpPr>
        <p:spPr bwMode="auto">
          <a:xfrm>
            <a:off x="975059" y="4332094"/>
            <a:ext cx="266700"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14</a:t>
            </a:r>
          </a:p>
        </p:txBody>
      </p:sp>
      <p:sp>
        <p:nvSpPr>
          <p:cNvPr id="39" name="Line 53"/>
          <p:cNvSpPr>
            <a:spLocks noChangeShapeType="1"/>
          </p:cNvSpPr>
          <p:nvPr/>
        </p:nvSpPr>
        <p:spPr bwMode="auto">
          <a:xfrm flipH="1">
            <a:off x="1108409" y="3946331"/>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40" name="Oval 54"/>
          <p:cNvSpPr>
            <a:spLocks noChangeArrowheads="1"/>
          </p:cNvSpPr>
          <p:nvPr/>
        </p:nvSpPr>
        <p:spPr bwMode="auto">
          <a:xfrm>
            <a:off x="6839284" y="4013006"/>
            <a:ext cx="266700" cy="280988"/>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12</a:t>
            </a:r>
          </a:p>
        </p:txBody>
      </p:sp>
      <p:sp>
        <p:nvSpPr>
          <p:cNvPr id="41" name="Line 55"/>
          <p:cNvSpPr>
            <a:spLocks noChangeShapeType="1"/>
          </p:cNvSpPr>
          <p:nvPr/>
        </p:nvSpPr>
        <p:spPr bwMode="auto">
          <a:xfrm flipH="1">
            <a:off x="6972634" y="3625656"/>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42" name="Text Box 57"/>
          <p:cNvSpPr txBox="1">
            <a:spLocks noChangeArrowheads="1"/>
          </p:cNvSpPr>
          <p:nvPr/>
        </p:nvSpPr>
        <p:spPr bwMode="auto">
          <a:xfrm>
            <a:off x="755576" y="4717856"/>
            <a:ext cx="1005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LAN</a:t>
            </a:r>
          </a:p>
        </p:txBody>
      </p:sp>
      <p:sp>
        <p:nvSpPr>
          <p:cNvPr id="43" name="Text Box 58"/>
          <p:cNvSpPr txBox="1">
            <a:spLocks noChangeArrowheads="1"/>
          </p:cNvSpPr>
          <p:nvPr/>
        </p:nvSpPr>
        <p:spPr bwMode="auto">
          <a:xfrm>
            <a:off x="6548526" y="4602614"/>
            <a:ext cx="111981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a:t>
            </a:r>
            <a:r>
              <a:rPr lang="en-US" altLang="zh-CN" sz="1600" b="1" dirty="0" smtClean="0">
                <a:solidFill>
                  <a:schemeClr val="tx1"/>
                </a:solidFill>
                <a:latin typeface="Arial" charset="0"/>
                <a:ea typeface="SimSun" charset="0"/>
                <a:cs typeface="SimSun" charset="0"/>
              </a:rPr>
              <a:t>LANs</a:t>
            </a:r>
            <a:endParaRPr lang="en-US" altLang="zh-CN" sz="1600" b="1" dirty="0">
              <a:solidFill>
                <a:schemeClr val="tx1"/>
              </a:solidFill>
              <a:latin typeface="Arial" charset="0"/>
              <a:ea typeface="SimSun" charset="0"/>
              <a:cs typeface="SimSun" charset="0"/>
            </a:endParaRPr>
          </a:p>
        </p:txBody>
      </p:sp>
      <p:sp>
        <p:nvSpPr>
          <p:cNvPr id="44" name="Text Box 59"/>
          <p:cNvSpPr txBox="1">
            <a:spLocks noChangeArrowheads="1"/>
          </p:cNvSpPr>
          <p:nvPr/>
        </p:nvSpPr>
        <p:spPr bwMode="auto">
          <a:xfrm>
            <a:off x="2627784" y="5013176"/>
            <a:ext cx="80092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802.11</a:t>
            </a:r>
          </a:p>
          <a:p>
            <a:pPr algn="ctr"/>
            <a:r>
              <a:rPr lang="en-US" altLang="zh-CN" sz="1600" b="1" dirty="0" smtClean="0">
                <a:solidFill>
                  <a:schemeClr val="tx1"/>
                </a:solidFill>
                <a:latin typeface="Arial" charset="0"/>
                <a:ea typeface="SimSun" charset="0"/>
                <a:cs typeface="SimSun" charset="0"/>
              </a:rPr>
              <a:t>Mesh</a:t>
            </a:r>
          </a:p>
          <a:p>
            <a:pPr algn="ctr"/>
            <a:r>
              <a:rPr lang="en-US" altLang="zh-CN" sz="1600" b="1" dirty="0" smtClean="0">
                <a:solidFill>
                  <a:schemeClr val="tx1"/>
                </a:solidFill>
                <a:latin typeface="Arial" charset="0"/>
                <a:ea typeface="SimSun" charset="0"/>
                <a:cs typeface="SimSun" charset="0"/>
              </a:rPr>
              <a:t>MBSS</a:t>
            </a:r>
            <a:endParaRPr lang="en-US" altLang="zh-CN" sz="1600" b="1" dirty="0">
              <a:solidFill>
                <a:schemeClr val="tx1"/>
              </a:solidFill>
              <a:latin typeface="Arial" charset="0"/>
              <a:ea typeface="SimSun" charset="0"/>
              <a:cs typeface="SimSun" charset="0"/>
            </a:endParaRPr>
          </a:p>
        </p:txBody>
      </p:sp>
      <p:sp>
        <p:nvSpPr>
          <p:cNvPr id="2" name="TextBox 1"/>
          <p:cNvSpPr txBox="1"/>
          <p:nvPr/>
        </p:nvSpPr>
        <p:spPr>
          <a:xfrm>
            <a:off x="683568" y="2060848"/>
            <a:ext cx="7848872" cy="461665"/>
          </a:xfrm>
          <a:prstGeom prst="rect">
            <a:avLst/>
          </a:prstGeom>
          <a:noFill/>
        </p:spPr>
        <p:txBody>
          <a:bodyPr wrap="square" rtlCol="0">
            <a:spAutoFit/>
          </a:bodyPr>
          <a:lstStyle/>
          <a:p>
            <a:pPr marL="342900" indent="-342900">
              <a:buFont typeface="Arial"/>
              <a:buChar char="•"/>
            </a:pPr>
            <a:r>
              <a:rPr lang="en-US" dirty="0" smtClean="0">
                <a:solidFill>
                  <a:schemeClr val="tx1"/>
                </a:solidFill>
              </a:rPr>
              <a:t>This problem is already solved in an 802.11 Mesh MBSS.</a:t>
            </a:r>
          </a:p>
        </p:txBody>
      </p:sp>
      <p:sp>
        <p:nvSpPr>
          <p:cNvPr id="46" name="Text Box 57"/>
          <p:cNvSpPr txBox="1">
            <a:spLocks noChangeArrowheads="1"/>
          </p:cNvSpPr>
          <p:nvPr/>
        </p:nvSpPr>
        <p:spPr bwMode="auto">
          <a:xfrm>
            <a:off x="1258372" y="3193812"/>
            <a:ext cx="144142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400" b="1" dirty="0" smtClean="0">
                <a:solidFill>
                  <a:schemeClr val="tx1"/>
                </a:solidFill>
                <a:latin typeface="Arial" charset="0"/>
                <a:ea typeface="SimSun" charset="0"/>
                <a:cs typeface="SimSun" charset="0"/>
              </a:rPr>
              <a:t>Mesh STA with</a:t>
            </a:r>
          </a:p>
          <a:p>
            <a:pPr algn="ctr"/>
            <a:r>
              <a:rPr lang="en-US" altLang="zh-CN" sz="1400" b="1" dirty="0" smtClean="0">
                <a:solidFill>
                  <a:schemeClr val="tx1"/>
                </a:solidFill>
                <a:latin typeface="Arial" charset="0"/>
                <a:ea typeface="SimSun" charset="0"/>
                <a:cs typeface="SimSun" charset="0"/>
              </a:rPr>
              <a:t>Mesh Gate</a:t>
            </a:r>
            <a:endParaRPr lang="en-US" altLang="zh-CN" sz="1400" b="1" dirty="0">
              <a:solidFill>
                <a:schemeClr val="tx1"/>
              </a:solidFill>
              <a:latin typeface="Arial" charset="0"/>
              <a:ea typeface="SimSun" charset="0"/>
              <a:cs typeface="SimSun" charset="0"/>
            </a:endParaRPr>
          </a:p>
        </p:txBody>
      </p:sp>
      <p:sp>
        <p:nvSpPr>
          <p:cNvPr id="47" name="Text Box 57"/>
          <p:cNvSpPr txBox="1">
            <a:spLocks noChangeArrowheads="1"/>
          </p:cNvSpPr>
          <p:nvPr/>
        </p:nvSpPr>
        <p:spPr bwMode="auto">
          <a:xfrm>
            <a:off x="5436096" y="2905780"/>
            <a:ext cx="144142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400" b="1" dirty="0" smtClean="0">
                <a:solidFill>
                  <a:schemeClr val="tx1"/>
                </a:solidFill>
                <a:latin typeface="Arial" charset="0"/>
                <a:ea typeface="SimSun" charset="0"/>
                <a:cs typeface="SimSun" charset="0"/>
              </a:rPr>
              <a:t>Mesh STA with</a:t>
            </a:r>
          </a:p>
          <a:p>
            <a:pPr algn="ctr"/>
            <a:r>
              <a:rPr lang="en-US" altLang="zh-CN" sz="1400" b="1" dirty="0" smtClean="0">
                <a:solidFill>
                  <a:schemeClr val="tx1"/>
                </a:solidFill>
                <a:latin typeface="Arial" charset="0"/>
                <a:ea typeface="SimSun" charset="0"/>
                <a:cs typeface="SimSun" charset="0"/>
              </a:rPr>
              <a:t>Mesh Gate</a:t>
            </a:r>
            <a:endParaRPr lang="en-US" altLang="zh-CN" sz="1400" b="1" dirty="0">
              <a:solidFill>
                <a:schemeClr val="tx1"/>
              </a:solidFill>
              <a:latin typeface="Arial" charset="0"/>
              <a:ea typeface="SimSun" charset="0"/>
              <a:cs typeface="SimSun" charset="0"/>
            </a:endParaRPr>
          </a:p>
        </p:txBody>
      </p:sp>
      <p:sp>
        <p:nvSpPr>
          <p:cNvPr id="48" name="Rectangle 22"/>
          <p:cNvSpPr>
            <a:spLocks noChangeArrowheads="1"/>
          </p:cNvSpPr>
          <p:nvPr/>
        </p:nvSpPr>
        <p:spPr bwMode="auto">
          <a:xfrm>
            <a:off x="5364088" y="5085184"/>
            <a:ext cx="420687"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10</a:t>
            </a:r>
            <a:endParaRPr lang="en-US" altLang="zh-CN" sz="1600" dirty="0">
              <a:solidFill>
                <a:schemeClr val="tx1"/>
              </a:solidFill>
              <a:latin typeface="Arial" charset="0"/>
              <a:ea typeface="SimSun" charset="0"/>
              <a:cs typeface="Arial" charset="0"/>
            </a:endParaRPr>
          </a:p>
        </p:txBody>
      </p:sp>
      <p:sp>
        <p:nvSpPr>
          <p:cNvPr id="51" name="Text Box 57"/>
          <p:cNvSpPr txBox="1">
            <a:spLocks noChangeArrowheads="1"/>
          </p:cNvSpPr>
          <p:nvPr/>
        </p:nvSpPr>
        <p:spPr bwMode="auto">
          <a:xfrm>
            <a:off x="4860032" y="5517232"/>
            <a:ext cx="144142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400" b="1" dirty="0" smtClean="0">
                <a:solidFill>
                  <a:schemeClr val="tx1"/>
                </a:solidFill>
                <a:latin typeface="Arial" charset="0"/>
                <a:ea typeface="SimSun" charset="0"/>
                <a:cs typeface="SimSun" charset="0"/>
              </a:rPr>
              <a:t>Mesh STA with</a:t>
            </a:r>
          </a:p>
          <a:p>
            <a:pPr algn="ctr"/>
            <a:r>
              <a:rPr lang="en-US" altLang="zh-CN" sz="1400" b="1" dirty="0" smtClean="0">
                <a:solidFill>
                  <a:schemeClr val="tx1"/>
                </a:solidFill>
                <a:latin typeface="Arial" charset="0"/>
                <a:ea typeface="SimSun" charset="0"/>
                <a:cs typeface="SimSun" charset="0"/>
              </a:rPr>
              <a:t>Mesh Gate</a:t>
            </a:r>
            <a:endParaRPr lang="en-US" altLang="zh-CN" sz="1400" b="1" dirty="0">
              <a:solidFill>
                <a:schemeClr val="tx1"/>
              </a:solidFill>
              <a:latin typeface="Arial" charset="0"/>
              <a:ea typeface="SimSun" charset="0"/>
              <a:cs typeface="SimSun" charset="0"/>
            </a:endParaRPr>
          </a:p>
        </p:txBody>
      </p:sp>
      <p:sp>
        <p:nvSpPr>
          <p:cNvPr id="52" name="Oval 48"/>
          <p:cNvSpPr>
            <a:spLocks noChangeArrowheads="1"/>
          </p:cNvSpPr>
          <p:nvPr/>
        </p:nvSpPr>
        <p:spPr bwMode="auto">
          <a:xfrm>
            <a:off x="7615213" y="5702846"/>
            <a:ext cx="268287"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dirty="0" smtClean="0">
                <a:solidFill>
                  <a:schemeClr val="tx1"/>
                </a:solidFill>
                <a:latin typeface="Arial" charset="0"/>
                <a:ea typeface="SimSun" charset="0"/>
                <a:cs typeface="Arial" charset="0"/>
              </a:rPr>
              <a:t>16</a:t>
            </a:r>
            <a:endParaRPr lang="en-US" altLang="zh-CN" sz="1400" dirty="0">
              <a:solidFill>
                <a:schemeClr val="tx1"/>
              </a:solidFill>
              <a:latin typeface="Arial" charset="0"/>
              <a:ea typeface="SimSun" charset="0"/>
              <a:cs typeface="Arial" charset="0"/>
            </a:endParaRPr>
          </a:p>
        </p:txBody>
      </p:sp>
      <p:cxnSp>
        <p:nvCxnSpPr>
          <p:cNvPr id="53" name="AutoShape 49"/>
          <p:cNvCxnSpPr>
            <a:cxnSpLocks noChangeShapeType="1"/>
            <a:stCxn id="48" idx="3"/>
          </p:cNvCxnSpPr>
          <p:nvPr/>
        </p:nvCxnSpPr>
        <p:spPr bwMode="auto">
          <a:xfrm>
            <a:off x="5784775" y="5295528"/>
            <a:ext cx="2747665" cy="568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54" name="Line 50"/>
          <p:cNvSpPr>
            <a:spLocks noChangeShapeType="1"/>
          </p:cNvSpPr>
          <p:nvPr/>
        </p:nvSpPr>
        <p:spPr bwMode="auto">
          <a:xfrm flipH="1">
            <a:off x="7748563" y="5317083"/>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55" name="Oval 54"/>
          <p:cNvSpPr>
            <a:spLocks noChangeArrowheads="1"/>
          </p:cNvSpPr>
          <p:nvPr/>
        </p:nvSpPr>
        <p:spPr bwMode="auto">
          <a:xfrm>
            <a:off x="6815113" y="5688558"/>
            <a:ext cx="266700" cy="280988"/>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dirty="0" smtClean="0">
                <a:solidFill>
                  <a:schemeClr val="tx1"/>
                </a:solidFill>
                <a:latin typeface="Arial" charset="0"/>
                <a:ea typeface="SimSun" charset="0"/>
                <a:cs typeface="Arial" charset="0"/>
              </a:rPr>
              <a:t>15</a:t>
            </a:r>
            <a:endParaRPr lang="en-US" altLang="zh-CN" sz="1400" dirty="0">
              <a:solidFill>
                <a:schemeClr val="tx1"/>
              </a:solidFill>
              <a:latin typeface="Arial" charset="0"/>
              <a:ea typeface="SimSun" charset="0"/>
              <a:cs typeface="Arial" charset="0"/>
            </a:endParaRPr>
          </a:p>
        </p:txBody>
      </p:sp>
      <p:sp>
        <p:nvSpPr>
          <p:cNvPr id="56" name="Line 55"/>
          <p:cNvSpPr>
            <a:spLocks noChangeShapeType="1"/>
          </p:cNvSpPr>
          <p:nvPr/>
        </p:nvSpPr>
        <p:spPr bwMode="auto">
          <a:xfrm flipH="1">
            <a:off x="6948463" y="5301208"/>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2012</a:t>
            </a:r>
            <a:endParaRPr lang="en-GB"/>
          </a:p>
        </p:txBody>
      </p:sp>
      <p:sp>
        <p:nvSpPr>
          <p:cNvPr id="5" name="Footer Placeholder 4"/>
          <p:cNvSpPr>
            <a:spLocks noGrp="1"/>
          </p:cNvSpPr>
          <p:nvPr>
            <p:ph type="ftr" idx="14"/>
          </p:nvPr>
        </p:nvSpPr>
        <p:spPr>
          <a:xfrm>
            <a:off x="5004048" y="6475413"/>
            <a:ext cx="3538290" cy="193947"/>
          </a:xfrm>
        </p:spPr>
        <p:txBody>
          <a:bodyPr/>
          <a:lstStyle/>
          <a:p>
            <a:r>
              <a:rPr lang="en-GB" dirty="0" smtClean="0"/>
              <a:t>Donald Eastlake 3rd, Huawei R&amp;D USA</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altLang="zh-CN" sz="2800" dirty="0" smtClean="0">
                <a:solidFill>
                  <a:srgbClr val="0000FF"/>
                </a:solidFill>
                <a:ea typeface="SimSun" charset="0"/>
                <a:cs typeface="SimSun" charset="0"/>
              </a:rPr>
              <a:t>Method </a:t>
            </a:r>
            <a:r>
              <a:rPr lang="en-US" altLang="zh-CN" sz="2800" dirty="0">
                <a:solidFill>
                  <a:srgbClr val="0000FF"/>
                </a:solidFill>
                <a:ea typeface="SimSun" charset="0"/>
                <a:cs typeface="SimSun" charset="0"/>
              </a:rPr>
              <a:t>2</a:t>
            </a:r>
            <a:r>
              <a:rPr lang="en-US" altLang="zh-CN" sz="2800" dirty="0" smtClean="0">
                <a:solidFill>
                  <a:srgbClr val="0000FF"/>
                </a:solidFill>
                <a:ea typeface="SimSun" charset="0"/>
                <a:cs typeface="SimSun" charset="0"/>
              </a:rPr>
              <a:t>: Currently You Can’t Use an Infrastructure</a:t>
            </a:r>
            <a:r>
              <a:rPr lang="en-US" altLang="zh-CN" sz="2800" dirty="0">
                <a:solidFill>
                  <a:srgbClr val="0000FF"/>
                </a:solidFill>
                <a:ea typeface="SimSun" charset="0"/>
                <a:cs typeface="SimSun" charset="0"/>
              </a:rPr>
              <a:t> </a:t>
            </a:r>
            <a:r>
              <a:rPr lang="en-US" altLang="zh-CN" sz="2800" dirty="0" smtClean="0">
                <a:solidFill>
                  <a:srgbClr val="0000FF"/>
                </a:solidFill>
                <a:ea typeface="SimSun" charset="0"/>
                <a:cs typeface="SimSun" charset="0"/>
              </a:rPr>
              <a:t>Association as General Link</a:t>
            </a:r>
            <a:endParaRPr lang="en-US" sz="2800" dirty="0">
              <a:solidFill>
                <a:srgbClr val="0000FF"/>
              </a:solidFill>
            </a:endParaRPr>
          </a:p>
        </p:txBody>
      </p:sp>
      <p:grpSp>
        <p:nvGrpSpPr>
          <p:cNvPr id="2" name="Group 1"/>
          <p:cNvGrpSpPr/>
          <p:nvPr/>
        </p:nvGrpSpPr>
        <p:grpSpPr>
          <a:xfrm>
            <a:off x="1838104" y="3908148"/>
            <a:ext cx="5758232" cy="2473180"/>
            <a:chOff x="1838104" y="3908148"/>
            <a:chExt cx="5758232" cy="2473180"/>
          </a:xfrm>
        </p:grpSpPr>
        <p:sp>
          <p:nvSpPr>
            <p:cNvPr id="63" name="Rectangle 21"/>
            <p:cNvSpPr>
              <a:spLocks noChangeArrowheads="1"/>
            </p:cNvSpPr>
            <p:nvPr/>
          </p:nvSpPr>
          <p:spPr bwMode="auto">
            <a:xfrm>
              <a:off x="3779912" y="4412204"/>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a:solidFill>
                    <a:schemeClr val="tx1"/>
                  </a:solidFill>
                  <a:latin typeface="Arial" charset="0"/>
                  <a:ea typeface="SimSun" charset="0"/>
                  <a:cs typeface="Arial" charset="0"/>
                </a:rPr>
                <a:t>1</a:t>
              </a:r>
            </a:p>
          </p:txBody>
        </p:sp>
        <p:sp>
          <p:nvSpPr>
            <p:cNvPr id="64" name="Line 51"/>
            <p:cNvSpPr>
              <a:spLocks noChangeShapeType="1"/>
            </p:cNvSpPr>
            <p:nvPr/>
          </p:nvSpPr>
          <p:spPr bwMode="auto">
            <a:xfrm flipV="1">
              <a:off x="2381435" y="4628228"/>
              <a:ext cx="1398477" cy="180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66" name="Line 53"/>
            <p:cNvSpPr>
              <a:spLocks noChangeShapeType="1"/>
            </p:cNvSpPr>
            <p:nvPr/>
          </p:nvSpPr>
          <p:spPr bwMode="auto">
            <a:xfrm flipH="1">
              <a:off x="2692585" y="4641503"/>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65" name="Oval 52"/>
            <p:cNvSpPr>
              <a:spLocks noChangeArrowheads="1"/>
            </p:cNvSpPr>
            <p:nvPr/>
          </p:nvSpPr>
          <p:spPr bwMode="auto">
            <a:xfrm>
              <a:off x="2559235" y="4876205"/>
              <a:ext cx="266700"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14</a:t>
              </a:r>
            </a:p>
          </p:txBody>
        </p:sp>
        <p:sp>
          <p:nvSpPr>
            <p:cNvPr id="67" name="Text Box 57"/>
            <p:cNvSpPr txBox="1">
              <a:spLocks noChangeArrowheads="1"/>
            </p:cNvSpPr>
            <p:nvPr/>
          </p:nvSpPr>
          <p:spPr bwMode="auto">
            <a:xfrm>
              <a:off x="1838104" y="4167144"/>
              <a:ext cx="1005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LAN</a:t>
              </a:r>
            </a:p>
          </p:txBody>
        </p:sp>
        <p:sp>
          <p:nvSpPr>
            <p:cNvPr id="68" name="Text Box 57"/>
            <p:cNvSpPr txBox="1">
              <a:spLocks noChangeArrowheads="1"/>
            </p:cNvSpPr>
            <p:nvPr/>
          </p:nvSpPr>
          <p:spPr bwMode="auto">
            <a:xfrm>
              <a:off x="3424114" y="3908148"/>
              <a:ext cx="17239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Associated STA</a:t>
              </a:r>
              <a:endParaRPr lang="en-US" altLang="zh-CN" sz="1600" b="1" dirty="0">
                <a:solidFill>
                  <a:schemeClr val="tx1"/>
                </a:solidFill>
                <a:latin typeface="Arial" charset="0"/>
                <a:ea typeface="SimSun" charset="0"/>
                <a:cs typeface="SimSun" charset="0"/>
              </a:endParaRPr>
            </a:p>
          </p:txBody>
        </p:sp>
        <p:sp>
          <p:nvSpPr>
            <p:cNvPr id="69" name="&quot;No&quot; Symbol 68"/>
            <p:cNvSpPr/>
            <p:nvPr/>
          </p:nvSpPr>
          <p:spPr bwMode="auto">
            <a:xfrm>
              <a:off x="2915816" y="4196180"/>
              <a:ext cx="914400" cy="914400"/>
            </a:xfrm>
            <a:prstGeom prst="noSmoking">
              <a:avLst>
                <a:gd name="adj" fmla="val 6228"/>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0" name="Rectangle 21"/>
            <p:cNvSpPr>
              <a:spLocks noChangeArrowheads="1"/>
            </p:cNvSpPr>
            <p:nvPr/>
          </p:nvSpPr>
          <p:spPr bwMode="auto">
            <a:xfrm>
              <a:off x="4067944" y="5636340"/>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a:solidFill>
                    <a:schemeClr val="tx1"/>
                  </a:solidFill>
                  <a:latin typeface="Arial" charset="0"/>
                  <a:ea typeface="SimSun" charset="0"/>
                  <a:cs typeface="Arial" charset="0"/>
                </a:rPr>
                <a:t>2</a:t>
              </a:r>
            </a:p>
          </p:txBody>
        </p:sp>
        <p:sp>
          <p:nvSpPr>
            <p:cNvPr id="71" name="Line 51"/>
            <p:cNvSpPr>
              <a:spLocks noChangeShapeType="1"/>
            </p:cNvSpPr>
            <p:nvPr/>
          </p:nvSpPr>
          <p:spPr bwMode="auto">
            <a:xfrm flipV="1">
              <a:off x="2669467" y="5852364"/>
              <a:ext cx="1398477" cy="180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73" name="Line 53"/>
            <p:cNvSpPr>
              <a:spLocks noChangeShapeType="1"/>
            </p:cNvSpPr>
            <p:nvPr/>
          </p:nvSpPr>
          <p:spPr bwMode="auto">
            <a:xfrm flipH="1">
              <a:off x="2980617" y="5865639"/>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74" name="Text Box 57"/>
            <p:cNvSpPr txBox="1">
              <a:spLocks noChangeArrowheads="1"/>
            </p:cNvSpPr>
            <p:nvPr/>
          </p:nvSpPr>
          <p:spPr bwMode="auto">
            <a:xfrm>
              <a:off x="2126136" y="5391280"/>
              <a:ext cx="1005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LAN</a:t>
              </a:r>
            </a:p>
          </p:txBody>
        </p:sp>
        <p:sp>
          <p:nvSpPr>
            <p:cNvPr id="75" name="Text Box 57"/>
            <p:cNvSpPr txBox="1">
              <a:spLocks noChangeArrowheads="1"/>
            </p:cNvSpPr>
            <p:nvPr/>
          </p:nvSpPr>
          <p:spPr bwMode="auto">
            <a:xfrm>
              <a:off x="3712146" y="5132284"/>
              <a:ext cx="17239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Associated STA</a:t>
              </a:r>
              <a:endParaRPr lang="en-US" altLang="zh-CN" sz="1600" b="1" dirty="0">
                <a:solidFill>
                  <a:schemeClr val="tx1"/>
                </a:solidFill>
                <a:latin typeface="Arial" charset="0"/>
                <a:ea typeface="SimSun" charset="0"/>
                <a:cs typeface="SimSun" charset="0"/>
              </a:endParaRPr>
            </a:p>
          </p:txBody>
        </p:sp>
        <p:sp>
          <p:nvSpPr>
            <p:cNvPr id="76" name="&quot;No&quot; Symbol 75"/>
            <p:cNvSpPr/>
            <p:nvPr/>
          </p:nvSpPr>
          <p:spPr bwMode="auto">
            <a:xfrm>
              <a:off x="3203848" y="5420316"/>
              <a:ext cx="914400" cy="914400"/>
            </a:xfrm>
            <a:prstGeom prst="noSmoking">
              <a:avLst>
                <a:gd name="adj" fmla="val 6228"/>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79" name="AutoShape 46"/>
            <p:cNvCxnSpPr>
              <a:cxnSpLocks noChangeShapeType="1"/>
              <a:stCxn id="63" idx="3"/>
            </p:cNvCxnSpPr>
            <p:nvPr/>
          </p:nvCxnSpPr>
          <p:spPr bwMode="auto">
            <a:xfrm>
              <a:off x="4199012" y="4622548"/>
              <a:ext cx="2173188" cy="181649"/>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2" name="AutoShape 46"/>
            <p:cNvCxnSpPr>
              <a:cxnSpLocks noChangeShapeType="1"/>
              <a:stCxn id="70" idx="3"/>
            </p:cNvCxnSpPr>
            <p:nvPr/>
          </p:nvCxnSpPr>
          <p:spPr bwMode="auto">
            <a:xfrm flipV="1">
              <a:off x="4487044" y="5596285"/>
              <a:ext cx="1741140" cy="250399"/>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9236" name="Group 9235"/>
            <p:cNvGrpSpPr/>
            <p:nvPr/>
          </p:nvGrpSpPr>
          <p:grpSpPr>
            <a:xfrm>
              <a:off x="6012160" y="4422453"/>
              <a:ext cx="1584176" cy="1584176"/>
              <a:chOff x="5724128" y="4271392"/>
              <a:chExt cx="1584176" cy="1584176"/>
            </a:xfrm>
          </p:grpSpPr>
          <p:sp>
            <p:nvSpPr>
              <p:cNvPr id="9229" name="Cloud 9228"/>
              <p:cNvSpPr/>
              <p:nvPr/>
            </p:nvSpPr>
            <p:spPr bwMode="auto">
              <a:xfrm>
                <a:off x="5724128" y="4271392"/>
                <a:ext cx="1584176" cy="1584176"/>
              </a:xfrm>
              <a:prstGeom prst="clou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230" name="TextBox 9229"/>
              <p:cNvSpPr txBox="1"/>
              <p:nvPr/>
            </p:nvSpPr>
            <p:spPr>
              <a:xfrm>
                <a:off x="6012160" y="4653136"/>
                <a:ext cx="1152128" cy="646331"/>
              </a:xfrm>
              <a:prstGeom prst="rect">
                <a:avLst/>
              </a:prstGeom>
              <a:noFill/>
            </p:spPr>
            <p:txBody>
              <a:bodyPr wrap="square" rtlCol="0">
                <a:spAutoFit/>
              </a:bodyPr>
              <a:lstStyle/>
              <a:p>
                <a:r>
                  <a:rPr lang="en-US" sz="3600" b="1" dirty="0" smtClean="0">
                    <a:latin typeface="Arial"/>
                    <a:cs typeface="Arial"/>
                  </a:rPr>
                  <a:t>ESS</a:t>
                </a:r>
                <a:endParaRPr lang="en-US" sz="3600" b="1" dirty="0">
                  <a:latin typeface="Arial"/>
                  <a:cs typeface="Arial"/>
                </a:endParaRPr>
              </a:p>
            </p:txBody>
          </p:sp>
        </p:grpSp>
        <p:sp>
          <p:nvSpPr>
            <p:cNvPr id="72" name="Oval 52"/>
            <p:cNvSpPr>
              <a:spLocks noChangeArrowheads="1"/>
            </p:cNvSpPr>
            <p:nvPr/>
          </p:nvSpPr>
          <p:spPr bwMode="auto">
            <a:xfrm>
              <a:off x="2847267" y="6100341"/>
              <a:ext cx="266700"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dirty="0" smtClean="0">
                  <a:solidFill>
                    <a:schemeClr val="tx1"/>
                  </a:solidFill>
                  <a:latin typeface="Arial" charset="0"/>
                  <a:ea typeface="SimSun" charset="0"/>
                  <a:cs typeface="Arial" charset="0"/>
                </a:rPr>
                <a:t>15</a:t>
              </a:r>
              <a:endParaRPr lang="en-US" altLang="zh-CN" sz="1400" dirty="0">
                <a:solidFill>
                  <a:schemeClr val="tx1"/>
                </a:solidFill>
                <a:latin typeface="Arial" charset="0"/>
                <a:ea typeface="SimSun" charset="0"/>
                <a:cs typeface="Arial" charset="0"/>
              </a:endParaRPr>
            </a:p>
          </p:txBody>
        </p:sp>
      </p:grpSp>
      <p:grpSp>
        <p:nvGrpSpPr>
          <p:cNvPr id="3" name="Group 2"/>
          <p:cNvGrpSpPr/>
          <p:nvPr/>
        </p:nvGrpSpPr>
        <p:grpSpPr>
          <a:xfrm>
            <a:off x="613968" y="2060848"/>
            <a:ext cx="7689872" cy="1505123"/>
            <a:chOff x="613968" y="2060848"/>
            <a:chExt cx="7689872" cy="1505123"/>
          </a:xfrm>
        </p:grpSpPr>
        <p:sp>
          <p:nvSpPr>
            <p:cNvPr id="7" name="Rectangle 21"/>
            <p:cNvSpPr>
              <a:spLocks noChangeArrowheads="1"/>
            </p:cNvSpPr>
            <p:nvPr/>
          </p:nvSpPr>
          <p:spPr bwMode="auto">
            <a:xfrm>
              <a:off x="2555776" y="2831450"/>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a:solidFill>
                    <a:schemeClr val="tx1"/>
                  </a:solidFill>
                  <a:latin typeface="Arial" charset="0"/>
                  <a:ea typeface="SimSun" charset="0"/>
                  <a:cs typeface="Arial" charset="0"/>
                </a:rPr>
                <a:t>1</a:t>
              </a:r>
            </a:p>
          </p:txBody>
        </p:sp>
        <p:sp>
          <p:nvSpPr>
            <p:cNvPr id="8" name="Rectangle 22"/>
            <p:cNvSpPr>
              <a:spLocks noChangeArrowheads="1"/>
            </p:cNvSpPr>
            <p:nvPr/>
          </p:nvSpPr>
          <p:spPr bwMode="auto">
            <a:xfrm>
              <a:off x="5743203" y="2532112"/>
              <a:ext cx="420687"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a:solidFill>
                    <a:schemeClr val="tx1"/>
                  </a:solidFill>
                  <a:latin typeface="Arial" charset="0"/>
                  <a:ea typeface="SimSun" charset="0"/>
                  <a:cs typeface="Arial" charset="0"/>
                </a:rPr>
                <a:t>11</a:t>
              </a:r>
            </a:p>
          </p:txBody>
        </p:sp>
        <p:cxnSp>
          <p:nvCxnSpPr>
            <p:cNvPr id="32" name="AutoShape 46"/>
            <p:cNvCxnSpPr>
              <a:cxnSpLocks noChangeShapeType="1"/>
              <a:stCxn id="7" idx="3"/>
              <a:endCxn id="8" idx="1"/>
            </p:cNvCxnSpPr>
            <p:nvPr/>
          </p:nvCxnSpPr>
          <p:spPr bwMode="auto">
            <a:xfrm flipV="1">
              <a:off x="2974876" y="2742456"/>
              <a:ext cx="2768327" cy="299338"/>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4" name="Oval 48"/>
            <p:cNvSpPr>
              <a:spLocks noChangeArrowheads="1"/>
            </p:cNvSpPr>
            <p:nvPr/>
          </p:nvSpPr>
          <p:spPr bwMode="auto">
            <a:xfrm>
              <a:off x="7410078" y="3141712"/>
              <a:ext cx="268287"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13</a:t>
              </a:r>
            </a:p>
          </p:txBody>
        </p:sp>
        <p:cxnSp>
          <p:nvCxnSpPr>
            <p:cNvPr id="35" name="AutoShape 49"/>
            <p:cNvCxnSpPr>
              <a:cxnSpLocks noChangeShapeType="1"/>
            </p:cNvCxnSpPr>
            <p:nvPr/>
          </p:nvCxnSpPr>
          <p:spPr bwMode="auto">
            <a:xfrm>
              <a:off x="6167065" y="2744837"/>
              <a:ext cx="2136775"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6" name="Line 50"/>
            <p:cNvSpPr>
              <a:spLocks noChangeShapeType="1"/>
            </p:cNvSpPr>
            <p:nvPr/>
          </p:nvSpPr>
          <p:spPr bwMode="auto">
            <a:xfrm flipH="1">
              <a:off x="7543428" y="2755949"/>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37" name="Line 51"/>
            <p:cNvSpPr>
              <a:spLocks noChangeShapeType="1"/>
            </p:cNvSpPr>
            <p:nvPr/>
          </p:nvSpPr>
          <p:spPr bwMode="auto">
            <a:xfrm flipV="1">
              <a:off x="1157299" y="3047474"/>
              <a:ext cx="1398477" cy="180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39" name="Line 53"/>
            <p:cNvSpPr>
              <a:spLocks noChangeShapeType="1"/>
            </p:cNvSpPr>
            <p:nvPr/>
          </p:nvSpPr>
          <p:spPr bwMode="auto">
            <a:xfrm flipH="1">
              <a:off x="1468449" y="3060749"/>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40" name="Oval 54"/>
            <p:cNvSpPr>
              <a:spLocks noChangeArrowheads="1"/>
            </p:cNvSpPr>
            <p:nvPr/>
          </p:nvSpPr>
          <p:spPr bwMode="auto">
            <a:xfrm>
              <a:off x="6609978" y="3127424"/>
              <a:ext cx="266700" cy="280988"/>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12</a:t>
              </a:r>
            </a:p>
          </p:txBody>
        </p:sp>
        <p:sp>
          <p:nvSpPr>
            <p:cNvPr id="41" name="Line 55"/>
            <p:cNvSpPr>
              <a:spLocks noChangeShapeType="1"/>
            </p:cNvSpPr>
            <p:nvPr/>
          </p:nvSpPr>
          <p:spPr bwMode="auto">
            <a:xfrm flipH="1">
              <a:off x="6743328" y="2740074"/>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42" name="Text Box 57"/>
            <p:cNvSpPr txBox="1">
              <a:spLocks noChangeArrowheads="1"/>
            </p:cNvSpPr>
            <p:nvPr/>
          </p:nvSpPr>
          <p:spPr bwMode="auto">
            <a:xfrm>
              <a:off x="613968" y="2586390"/>
              <a:ext cx="1005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LAN</a:t>
              </a:r>
            </a:p>
          </p:txBody>
        </p:sp>
        <p:sp>
          <p:nvSpPr>
            <p:cNvPr id="43" name="Text Box 58"/>
            <p:cNvSpPr txBox="1">
              <a:spLocks noChangeArrowheads="1"/>
            </p:cNvSpPr>
            <p:nvPr/>
          </p:nvSpPr>
          <p:spPr bwMode="auto">
            <a:xfrm>
              <a:off x="7092280" y="2348880"/>
              <a:ext cx="1005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LAN</a:t>
              </a:r>
            </a:p>
          </p:txBody>
        </p:sp>
        <p:sp>
          <p:nvSpPr>
            <p:cNvPr id="44" name="Text Box 59"/>
            <p:cNvSpPr txBox="1">
              <a:spLocks noChangeArrowheads="1"/>
            </p:cNvSpPr>
            <p:nvPr/>
          </p:nvSpPr>
          <p:spPr bwMode="auto">
            <a:xfrm>
              <a:off x="2915816" y="2946430"/>
              <a:ext cx="273103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Infrastructure Association</a:t>
              </a:r>
              <a:endParaRPr lang="en-US" altLang="zh-CN" sz="1600" b="1" dirty="0">
                <a:solidFill>
                  <a:schemeClr val="tx1"/>
                </a:solidFill>
                <a:latin typeface="Arial" charset="0"/>
                <a:ea typeface="SimSun" charset="0"/>
                <a:cs typeface="SimSun" charset="0"/>
              </a:endParaRPr>
            </a:p>
          </p:txBody>
        </p:sp>
        <p:sp>
          <p:nvSpPr>
            <p:cNvPr id="46" name="Text Box 57"/>
            <p:cNvSpPr txBox="1">
              <a:spLocks noChangeArrowheads="1"/>
            </p:cNvSpPr>
            <p:nvPr/>
          </p:nvSpPr>
          <p:spPr bwMode="auto">
            <a:xfrm>
              <a:off x="2199978" y="2327394"/>
              <a:ext cx="17239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Associated STA</a:t>
              </a:r>
              <a:endParaRPr lang="en-US" altLang="zh-CN" sz="1600" b="1" dirty="0">
                <a:solidFill>
                  <a:schemeClr val="tx1"/>
                </a:solidFill>
                <a:latin typeface="Arial" charset="0"/>
                <a:ea typeface="SimSun" charset="0"/>
                <a:cs typeface="SimSun" charset="0"/>
              </a:endParaRPr>
            </a:p>
          </p:txBody>
        </p:sp>
        <p:sp>
          <p:nvSpPr>
            <p:cNvPr id="47" name="Text Box 57"/>
            <p:cNvSpPr txBox="1">
              <a:spLocks noChangeArrowheads="1"/>
            </p:cNvSpPr>
            <p:nvPr/>
          </p:nvSpPr>
          <p:spPr bwMode="auto">
            <a:xfrm>
              <a:off x="5004048" y="2060848"/>
              <a:ext cx="16040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AP With Portal</a:t>
              </a:r>
              <a:endParaRPr lang="en-US" altLang="zh-CN" sz="1600" b="1" dirty="0">
                <a:solidFill>
                  <a:schemeClr val="tx1"/>
                </a:solidFill>
                <a:latin typeface="Arial" charset="0"/>
                <a:ea typeface="SimSun" charset="0"/>
                <a:cs typeface="SimSun" charset="0"/>
              </a:endParaRPr>
            </a:p>
          </p:txBody>
        </p:sp>
        <p:sp>
          <p:nvSpPr>
            <p:cNvPr id="9216" name="&quot;No&quot; Symbol 9215"/>
            <p:cNvSpPr/>
            <p:nvPr/>
          </p:nvSpPr>
          <p:spPr bwMode="auto">
            <a:xfrm>
              <a:off x="1691680" y="2615426"/>
              <a:ext cx="914400" cy="914400"/>
            </a:xfrm>
            <a:prstGeom prst="noSmoking">
              <a:avLst>
                <a:gd name="adj" fmla="val 6228"/>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50" name="AutoShape 46"/>
            <p:cNvCxnSpPr>
              <a:cxnSpLocks noChangeShapeType="1"/>
            </p:cNvCxnSpPr>
            <p:nvPr/>
          </p:nvCxnSpPr>
          <p:spPr bwMode="auto">
            <a:xfrm>
              <a:off x="4788024" y="2327394"/>
              <a:ext cx="936104" cy="216024"/>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4" name="AutoShape 46"/>
            <p:cNvCxnSpPr>
              <a:cxnSpLocks noChangeShapeType="1"/>
            </p:cNvCxnSpPr>
            <p:nvPr/>
          </p:nvCxnSpPr>
          <p:spPr bwMode="auto">
            <a:xfrm flipH="1">
              <a:off x="5508104" y="2975466"/>
              <a:ext cx="216024" cy="504056"/>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9" name="AutoShape 46"/>
            <p:cNvCxnSpPr>
              <a:cxnSpLocks noChangeShapeType="1"/>
              <a:stCxn id="8" idx="2"/>
            </p:cNvCxnSpPr>
            <p:nvPr/>
          </p:nvCxnSpPr>
          <p:spPr bwMode="auto">
            <a:xfrm flipH="1">
              <a:off x="5940152" y="2952799"/>
              <a:ext cx="13395" cy="598731"/>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8" name="Oval 52"/>
            <p:cNvSpPr>
              <a:spLocks noChangeArrowheads="1"/>
            </p:cNvSpPr>
            <p:nvPr/>
          </p:nvSpPr>
          <p:spPr bwMode="auto">
            <a:xfrm>
              <a:off x="1335099" y="3284984"/>
              <a:ext cx="266700"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14</a:t>
              </a:r>
            </a:p>
          </p:txBody>
        </p:sp>
      </p:grpSp>
    </p:spTree>
    <p:extLst>
      <p:ext uri="{BB962C8B-B14F-4D97-AF65-F5344CB8AC3E}">
        <p14:creationId xmlns:p14="http://schemas.microsoft.com/office/powerpoint/2010/main" val="346722240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2012</a:t>
            </a:r>
            <a:endParaRPr lang="en-GB"/>
          </a:p>
        </p:txBody>
      </p:sp>
      <p:sp>
        <p:nvSpPr>
          <p:cNvPr id="5" name="Footer Placeholder 4"/>
          <p:cNvSpPr>
            <a:spLocks noGrp="1"/>
          </p:cNvSpPr>
          <p:nvPr>
            <p:ph type="ftr" idx="14"/>
          </p:nvPr>
        </p:nvSpPr>
        <p:spPr>
          <a:xfrm>
            <a:off x="5076056" y="6475413"/>
            <a:ext cx="3466282" cy="193947"/>
          </a:xfrm>
        </p:spPr>
        <p:txBody>
          <a:bodyPr/>
          <a:lstStyle/>
          <a:p>
            <a:r>
              <a:rPr lang="en-GB" dirty="0" smtClean="0"/>
              <a:t>Donald Eastlake 3rd, Huawei R&amp;D USA</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altLang="zh-CN" dirty="0" smtClean="0">
                <a:solidFill>
                  <a:srgbClr val="0000FF"/>
                </a:solidFill>
                <a:ea typeface="SimSun" charset="0"/>
                <a:cs typeface="SimSun" charset="0"/>
              </a:rPr>
              <a:t>Method 2: Currently You Can’t Use an</a:t>
            </a:r>
            <a:br>
              <a:rPr lang="en-US" altLang="zh-CN" dirty="0" smtClean="0">
                <a:solidFill>
                  <a:srgbClr val="0000FF"/>
                </a:solidFill>
                <a:ea typeface="SimSun" charset="0"/>
                <a:cs typeface="SimSun" charset="0"/>
              </a:rPr>
            </a:br>
            <a:r>
              <a:rPr lang="en-US" altLang="zh-CN" dirty="0" smtClean="0">
                <a:solidFill>
                  <a:srgbClr val="0000FF"/>
                </a:solidFill>
                <a:ea typeface="SimSun" charset="0"/>
                <a:cs typeface="SimSun" charset="0"/>
              </a:rPr>
              <a:t>IBSS Association as </a:t>
            </a:r>
            <a:r>
              <a:rPr lang="en-US" altLang="zh-CN" dirty="0">
                <a:solidFill>
                  <a:srgbClr val="0000FF"/>
                </a:solidFill>
                <a:ea typeface="SimSun" charset="0"/>
                <a:cs typeface="SimSun" charset="0"/>
              </a:rPr>
              <a:t>General Link</a:t>
            </a:r>
            <a:endParaRPr lang="en-US" dirty="0">
              <a:solidFill>
                <a:srgbClr val="0000FF"/>
              </a:solidFill>
            </a:endParaRPr>
          </a:p>
        </p:txBody>
      </p:sp>
      <p:sp>
        <p:nvSpPr>
          <p:cNvPr id="7" name="Rectangle 21"/>
          <p:cNvSpPr>
            <a:spLocks noChangeArrowheads="1"/>
          </p:cNvSpPr>
          <p:nvPr/>
        </p:nvSpPr>
        <p:spPr bwMode="auto">
          <a:xfrm>
            <a:off x="2771800" y="3717032"/>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a:solidFill>
                  <a:schemeClr val="tx1"/>
                </a:solidFill>
                <a:latin typeface="Arial" charset="0"/>
                <a:ea typeface="SimSun" charset="0"/>
                <a:cs typeface="Arial" charset="0"/>
              </a:rPr>
              <a:t>1</a:t>
            </a:r>
          </a:p>
        </p:txBody>
      </p:sp>
      <p:sp>
        <p:nvSpPr>
          <p:cNvPr id="8" name="Rectangle 22"/>
          <p:cNvSpPr>
            <a:spLocks noChangeArrowheads="1"/>
          </p:cNvSpPr>
          <p:nvPr/>
        </p:nvSpPr>
        <p:spPr bwMode="auto">
          <a:xfrm>
            <a:off x="5436096" y="3429000"/>
            <a:ext cx="420687"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a:solidFill>
                  <a:schemeClr val="tx1"/>
                </a:solidFill>
                <a:latin typeface="Arial" charset="0"/>
                <a:ea typeface="SimSun" charset="0"/>
                <a:cs typeface="Arial" charset="0"/>
              </a:rPr>
              <a:t>11</a:t>
            </a:r>
          </a:p>
        </p:txBody>
      </p:sp>
      <p:cxnSp>
        <p:nvCxnSpPr>
          <p:cNvPr id="32" name="AutoShape 46"/>
          <p:cNvCxnSpPr>
            <a:cxnSpLocks noChangeShapeType="1"/>
            <a:stCxn id="7" idx="3"/>
            <a:endCxn id="8" idx="1"/>
          </p:cNvCxnSpPr>
          <p:nvPr/>
        </p:nvCxnSpPr>
        <p:spPr bwMode="auto">
          <a:xfrm flipV="1">
            <a:off x="3190900" y="3639344"/>
            <a:ext cx="2245196" cy="288032"/>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4" name="Oval 48"/>
          <p:cNvSpPr>
            <a:spLocks noChangeArrowheads="1"/>
          </p:cNvSpPr>
          <p:nvPr/>
        </p:nvSpPr>
        <p:spPr bwMode="auto">
          <a:xfrm>
            <a:off x="7410078" y="4027294"/>
            <a:ext cx="268287"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13</a:t>
            </a:r>
          </a:p>
        </p:txBody>
      </p:sp>
      <p:cxnSp>
        <p:nvCxnSpPr>
          <p:cNvPr id="35" name="AutoShape 49"/>
          <p:cNvCxnSpPr>
            <a:cxnSpLocks noChangeShapeType="1"/>
            <a:stCxn id="8" idx="3"/>
          </p:cNvCxnSpPr>
          <p:nvPr/>
        </p:nvCxnSpPr>
        <p:spPr bwMode="auto">
          <a:xfrm flipV="1">
            <a:off x="5856783" y="3630419"/>
            <a:ext cx="2447057" cy="89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6" name="Line 50"/>
          <p:cNvSpPr>
            <a:spLocks noChangeShapeType="1"/>
          </p:cNvSpPr>
          <p:nvPr/>
        </p:nvSpPr>
        <p:spPr bwMode="auto">
          <a:xfrm flipH="1">
            <a:off x="7543428" y="3641531"/>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37" name="Line 51"/>
          <p:cNvSpPr>
            <a:spLocks noChangeShapeType="1"/>
          </p:cNvSpPr>
          <p:nvPr/>
        </p:nvSpPr>
        <p:spPr bwMode="auto">
          <a:xfrm flipV="1">
            <a:off x="1157299" y="3933056"/>
            <a:ext cx="1614501" cy="180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38" name="Oval 52"/>
          <p:cNvSpPr>
            <a:spLocks noChangeArrowheads="1"/>
          </p:cNvSpPr>
          <p:nvPr/>
        </p:nvSpPr>
        <p:spPr bwMode="auto">
          <a:xfrm>
            <a:off x="1335099" y="4332094"/>
            <a:ext cx="266700"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14</a:t>
            </a:r>
          </a:p>
        </p:txBody>
      </p:sp>
      <p:sp>
        <p:nvSpPr>
          <p:cNvPr id="39" name="Line 53"/>
          <p:cNvSpPr>
            <a:spLocks noChangeShapeType="1"/>
          </p:cNvSpPr>
          <p:nvPr/>
        </p:nvSpPr>
        <p:spPr bwMode="auto">
          <a:xfrm flipH="1">
            <a:off x="1468449" y="3946331"/>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40" name="Oval 54"/>
          <p:cNvSpPr>
            <a:spLocks noChangeArrowheads="1"/>
          </p:cNvSpPr>
          <p:nvPr/>
        </p:nvSpPr>
        <p:spPr bwMode="auto">
          <a:xfrm>
            <a:off x="6609978" y="4013006"/>
            <a:ext cx="266700" cy="280988"/>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12</a:t>
            </a:r>
          </a:p>
        </p:txBody>
      </p:sp>
      <p:sp>
        <p:nvSpPr>
          <p:cNvPr id="41" name="Line 55"/>
          <p:cNvSpPr>
            <a:spLocks noChangeShapeType="1"/>
          </p:cNvSpPr>
          <p:nvPr/>
        </p:nvSpPr>
        <p:spPr bwMode="auto">
          <a:xfrm flipH="1">
            <a:off x="6743328" y="3625656"/>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42" name="Text Box 57"/>
          <p:cNvSpPr txBox="1">
            <a:spLocks noChangeArrowheads="1"/>
          </p:cNvSpPr>
          <p:nvPr/>
        </p:nvSpPr>
        <p:spPr bwMode="auto">
          <a:xfrm>
            <a:off x="1115616" y="4717856"/>
            <a:ext cx="1005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LAN</a:t>
            </a:r>
          </a:p>
        </p:txBody>
      </p:sp>
      <p:sp>
        <p:nvSpPr>
          <p:cNvPr id="43" name="Text Box 58"/>
          <p:cNvSpPr txBox="1">
            <a:spLocks noChangeArrowheads="1"/>
          </p:cNvSpPr>
          <p:nvPr/>
        </p:nvSpPr>
        <p:spPr bwMode="auto">
          <a:xfrm>
            <a:off x="6698470" y="4408294"/>
            <a:ext cx="1005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LAN</a:t>
            </a:r>
          </a:p>
        </p:txBody>
      </p:sp>
      <p:sp>
        <p:nvSpPr>
          <p:cNvPr id="44" name="Text Box 59"/>
          <p:cNvSpPr txBox="1">
            <a:spLocks noChangeArrowheads="1"/>
          </p:cNvSpPr>
          <p:nvPr/>
        </p:nvSpPr>
        <p:spPr bwMode="auto">
          <a:xfrm>
            <a:off x="3478407" y="3861048"/>
            <a:ext cx="187593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IBSS Association</a:t>
            </a:r>
            <a:endParaRPr lang="en-US" altLang="zh-CN" sz="1600" b="1" dirty="0">
              <a:solidFill>
                <a:schemeClr val="tx1"/>
              </a:solidFill>
              <a:latin typeface="Arial" charset="0"/>
              <a:ea typeface="SimSun" charset="0"/>
              <a:cs typeface="SimSun" charset="0"/>
            </a:endParaRPr>
          </a:p>
        </p:txBody>
      </p:sp>
      <p:sp>
        <p:nvSpPr>
          <p:cNvPr id="46" name="Text Box 57"/>
          <p:cNvSpPr txBox="1">
            <a:spLocks noChangeArrowheads="1"/>
          </p:cNvSpPr>
          <p:nvPr/>
        </p:nvSpPr>
        <p:spPr bwMode="auto">
          <a:xfrm>
            <a:off x="2703664" y="3234462"/>
            <a:ext cx="57219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STA</a:t>
            </a:r>
            <a:endParaRPr lang="en-US" altLang="zh-CN" sz="1600" b="1" dirty="0">
              <a:solidFill>
                <a:schemeClr val="tx1"/>
              </a:solidFill>
              <a:latin typeface="Arial" charset="0"/>
              <a:ea typeface="SimSun" charset="0"/>
              <a:cs typeface="SimSun" charset="0"/>
            </a:endParaRPr>
          </a:p>
        </p:txBody>
      </p:sp>
      <p:sp>
        <p:nvSpPr>
          <p:cNvPr id="47" name="Text Box 57"/>
          <p:cNvSpPr txBox="1">
            <a:spLocks noChangeArrowheads="1"/>
          </p:cNvSpPr>
          <p:nvPr/>
        </p:nvSpPr>
        <p:spPr bwMode="auto">
          <a:xfrm>
            <a:off x="5364088" y="2946430"/>
            <a:ext cx="57219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STA</a:t>
            </a:r>
            <a:endParaRPr lang="en-US" altLang="zh-CN" sz="1600" b="1" dirty="0">
              <a:solidFill>
                <a:schemeClr val="tx1"/>
              </a:solidFill>
              <a:latin typeface="Arial" charset="0"/>
              <a:ea typeface="SimSun" charset="0"/>
              <a:cs typeface="SimSun" charset="0"/>
            </a:endParaRPr>
          </a:p>
        </p:txBody>
      </p:sp>
      <p:sp>
        <p:nvSpPr>
          <p:cNvPr id="9216" name="&quot;No&quot; Symbol 9215"/>
          <p:cNvSpPr/>
          <p:nvPr/>
        </p:nvSpPr>
        <p:spPr bwMode="auto">
          <a:xfrm>
            <a:off x="1907704" y="3501008"/>
            <a:ext cx="914400" cy="914400"/>
          </a:xfrm>
          <a:prstGeom prst="noSmoking">
            <a:avLst>
              <a:gd name="adj" fmla="val 6228"/>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 name="&quot;No&quot; Symbol 25"/>
          <p:cNvSpPr/>
          <p:nvPr/>
        </p:nvSpPr>
        <p:spPr bwMode="auto">
          <a:xfrm>
            <a:off x="5796136" y="3140968"/>
            <a:ext cx="914400" cy="914400"/>
          </a:xfrm>
          <a:prstGeom prst="noSmoking">
            <a:avLst>
              <a:gd name="adj" fmla="val 6228"/>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85299207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0000FF"/>
                </a:solidFill>
              </a:rPr>
              <a:t>Method 3: NAT to One MAC</a:t>
            </a:r>
            <a:endParaRPr lang="en-US" sz="4000" dirty="0">
              <a:solidFill>
                <a:srgbClr val="0000FF"/>
              </a:solidFill>
            </a:endParaRPr>
          </a:p>
        </p:txBody>
      </p:sp>
      <p:sp>
        <p:nvSpPr>
          <p:cNvPr id="3" name="Content Placeholder 2"/>
          <p:cNvSpPr>
            <a:spLocks noGrp="1"/>
          </p:cNvSpPr>
          <p:nvPr>
            <p:ph idx="1"/>
          </p:nvPr>
        </p:nvSpPr>
        <p:spPr/>
        <p:txBody>
          <a:bodyPr/>
          <a:lstStyle/>
          <a:p>
            <a:pPr>
              <a:buFont typeface="Arial"/>
              <a:buChar char="•"/>
            </a:pPr>
            <a:r>
              <a:rPr lang="en-US" dirty="0" smtClean="0"/>
              <a:t>Multiple IP Hosts can hid behind a STA/NAT and all appear as one MAC address. For example:</a:t>
            </a:r>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Donald Eastlake 3rd, Huawei R&amp;D USA</a:t>
            </a:r>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
        <p:nvSpPr>
          <p:cNvPr id="7" name="Rectangle 21"/>
          <p:cNvSpPr>
            <a:spLocks noChangeArrowheads="1"/>
          </p:cNvSpPr>
          <p:nvPr/>
        </p:nvSpPr>
        <p:spPr bwMode="auto">
          <a:xfrm>
            <a:off x="2843808" y="3717032"/>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a:solidFill>
                  <a:schemeClr val="tx1"/>
                </a:solidFill>
                <a:latin typeface="Arial" charset="0"/>
                <a:ea typeface="SimSun" charset="0"/>
                <a:cs typeface="Arial" charset="0"/>
              </a:rPr>
              <a:t>1</a:t>
            </a:r>
          </a:p>
        </p:txBody>
      </p:sp>
      <p:sp>
        <p:nvSpPr>
          <p:cNvPr id="8" name="Rectangle 22"/>
          <p:cNvSpPr>
            <a:spLocks noChangeArrowheads="1"/>
          </p:cNvSpPr>
          <p:nvPr/>
        </p:nvSpPr>
        <p:spPr bwMode="auto">
          <a:xfrm>
            <a:off x="5743203" y="3417694"/>
            <a:ext cx="420687"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a:solidFill>
                  <a:schemeClr val="tx1"/>
                </a:solidFill>
                <a:latin typeface="Arial" charset="0"/>
                <a:ea typeface="SimSun" charset="0"/>
                <a:cs typeface="Arial" charset="0"/>
              </a:rPr>
              <a:t>11</a:t>
            </a:r>
          </a:p>
        </p:txBody>
      </p:sp>
      <p:cxnSp>
        <p:nvCxnSpPr>
          <p:cNvPr id="9" name="AutoShape 46"/>
          <p:cNvCxnSpPr>
            <a:cxnSpLocks noChangeShapeType="1"/>
            <a:stCxn id="7" idx="3"/>
            <a:endCxn id="8" idx="1"/>
          </p:cNvCxnSpPr>
          <p:nvPr/>
        </p:nvCxnSpPr>
        <p:spPr bwMode="auto">
          <a:xfrm flipV="1">
            <a:off x="3262908" y="3628038"/>
            <a:ext cx="2480295" cy="299338"/>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0" name="Oval 48"/>
          <p:cNvSpPr>
            <a:spLocks noChangeArrowheads="1"/>
          </p:cNvSpPr>
          <p:nvPr/>
        </p:nvSpPr>
        <p:spPr bwMode="auto">
          <a:xfrm>
            <a:off x="7410078" y="4027294"/>
            <a:ext cx="268287"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13</a:t>
            </a:r>
          </a:p>
        </p:txBody>
      </p:sp>
      <p:cxnSp>
        <p:nvCxnSpPr>
          <p:cNvPr id="11" name="AutoShape 49"/>
          <p:cNvCxnSpPr>
            <a:cxnSpLocks noChangeShapeType="1"/>
          </p:cNvCxnSpPr>
          <p:nvPr/>
        </p:nvCxnSpPr>
        <p:spPr bwMode="auto">
          <a:xfrm>
            <a:off x="6167065" y="3630419"/>
            <a:ext cx="2136775"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2" name="Line 50"/>
          <p:cNvSpPr>
            <a:spLocks noChangeShapeType="1"/>
          </p:cNvSpPr>
          <p:nvPr/>
        </p:nvSpPr>
        <p:spPr bwMode="auto">
          <a:xfrm flipH="1">
            <a:off x="7543428" y="3641531"/>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13" name="Line 51"/>
          <p:cNvSpPr>
            <a:spLocks noChangeShapeType="1"/>
          </p:cNvSpPr>
          <p:nvPr/>
        </p:nvSpPr>
        <p:spPr bwMode="auto">
          <a:xfrm flipV="1">
            <a:off x="1475656" y="3933056"/>
            <a:ext cx="108012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15" name="Line 53"/>
          <p:cNvSpPr>
            <a:spLocks noChangeShapeType="1"/>
          </p:cNvSpPr>
          <p:nvPr/>
        </p:nvSpPr>
        <p:spPr bwMode="auto">
          <a:xfrm flipH="1">
            <a:off x="1468449" y="3946331"/>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16" name="Oval 54"/>
          <p:cNvSpPr>
            <a:spLocks noChangeArrowheads="1"/>
          </p:cNvSpPr>
          <p:nvPr/>
        </p:nvSpPr>
        <p:spPr bwMode="auto">
          <a:xfrm>
            <a:off x="6609978" y="4013006"/>
            <a:ext cx="266700" cy="280988"/>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12</a:t>
            </a:r>
          </a:p>
        </p:txBody>
      </p:sp>
      <p:sp>
        <p:nvSpPr>
          <p:cNvPr id="17" name="Line 55"/>
          <p:cNvSpPr>
            <a:spLocks noChangeShapeType="1"/>
          </p:cNvSpPr>
          <p:nvPr/>
        </p:nvSpPr>
        <p:spPr bwMode="auto">
          <a:xfrm flipH="1">
            <a:off x="6743328" y="3625656"/>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18" name="Text Box 57"/>
          <p:cNvSpPr txBox="1">
            <a:spLocks noChangeArrowheads="1"/>
          </p:cNvSpPr>
          <p:nvPr/>
        </p:nvSpPr>
        <p:spPr bwMode="auto">
          <a:xfrm>
            <a:off x="883884" y="4717856"/>
            <a:ext cx="1469172" cy="584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a:t>
            </a:r>
            <a:r>
              <a:rPr lang="en-US" altLang="zh-CN" sz="1600" b="1" dirty="0" smtClean="0">
                <a:solidFill>
                  <a:schemeClr val="tx1"/>
                </a:solidFill>
                <a:latin typeface="Arial" charset="0"/>
                <a:ea typeface="SimSun" charset="0"/>
                <a:cs typeface="SimSun" charset="0"/>
              </a:rPr>
              <a:t>LAN</a:t>
            </a:r>
            <a:br>
              <a:rPr lang="en-US" altLang="zh-CN" sz="1600" b="1" dirty="0" smtClean="0">
                <a:solidFill>
                  <a:schemeClr val="tx1"/>
                </a:solidFill>
                <a:latin typeface="Arial" charset="0"/>
                <a:ea typeface="SimSun" charset="0"/>
                <a:cs typeface="SimSun" charset="0"/>
              </a:rPr>
            </a:br>
            <a:r>
              <a:rPr lang="en-US" altLang="zh-CN" sz="1600" b="1" dirty="0" smtClean="0">
                <a:solidFill>
                  <a:schemeClr val="tx1"/>
                </a:solidFill>
                <a:latin typeface="Arial" charset="0"/>
                <a:ea typeface="SimSun" charset="0"/>
                <a:cs typeface="SimSun" charset="0"/>
              </a:rPr>
              <a:t>with IP Hosts</a:t>
            </a:r>
            <a:endParaRPr lang="en-US" altLang="zh-CN" sz="1600" b="1" dirty="0">
              <a:solidFill>
                <a:schemeClr val="tx1"/>
              </a:solidFill>
              <a:latin typeface="Arial" charset="0"/>
              <a:ea typeface="SimSun" charset="0"/>
              <a:cs typeface="SimSun" charset="0"/>
            </a:endParaRPr>
          </a:p>
        </p:txBody>
      </p:sp>
      <p:sp>
        <p:nvSpPr>
          <p:cNvPr id="19" name="Text Box 58"/>
          <p:cNvSpPr txBox="1">
            <a:spLocks noChangeArrowheads="1"/>
          </p:cNvSpPr>
          <p:nvPr/>
        </p:nvSpPr>
        <p:spPr bwMode="auto">
          <a:xfrm>
            <a:off x="6698470" y="4408294"/>
            <a:ext cx="1005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LAN</a:t>
            </a:r>
          </a:p>
        </p:txBody>
      </p:sp>
      <p:sp>
        <p:nvSpPr>
          <p:cNvPr id="20" name="Text Box 59"/>
          <p:cNvSpPr txBox="1">
            <a:spLocks noChangeArrowheads="1"/>
          </p:cNvSpPr>
          <p:nvPr/>
        </p:nvSpPr>
        <p:spPr bwMode="auto">
          <a:xfrm>
            <a:off x="3773415" y="3789040"/>
            <a:ext cx="1518665" cy="584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Infrastructure</a:t>
            </a:r>
            <a:br>
              <a:rPr lang="en-US" altLang="zh-CN" sz="1600" b="1" dirty="0" smtClean="0">
                <a:solidFill>
                  <a:schemeClr val="tx1"/>
                </a:solidFill>
                <a:latin typeface="Arial" charset="0"/>
                <a:ea typeface="SimSun" charset="0"/>
                <a:cs typeface="SimSun" charset="0"/>
              </a:rPr>
            </a:br>
            <a:r>
              <a:rPr lang="en-US" altLang="zh-CN" sz="1600" b="1" dirty="0" smtClean="0">
                <a:solidFill>
                  <a:schemeClr val="tx1"/>
                </a:solidFill>
                <a:latin typeface="Arial" charset="0"/>
                <a:ea typeface="SimSun" charset="0"/>
                <a:cs typeface="SimSun" charset="0"/>
              </a:rPr>
              <a:t>Association</a:t>
            </a:r>
            <a:endParaRPr lang="en-US" altLang="zh-CN" sz="1600" b="1" dirty="0">
              <a:solidFill>
                <a:schemeClr val="tx1"/>
              </a:solidFill>
              <a:latin typeface="Arial" charset="0"/>
              <a:ea typeface="SimSun" charset="0"/>
              <a:cs typeface="SimSun" charset="0"/>
            </a:endParaRPr>
          </a:p>
        </p:txBody>
      </p:sp>
      <p:sp>
        <p:nvSpPr>
          <p:cNvPr id="21" name="Text Box 57"/>
          <p:cNvSpPr txBox="1">
            <a:spLocks noChangeArrowheads="1"/>
          </p:cNvSpPr>
          <p:nvPr/>
        </p:nvSpPr>
        <p:spPr bwMode="auto">
          <a:xfrm>
            <a:off x="2051720" y="3212976"/>
            <a:ext cx="17239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Associated STA</a:t>
            </a:r>
            <a:endParaRPr lang="en-US" altLang="zh-CN" sz="1600" b="1" dirty="0">
              <a:solidFill>
                <a:schemeClr val="tx1"/>
              </a:solidFill>
              <a:latin typeface="Arial" charset="0"/>
              <a:ea typeface="SimSun" charset="0"/>
              <a:cs typeface="SimSun" charset="0"/>
            </a:endParaRPr>
          </a:p>
        </p:txBody>
      </p:sp>
      <p:sp>
        <p:nvSpPr>
          <p:cNvPr id="22" name="Text Box 57"/>
          <p:cNvSpPr txBox="1">
            <a:spLocks noChangeArrowheads="1"/>
          </p:cNvSpPr>
          <p:nvPr/>
        </p:nvSpPr>
        <p:spPr bwMode="auto">
          <a:xfrm>
            <a:off x="5004048" y="2946430"/>
            <a:ext cx="16040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AP With Portal</a:t>
            </a:r>
            <a:endParaRPr lang="en-US" altLang="zh-CN" sz="1600" b="1" dirty="0">
              <a:solidFill>
                <a:schemeClr val="tx1"/>
              </a:solidFill>
              <a:latin typeface="Arial" charset="0"/>
              <a:ea typeface="SimSun" charset="0"/>
              <a:cs typeface="SimSun" charset="0"/>
            </a:endParaRPr>
          </a:p>
        </p:txBody>
      </p:sp>
      <p:cxnSp>
        <p:nvCxnSpPr>
          <p:cNvPr id="24" name="AutoShape 46"/>
          <p:cNvCxnSpPr>
            <a:cxnSpLocks noChangeShapeType="1"/>
          </p:cNvCxnSpPr>
          <p:nvPr/>
        </p:nvCxnSpPr>
        <p:spPr bwMode="auto">
          <a:xfrm>
            <a:off x="4788024" y="3212976"/>
            <a:ext cx="936104" cy="216024"/>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5" name="AutoShape 46"/>
          <p:cNvCxnSpPr>
            <a:cxnSpLocks noChangeShapeType="1"/>
          </p:cNvCxnSpPr>
          <p:nvPr/>
        </p:nvCxnSpPr>
        <p:spPr bwMode="auto">
          <a:xfrm flipH="1">
            <a:off x="5508104" y="3861048"/>
            <a:ext cx="216024" cy="504056"/>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6" name="AutoShape 46"/>
          <p:cNvCxnSpPr>
            <a:cxnSpLocks noChangeShapeType="1"/>
            <a:stCxn id="8" idx="2"/>
          </p:cNvCxnSpPr>
          <p:nvPr/>
        </p:nvCxnSpPr>
        <p:spPr bwMode="auto">
          <a:xfrm flipH="1">
            <a:off x="5940152" y="3838381"/>
            <a:ext cx="13395" cy="598731"/>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7" name="Rectangle 21"/>
          <p:cNvSpPr>
            <a:spLocks noChangeArrowheads="1"/>
          </p:cNvSpPr>
          <p:nvPr/>
        </p:nvSpPr>
        <p:spPr bwMode="auto">
          <a:xfrm>
            <a:off x="2352700" y="3717032"/>
            <a:ext cx="491108"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NAT</a:t>
            </a:r>
            <a:endParaRPr lang="en-US" altLang="zh-CN" sz="1600" dirty="0">
              <a:solidFill>
                <a:schemeClr val="tx1"/>
              </a:solidFill>
              <a:latin typeface="Arial" charset="0"/>
              <a:ea typeface="SimSun" charset="0"/>
              <a:cs typeface="Arial" charset="0"/>
            </a:endParaRPr>
          </a:p>
        </p:txBody>
      </p:sp>
      <p:sp>
        <p:nvSpPr>
          <p:cNvPr id="29" name="Rectangle 21"/>
          <p:cNvSpPr>
            <a:spLocks noChangeArrowheads="1"/>
          </p:cNvSpPr>
          <p:nvPr/>
        </p:nvSpPr>
        <p:spPr bwMode="auto">
          <a:xfrm>
            <a:off x="1259632" y="4293096"/>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H1</a:t>
            </a:r>
            <a:endParaRPr lang="en-US" altLang="zh-CN" sz="1600" dirty="0">
              <a:solidFill>
                <a:schemeClr val="tx1"/>
              </a:solidFill>
              <a:latin typeface="Arial" charset="0"/>
              <a:ea typeface="SimSun" charset="0"/>
              <a:cs typeface="Arial" charset="0"/>
            </a:endParaRPr>
          </a:p>
        </p:txBody>
      </p:sp>
      <p:sp>
        <p:nvSpPr>
          <p:cNvPr id="30" name="Rectangle 21"/>
          <p:cNvSpPr>
            <a:spLocks noChangeArrowheads="1"/>
          </p:cNvSpPr>
          <p:nvPr/>
        </p:nvSpPr>
        <p:spPr bwMode="auto">
          <a:xfrm>
            <a:off x="1475656" y="3212976"/>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H2</a:t>
            </a:r>
            <a:endParaRPr lang="en-US" altLang="zh-CN" sz="1600" dirty="0">
              <a:solidFill>
                <a:schemeClr val="tx1"/>
              </a:solidFill>
              <a:latin typeface="Arial" charset="0"/>
              <a:ea typeface="SimSun" charset="0"/>
              <a:cs typeface="Arial" charset="0"/>
            </a:endParaRPr>
          </a:p>
        </p:txBody>
      </p:sp>
      <p:sp>
        <p:nvSpPr>
          <p:cNvPr id="31" name="Line 53"/>
          <p:cNvSpPr>
            <a:spLocks noChangeShapeType="1"/>
          </p:cNvSpPr>
          <p:nvPr/>
        </p:nvSpPr>
        <p:spPr bwMode="auto">
          <a:xfrm flipH="1">
            <a:off x="1691680" y="3645024"/>
            <a:ext cx="0" cy="2880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Tree>
    <p:extLst>
      <p:ext uri="{BB962C8B-B14F-4D97-AF65-F5344CB8AC3E}">
        <p14:creationId xmlns:p14="http://schemas.microsoft.com/office/powerpoint/2010/main" val="32062387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5561</TotalTime>
  <Words>1284</Words>
  <Application>Microsoft Macintosh PowerPoint</Application>
  <PresentationFormat>On-screen Show (4:3)</PresentationFormat>
  <Paragraphs>228</Paragraphs>
  <Slides>15</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Office Theme</vt:lpstr>
      <vt:lpstr>Document</vt:lpstr>
      <vt:lpstr>General 802.11 Links</vt:lpstr>
      <vt:lpstr>Abstract</vt:lpstr>
      <vt:lpstr>The Idea</vt:lpstr>
      <vt:lpstr>802.1 Request and Two Use Cases</vt:lpstr>
      <vt:lpstr>Three Methods</vt:lpstr>
      <vt:lpstr>Method 1: 802.11 Mesh Can Act as an 802 LAN Segment</vt:lpstr>
      <vt:lpstr>Method 2: Currently You Can’t Use an Infrastructure Association as General Link</vt:lpstr>
      <vt:lpstr>Method 2: Currently You Can’t Use an IBSS Association as General Link</vt:lpstr>
      <vt:lpstr>Method 3: NAT to One MAC</vt:lpstr>
      <vt:lpstr>Method 3: Problems</vt:lpstr>
      <vt:lpstr>Possible 802.11 Extensions for Method 2</vt:lpstr>
      <vt:lpstr>Loop Prevention</vt:lpstr>
      <vt:lpstr>Loop Prevention</vt:lpstr>
      <vt:lpstr>Motion to Form a Study Committee</vt:lpstr>
      <vt:lpstr>References</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802.11 Links</dc:title>
  <dc:subject>Submission</dc:subject>
  <dc:creator>Donald E. Eastlake, III</dc:creator>
  <cp:keywords>May 2012</cp:keywords>
  <dc:description>Donald Eastlake (Huawei Technologies)</dc:description>
  <cp:lastModifiedBy>Donald Eastlake III</cp:lastModifiedBy>
  <cp:revision>63</cp:revision>
  <cp:lastPrinted>1601-01-01T00:00:00Z</cp:lastPrinted>
  <dcterms:created xsi:type="dcterms:W3CDTF">2010-02-15T12:38:41Z</dcterms:created>
  <dcterms:modified xsi:type="dcterms:W3CDTF">2012-05-09T03:10:41Z</dcterms:modified>
  <cp:category/>
</cp:coreProperties>
</file>