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81" r:id="rId3"/>
    <p:sldId id="271" r:id="rId4"/>
    <p:sldId id="293" r:id="rId5"/>
    <p:sldId id="296" r:id="rId6"/>
    <p:sldId id="294" r:id="rId7"/>
    <p:sldId id="297" r:id="rId8"/>
    <p:sldId id="298" r:id="rId9"/>
    <p:sldId id="299" r:id="rId10"/>
    <p:sldId id="300" r:id="rId11"/>
    <p:sldId id="301" r:id="rId12"/>
    <p:sldId id="29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9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6791201" y="6475413"/>
            <a:ext cx="1752724" cy="184666"/>
          </a:xfrm>
          <a:prstGeom prst="rect">
            <a:avLst/>
          </a:prstGeom>
        </p:spPr>
        <p:txBody>
          <a:bodyPr/>
          <a:lstStyle>
            <a:lvl1pPr>
              <a:defRPr/>
            </a:lvl1pPr>
          </a:lstStyle>
          <a:p>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8" name="页脚占位符 7"/>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页脚占位符 3"/>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3" name="页脚占位符 2"/>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802.11-12/0568r2</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May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err="1" smtClean="0">
                <a:ea typeface="宋体" charset="-122"/>
              </a:rPr>
              <a:t>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unghoon.kwo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AP Discovery Information Broadcasting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a:ea typeface="宋体" charset="-122"/>
              </a:rPr>
              <a:t>:</a:t>
            </a:r>
            <a:r>
              <a:rPr lang="en-US" altLang="zh-CN" sz="2000" b="0">
                <a:ea typeface="宋体" charset="-122"/>
              </a:rPr>
              <a:t> </a:t>
            </a:r>
            <a:r>
              <a:rPr lang="en-US" altLang="zh-CN" sz="2000" b="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Hoon</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younghoon.kwon@huawei.com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zh-CN" altLang="zh-CN" sz="1200" kern="100" dirty="0" smtClean="0">
                        <a:solidFill>
                          <a:schemeClr val="tx1"/>
                        </a:solidFill>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 7</a:t>
            </a:r>
          </a:p>
          <a:p>
            <a:pPr>
              <a:buNone/>
              <a:defRPr/>
            </a:pPr>
            <a:r>
              <a:rPr lang="en-US" sz="1800" dirty="0" smtClean="0"/>
              <a:t>No: 12</a:t>
            </a:r>
          </a:p>
          <a:p>
            <a:pPr>
              <a:buNone/>
              <a:defRPr/>
            </a:pPr>
            <a:r>
              <a:rPr lang="en-US" sz="1800" dirty="0" smtClean="0"/>
              <a:t>Abstain: 16</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smtClean="0"/>
              <a:t>Move to add </a:t>
            </a:r>
            <a:r>
              <a:rPr lang="en-US" altLang="zh-CN" dirty="0" smtClean="0"/>
              <a:t>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a:t>
            </a:r>
            <a:r>
              <a:rPr lang="en-US" altLang="zh-CN" dirty="0" smtClean="0"/>
              <a:t>IEEE802.11-12/0042r4, AP discovery with FILS beacon</a:t>
            </a:r>
            <a:endParaRPr lang="en-US" dirty="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means are provided to speed-up AP/network discovery that reduces network congestion when lots of associations are requested in a given time.</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6.2 Passive scanning</a:t>
            </a: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fontScale="92500" lnSpcReduction="20000"/>
          </a:bodyPr>
          <a:lstStyle/>
          <a:p>
            <a:r>
              <a:rPr lang="en-US" altLang="zh-CN" dirty="0" smtClean="0"/>
              <a:t>2 scanning schemes defined in IEEE :</a:t>
            </a:r>
          </a:p>
          <a:p>
            <a:pPr lvl="1"/>
            <a:r>
              <a:rPr lang="en-US" altLang="zh-CN" dirty="0" smtClean="0"/>
              <a:t>Passive scanning</a:t>
            </a:r>
          </a:p>
          <a:p>
            <a:pPr lvl="2"/>
            <a:r>
              <a:rPr lang="en-US" altLang="zh-CN" dirty="0" smtClean="0"/>
              <a:t>A STA waits until next beacon frame comes.</a:t>
            </a:r>
          </a:p>
          <a:p>
            <a:pPr lvl="2"/>
            <a:r>
              <a:rPr lang="en-US" altLang="zh-CN" dirty="0" smtClean="0"/>
              <a:t>Based on received beacon frame, a STA discovers APs and initiates association.</a:t>
            </a:r>
          </a:p>
          <a:p>
            <a:pPr lvl="2"/>
            <a:r>
              <a:rPr lang="en-US" altLang="zh-CN" dirty="0" smtClean="0"/>
              <a:t>Pros: No additional air channel occupancy for AP discovery.</a:t>
            </a:r>
          </a:p>
          <a:p>
            <a:pPr lvl="2"/>
            <a:r>
              <a:rPr lang="en-US" altLang="zh-CN" dirty="0" smtClean="0"/>
              <a:t>Cons: As beacon frame is broadcasted once in a while (normally in the order of 100msec), it takes more time to discover an AP.</a:t>
            </a:r>
          </a:p>
          <a:p>
            <a:pPr lvl="1"/>
            <a:r>
              <a:rPr lang="en-US" altLang="zh-CN" dirty="0" smtClean="0"/>
              <a:t>Active scanning</a:t>
            </a:r>
          </a:p>
          <a:p>
            <a:pPr lvl="2"/>
            <a:r>
              <a:rPr lang="en-US" altLang="zh-CN" dirty="0" smtClean="0"/>
              <a:t>A STA transmits a Probe Request message including specific SSID that the STA wants to associate.</a:t>
            </a:r>
          </a:p>
          <a:p>
            <a:pPr lvl="2"/>
            <a:r>
              <a:rPr lang="en-US" altLang="zh-CN" dirty="0" smtClean="0"/>
              <a:t>Corresponding APs that receives Probe Request send back Probe Response message including needed  BSS information.</a:t>
            </a:r>
          </a:p>
          <a:p>
            <a:pPr lvl="2"/>
            <a:r>
              <a:rPr lang="en-US" altLang="zh-CN" dirty="0" smtClean="0"/>
              <a:t>Pros: Fast AP discovery available.</a:t>
            </a:r>
          </a:p>
          <a:p>
            <a:pPr lvl="2"/>
            <a:r>
              <a:rPr lang="en-US" altLang="zh-CN" dirty="0" smtClean="0"/>
              <a:t>Cons: additional air channel occupancy required, especially for the case wildcard SSID is included in Probe Request message. (In this case, every AP needs to send back Probe Response message.)</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a:bodyPr>
          <a:lstStyle/>
          <a:p>
            <a:r>
              <a:rPr lang="en-US" altLang="zh-CN" dirty="0" smtClean="0"/>
              <a:t>Improvement on passive scanning schemes [1]</a:t>
            </a:r>
          </a:p>
          <a:p>
            <a:pPr lvl="1"/>
            <a:r>
              <a:rPr lang="en-US" altLang="zh-CN" dirty="0" smtClean="0"/>
              <a:t>Use of FILS beacon</a:t>
            </a:r>
          </a:p>
          <a:p>
            <a:pPr lvl="2"/>
            <a:r>
              <a:rPr lang="en-US" altLang="zh-CN" dirty="0" smtClean="0"/>
              <a:t>Define a very short beacon (FILS beacon) to advertise AP, transmit it much more frequently.</a:t>
            </a:r>
          </a:p>
          <a:p>
            <a:pPr lvl="2"/>
            <a:r>
              <a:rPr lang="en-US" altLang="zh-CN" dirty="0" smtClean="0"/>
              <a:t>FILS beacon only contains several necessary element for discovery.</a:t>
            </a:r>
          </a:p>
          <a:p>
            <a:pPr lvl="2"/>
            <a:r>
              <a:rPr lang="en-US" altLang="zh-CN" dirty="0" smtClean="0"/>
              <a:t>FILS beacon will not replace the traditional beacon frame, it will be sent much more frequently between traditional beacons.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5</a:t>
            </a:fld>
            <a:endParaRPr lang="en-US" altLang="zh-C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Case for </a:t>
            </a:r>
            <a:r>
              <a:rPr lang="en-US" dirty="0" err="1" smtClean="0"/>
              <a:t>TGai</a:t>
            </a:r>
            <a:endParaRPr lang="en-US" dirty="0"/>
          </a:p>
        </p:txBody>
      </p:sp>
      <p:sp>
        <p:nvSpPr>
          <p:cNvPr id="3" name="Content Placeholder 2"/>
          <p:cNvSpPr>
            <a:spLocks noGrp="1"/>
          </p:cNvSpPr>
          <p:nvPr>
            <p:ph idx="1"/>
          </p:nvPr>
        </p:nvSpPr>
        <p:spPr>
          <a:xfrm>
            <a:off x="685800" y="1981200"/>
            <a:ext cx="8134672" cy="4400128"/>
          </a:xfrm>
        </p:spPr>
        <p:txBody>
          <a:bodyPr>
            <a:normAutofit fontScale="92500" lnSpcReduction="10000"/>
          </a:bodyPr>
          <a:lstStyle/>
          <a:p>
            <a:r>
              <a:rPr lang="en-US" altLang="zh-CN" dirty="0" smtClean="0"/>
              <a:t>In case there are not much of incoming mobile users for an ESS,</a:t>
            </a:r>
          </a:p>
          <a:p>
            <a:pPr lvl="1"/>
            <a:r>
              <a:rPr lang="en-US" altLang="zh-CN" dirty="0" smtClean="0"/>
              <a:t>There are small number of Probe Request/Response messages.</a:t>
            </a:r>
          </a:p>
          <a:p>
            <a:pPr lvl="1"/>
            <a:r>
              <a:rPr lang="en-US" altLang="zh-CN" dirty="0" smtClean="0"/>
              <a:t>Because the number of incoming mobile users are small, the impact of Probe Request/Response messages will not be severe.</a:t>
            </a:r>
          </a:p>
          <a:p>
            <a:pPr lvl="1"/>
            <a:r>
              <a:rPr lang="en-US" altLang="zh-CN" dirty="0" smtClean="0"/>
              <a:t>Therefore, current active scanning scheme will work well.</a:t>
            </a:r>
          </a:p>
          <a:p>
            <a:r>
              <a:rPr lang="en-US" altLang="zh-CN" dirty="0" smtClean="0"/>
              <a:t>In case there are many incoming mobile users for an ESS,</a:t>
            </a:r>
          </a:p>
          <a:p>
            <a:pPr lvl="1"/>
            <a:r>
              <a:rPr lang="en-US" altLang="zh-CN" dirty="0" smtClean="0"/>
              <a:t>Flooding of Probe Request/Response messages.</a:t>
            </a:r>
          </a:p>
          <a:p>
            <a:pPr lvl="1"/>
            <a:r>
              <a:rPr lang="en-US" altLang="zh-CN" dirty="0" smtClean="0"/>
              <a:t>Therefore, use of active scanning scheme will result in network overload.</a:t>
            </a:r>
          </a:p>
          <a:p>
            <a:pPr lvl="1"/>
            <a:r>
              <a:rPr lang="en-US" altLang="zh-CN" dirty="0" smtClean="0"/>
              <a:t>At the same time, because there are many incoming users in an ESS, there are also many Association Request/Response messages transmitted between AP and STAs.</a:t>
            </a:r>
          </a:p>
          <a:p>
            <a:pPr lvl="1"/>
            <a:r>
              <a:rPr lang="en-US" altLang="zh-CN" dirty="0" smtClean="0"/>
              <a:t>Therefore, active scanning scheme becomes problematic only when Association Request/Response messages transmission happen frequently.</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a:t>
            </a:fld>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4400128"/>
          </a:xfrm>
        </p:spPr>
        <p:txBody>
          <a:bodyPr>
            <a:normAutofit fontScale="85000" lnSpcReduction="20000"/>
          </a:bodyPr>
          <a:lstStyle/>
          <a:p>
            <a:r>
              <a:rPr lang="en-US" altLang="zh-CN" dirty="0" smtClean="0"/>
              <a:t>Have an option for Association Response message (or other management messages transmitted by APs) that enables carrying information that is needed for AP discovery, unless whole message frame is security </a:t>
            </a:r>
            <a:r>
              <a:rPr lang="en-US" altLang="zh-CN" dirty="0" err="1" smtClean="0"/>
              <a:t>encripted</a:t>
            </a:r>
            <a:r>
              <a:rPr lang="en-US" altLang="zh-CN" dirty="0" smtClean="0"/>
              <a:t>.</a:t>
            </a:r>
          </a:p>
          <a:p>
            <a:pPr lvl="1"/>
            <a:r>
              <a:rPr lang="en-US" altLang="zh-CN" dirty="0" smtClean="0"/>
              <a:t>When a STA initiates AP discovery process, it first waits and monitors the channel.</a:t>
            </a:r>
          </a:p>
          <a:p>
            <a:pPr lvl="1"/>
            <a:r>
              <a:rPr lang="en-US" altLang="zh-CN" dirty="0" smtClean="0"/>
              <a:t>If the STA receives one of messages that carries AP discovery information such as beacon, Probe Response, Measurement Pilot, or Association Response carrying AP discovery information during this period, the STA executes passive scanning process.</a:t>
            </a:r>
          </a:p>
          <a:p>
            <a:r>
              <a:rPr lang="en-US" altLang="zh-CN" dirty="0" smtClean="0"/>
              <a:t>AP may transmit Association Responses message with AP discovery information when there are many Association Requests in a network. </a:t>
            </a:r>
          </a:p>
          <a:p>
            <a:pPr lvl="1"/>
            <a:r>
              <a:rPr lang="en-US" altLang="zh-CN" dirty="0" smtClean="0"/>
              <a:t>In case there are not much of Association Requests during given time, it just sends normal Association Response message that doesn’t carry AP discovery information.</a:t>
            </a:r>
          </a:p>
          <a:p>
            <a:r>
              <a:rPr lang="en-US" altLang="zh-CN" dirty="0" smtClean="0"/>
              <a:t>Even if there are lots of Association Requests in a network, not all Association Response messages will carry AP discovery information.</a:t>
            </a:r>
          </a:p>
          <a:p>
            <a:pPr lvl="1"/>
            <a:r>
              <a:rPr lang="en-US" altLang="zh-CN" dirty="0" smtClean="0"/>
              <a:t> Rather, one Association Response message in every given time window will deliver AP discovery information.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2239888"/>
          </a:xfrm>
        </p:spPr>
        <p:txBody>
          <a:bodyPr>
            <a:normAutofit fontScale="92500" lnSpcReduction="20000"/>
          </a:bodyPr>
          <a:lstStyle/>
          <a:p>
            <a:r>
              <a:rPr lang="en-US" altLang="zh-CN" dirty="0" smtClean="0"/>
              <a:t>Proposed recommendation under FILS</a:t>
            </a:r>
            <a:r>
              <a:rPr lang="en-US" altLang="zh-CN" baseline="30000" dirty="0" smtClean="0"/>
              <a:t>1)</a:t>
            </a:r>
            <a:r>
              <a:rPr lang="en-US" altLang="zh-CN" dirty="0" smtClean="0"/>
              <a:t> beacon </a:t>
            </a:r>
          </a:p>
          <a:p>
            <a:pPr lvl="1"/>
            <a:r>
              <a:rPr lang="en-US" altLang="zh-CN" dirty="0" smtClean="0"/>
              <a:t>Multiple FILS beacons are supposed to be transmitted between regular beacon period to reduce AP discovery time.</a:t>
            </a:r>
          </a:p>
          <a:p>
            <a:pPr lvl="1"/>
            <a:r>
              <a:rPr lang="en-US" altLang="zh-CN" dirty="0" smtClean="0"/>
              <a:t>If Association Response message is going to be transmitted close to that of FILS beacon (within the time window of T1), FILS beacon is not transmitted and AP discovery information is piggybacked on Association Response message.</a:t>
            </a:r>
          </a:p>
          <a:p>
            <a:pPr lvl="1"/>
            <a:r>
              <a:rPr lang="en-US" altLang="zh-CN" dirty="0" smtClean="0"/>
              <a:t>And regular beacon is transmitted always.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cxnSp>
        <p:nvCxnSpPr>
          <p:cNvPr id="5" name="Straight Arrow Connector 4"/>
          <p:cNvCxnSpPr/>
          <p:nvPr/>
        </p:nvCxnSpPr>
        <p:spPr bwMode="auto">
          <a:xfrm>
            <a:off x="1550323" y="5825494"/>
            <a:ext cx="6772939"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 name="TextBox 6"/>
          <p:cNvSpPr txBox="1"/>
          <p:nvPr/>
        </p:nvSpPr>
        <p:spPr>
          <a:xfrm>
            <a:off x="1433355" y="5421455"/>
            <a:ext cx="478465" cy="393954"/>
          </a:xfrm>
          <a:prstGeom prst="rect">
            <a:avLst/>
          </a:prstGeom>
          <a:noFill/>
        </p:spPr>
        <p:txBody>
          <a:bodyPr wrap="square" rtlCol="0">
            <a:spAutoFit/>
          </a:bodyPr>
          <a:lstStyle/>
          <a:p>
            <a:r>
              <a:rPr lang="en-US" dirty="0" smtClean="0"/>
              <a:t>AP</a:t>
            </a:r>
            <a:endParaRPr lang="en-US" dirty="0"/>
          </a:p>
        </p:txBody>
      </p:sp>
      <p:cxnSp>
        <p:nvCxnSpPr>
          <p:cNvPr id="8" name="Straight Arrow Connector 7"/>
          <p:cNvCxnSpPr/>
          <p:nvPr/>
        </p:nvCxnSpPr>
        <p:spPr bwMode="auto">
          <a:xfrm flipV="1">
            <a:off x="2489519" y="5276144"/>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9" name="TextBox 8"/>
          <p:cNvSpPr txBox="1"/>
          <p:nvPr/>
        </p:nvSpPr>
        <p:spPr>
          <a:xfrm>
            <a:off x="2084205" y="4886341"/>
            <a:ext cx="830677" cy="359394"/>
          </a:xfrm>
          <a:prstGeom prst="rect">
            <a:avLst/>
          </a:prstGeom>
          <a:noFill/>
        </p:spPr>
        <p:txBody>
          <a:bodyPr wrap="none" rtlCol="0">
            <a:spAutoFit/>
          </a:bodyPr>
          <a:lstStyle/>
          <a:p>
            <a:r>
              <a:rPr lang="en-US" dirty="0" smtClean="0"/>
              <a:t>Beacon</a:t>
            </a:r>
            <a:endParaRPr lang="en-US" dirty="0"/>
          </a:p>
        </p:txBody>
      </p:sp>
      <p:cxnSp>
        <p:nvCxnSpPr>
          <p:cNvPr id="10" name="Straight Arrow Connector 9"/>
          <p:cNvCxnSpPr/>
          <p:nvPr/>
        </p:nvCxnSpPr>
        <p:spPr bwMode="auto">
          <a:xfrm flipV="1">
            <a:off x="5933759" y="5270048"/>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11" name="TextBox 10"/>
          <p:cNvSpPr txBox="1"/>
          <p:nvPr/>
        </p:nvSpPr>
        <p:spPr>
          <a:xfrm>
            <a:off x="5528445" y="4880245"/>
            <a:ext cx="830677" cy="359394"/>
          </a:xfrm>
          <a:prstGeom prst="rect">
            <a:avLst/>
          </a:prstGeom>
          <a:noFill/>
        </p:spPr>
        <p:txBody>
          <a:bodyPr wrap="none" rtlCol="0">
            <a:spAutoFit/>
          </a:bodyPr>
          <a:lstStyle/>
          <a:p>
            <a:r>
              <a:rPr lang="en-US" dirty="0" smtClean="0"/>
              <a:t>Beacon</a:t>
            </a:r>
            <a:endParaRPr lang="en-US" dirty="0"/>
          </a:p>
        </p:txBody>
      </p:sp>
      <p:cxnSp>
        <p:nvCxnSpPr>
          <p:cNvPr id="12" name="Straight Arrow Connector 11"/>
          <p:cNvCxnSpPr/>
          <p:nvPr/>
        </p:nvCxnSpPr>
        <p:spPr bwMode="auto">
          <a:xfrm flipH="1" flipV="1">
            <a:off x="3364365"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3" name="TextBox 12"/>
          <p:cNvSpPr txBox="1"/>
          <p:nvPr/>
        </p:nvSpPr>
        <p:spPr>
          <a:xfrm>
            <a:off x="3054362"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4" name="Straight Arrow Connector 13"/>
          <p:cNvCxnSpPr/>
          <p:nvPr/>
        </p:nvCxnSpPr>
        <p:spPr bwMode="auto">
          <a:xfrm flipH="1" flipV="1">
            <a:off x="4199517"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5" name="TextBox 14"/>
          <p:cNvSpPr txBox="1"/>
          <p:nvPr/>
        </p:nvSpPr>
        <p:spPr>
          <a:xfrm>
            <a:off x="3889514"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16" name="Straight Arrow Connector 15"/>
          <p:cNvCxnSpPr/>
          <p:nvPr/>
        </p:nvCxnSpPr>
        <p:spPr bwMode="auto">
          <a:xfrm flipH="1" flipV="1">
            <a:off x="5046861"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7" name="TextBox 16"/>
          <p:cNvSpPr txBox="1"/>
          <p:nvPr/>
        </p:nvSpPr>
        <p:spPr>
          <a:xfrm>
            <a:off x="4736858"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8" name="Straight Arrow Connector 17"/>
          <p:cNvCxnSpPr/>
          <p:nvPr/>
        </p:nvCxnSpPr>
        <p:spPr bwMode="auto">
          <a:xfrm flipH="1" flipV="1">
            <a:off x="6723261"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9" name="TextBox 18"/>
          <p:cNvSpPr txBox="1"/>
          <p:nvPr/>
        </p:nvSpPr>
        <p:spPr>
          <a:xfrm>
            <a:off x="6413258"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20" name="Straight Arrow Connector 19"/>
          <p:cNvCxnSpPr/>
          <p:nvPr/>
        </p:nvCxnSpPr>
        <p:spPr bwMode="auto">
          <a:xfrm flipH="1" flipV="1">
            <a:off x="7558413" y="5434981"/>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21" name="TextBox 20"/>
          <p:cNvSpPr txBox="1"/>
          <p:nvPr/>
        </p:nvSpPr>
        <p:spPr>
          <a:xfrm>
            <a:off x="7248410" y="4983877"/>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22" name="Straight Arrow Connector 21"/>
          <p:cNvCxnSpPr>
            <a:endCxn id="23" idx="2"/>
          </p:cNvCxnSpPr>
          <p:nvPr/>
        </p:nvCxnSpPr>
        <p:spPr bwMode="auto">
          <a:xfrm flipV="1">
            <a:off x="2790347" y="4908796"/>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3" name="TextBox 22"/>
          <p:cNvSpPr txBox="1"/>
          <p:nvPr/>
        </p:nvSpPr>
        <p:spPr>
          <a:xfrm>
            <a:off x="2553597" y="4477909"/>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4" name="Straight Arrow Connector 23"/>
          <p:cNvCxnSpPr>
            <a:endCxn id="25" idx="2"/>
          </p:cNvCxnSpPr>
          <p:nvPr/>
        </p:nvCxnSpPr>
        <p:spPr bwMode="auto">
          <a:xfrm flipV="1">
            <a:off x="3497715" y="4947864"/>
            <a:ext cx="6907" cy="880563"/>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5" name="TextBox 24"/>
          <p:cNvSpPr txBox="1"/>
          <p:nvPr/>
        </p:nvSpPr>
        <p:spPr>
          <a:xfrm>
            <a:off x="3127115" y="4301533"/>
            <a:ext cx="755014"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26" name="Straight Arrow Connector 25"/>
          <p:cNvCxnSpPr>
            <a:endCxn id="27" idx="2"/>
          </p:cNvCxnSpPr>
          <p:nvPr/>
        </p:nvCxnSpPr>
        <p:spPr bwMode="auto">
          <a:xfrm flipV="1">
            <a:off x="446674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7" name="TextBox 26"/>
          <p:cNvSpPr txBox="1"/>
          <p:nvPr/>
        </p:nvSpPr>
        <p:spPr>
          <a:xfrm>
            <a:off x="422999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8" name="Straight Arrow Connector 27"/>
          <p:cNvCxnSpPr>
            <a:endCxn id="29" idx="2"/>
          </p:cNvCxnSpPr>
          <p:nvPr/>
        </p:nvCxnSpPr>
        <p:spPr bwMode="auto">
          <a:xfrm flipV="1">
            <a:off x="5144397" y="4944408"/>
            <a:ext cx="6927" cy="87767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9" name="TextBox 28"/>
          <p:cNvSpPr txBox="1"/>
          <p:nvPr/>
        </p:nvSpPr>
        <p:spPr>
          <a:xfrm>
            <a:off x="4788244" y="4298077"/>
            <a:ext cx="726160"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0" name="Straight Arrow Connector 29"/>
          <p:cNvCxnSpPr>
            <a:endCxn id="31" idx="2"/>
          </p:cNvCxnSpPr>
          <p:nvPr/>
        </p:nvCxnSpPr>
        <p:spPr bwMode="auto">
          <a:xfrm flipV="1">
            <a:off x="630263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1" name="TextBox 30"/>
          <p:cNvSpPr txBox="1"/>
          <p:nvPr/>
        </p:nvSpPr>
        <p:spPr>
          <a:xfrm>
            <a:off x="606588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2" name="Straight Arrow Connector 31"/>
          <p:cNvCxnSpPr>
            <a:endCxn id="33" idx="2"/>
          </p:cNvCxnSpPr>
          <p:nvPr/>
        </p:nvCxnSpPr>
        <p:spPr bwMode="auto">
          <a:xfrm flipV="1">
            <a:off x="7430397" y="4939427"/>
            <a:ext cx="6908" cy="88265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3" name="TextBox 32"/>
          <p:cNvSpPr txBox="1"/>
          <p:nvPr/>
        </p:nvSpPr>
        <p:spPr>
          <a:xfrm>
            <a:off x="7074224" y="4293096"/>
            <a:ext cx="726161"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4" name="Straight Arrow Connector 33"/>
          <p:cNvCxnSpPr>
            <a:endCxn id="35" idx="2"/>
          </p:cNvCxnSpPr>
          <p:nvPr/>
        </p:nvCxnSpPr>
        <p:spPr bwMode="auto">
          <a:xfrm flipV="1">
            <a:off x="8131437" y="4945372"/>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5" name="TextBox 34"/>
          <p:cNvSpPr txBox="1"/>
          <p:nvPr/>
        </p:nvSpPr>
        <p:spPr>
          <a:xfrm>
            <a:off x="7894687" y="4514485"/>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6" name="Straight Connector 35"/>
          <p:cNvCxnSpPr/>
          <p:nvPr/>
        </p:nvCxnSpPr>
        <p:spPr bwMode="auto">
          <a:xfrm>
            <a:off x="3155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3536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5597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p:cNvSpPr txBox="1"/>
          <p:nvPr/>
        </p:nvSpPr>
        <p:spPr>
          <a:xfrm>
            <a:off x="322834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0" name="Straight Connector 39"/>
          <p:cNvCxnSpPr/>
          <p:nvPr/>
        </p:nvCxnSpPr>
        <p:spPr bwMode="auto">
          <a:xfrm>
            <a:off x="3987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4368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398782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TextBox 42"/>
          <p:cNvSpPr txBox="1"/>
          <p:nvPr/>
        </p:nvSpPr>
        <p:spPr>
          <a:xfrm>
            <a:off x="406019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4" name="Straight Connector 43"/>
          <p:cNvCxnSpPr/>
          <p:nvPr/>
        </p:nvCxnSpPr>
        <p:spPr bwMode="auto">
          <a:xfrm>
            <a:off x="4851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5232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851428" y="5930483"/>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4923793" y="6006683"/>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8" name="Straight Connector 47"/>
          <p:cNvCxnSpPr/>
          <p:nvPr/>
        </p:nvCxnSpPr>
        <p:spPr bwMode="auto">
          <a:xfrm>
            <a:off x="6521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6902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6521478" y="592367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 name="TextBox 50"/>
          <p:cNvSpPr txBox="1"/>
          <p:nvPr/>
        </p:nvSpPr>
        <p:spPr>
          <a:xfrm>
            <a:off x="6593843" y="599987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52" name="Straight Connector 51"/>
          <p:cNvCxnSpPr/>
          <p:nvPr/>
        </p:nvCxnSpPr>
        <p:spPr bwMode="auto">
          <a:xfrm>
            <a:off x="7354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735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a:off x="7354197"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 name="TextBox 54"/>
          <p:cNvSpPr txBox="1"/>
          <p:nvPr/>
        </p:nvSpPr>
        <p:spPr>
          <a:xfrm>
            <a:off x="7426562" y="5993527"/>
            <a:ext cx="256481" cy="184666"/>
          </a:xfrm>
          <a:prstGeom prst="rect">
            <a:avLst/>
          </a:prstGeom>
          <a:noFill/>
        </p:spPr>
        <p:txBody>
          <a:bodyPr wrap="none" lIns="0" tIns="0" rIns="0" bIns="0" rtlCol="0">
            <a:spAutoFit/>
          </a:bodyPr>
          <a:lstStyle/>
          <a:p>
            <a:pPr algn="ctr">
              <a:lnSpc>
                <a:spcPct val="100000"/>
              </a:lnSpc>
            </a:pPr>
            <a:r>
              <a:rPr lang="en-US" smtClean="0"/>
              <a:t>±T1</a:t>
            </a:r>
            <a:endParaRPr lang="en-US" dirty="0"/>
          </a:p>
        </p:txBody>
      </p:sp>
      <p:sp>
        <p:nvSpPr>
          <p:cNvPr id="56" name="TextBox 55"/>
          <p:cNvSpPr txBox="1"/>
          <p:nvPr/>
        </p:nvSpPr>
        <p:spPr>
          <a:xfrm>
            <a:off x="611560" y="6237312"/>
            <a:ext cx="7744428" cy="246221"/>
          </a:xfrm>
          <a:prstGeom prst="rect">
            <a:avLst/>
          </a:prstGeom>
          <a:noFill/>
        </p:spPr>
        <p:txBody>
          <a:bodyPr wrap="none" rtlCol="0">
            <a:spAutoFit/>
          </a:bodyPr>
          <a:lstStyle/>
          <a:p>
            <a:r>
              <a:rPr lang="en-US" sz="1000" baseline="30000" dirty="0" smtClean="0"/>
              <a:t>1)  </a:t>
            </a:r>
            <a:r>
              <a:rPr lang="en-US" sz="1000" dirty="0" smtClean="0"/>
              <a:t>From here below, FILS beacon includes concept of any shortened version of  beacon such as FILS beacon, short beacon, measurement pilot, etc.</a:t>
            </a:r>
            <a:endParaRPr lang="en-U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Air time occupancy for (FILS) beacon transmission can be reduced as number of STAs joining increases.</a:t>
            </a:r>
          </a:p>
          <a:p>
            <a:r>
              <a:rPr lang="en-US" altLang="zh-CN" dirty="0" smtClean="0"/>
              <a:t>No additional significant complexity increase for both APs and STAs</a:t>
            </a:r>
          </a:p>
          <a:p>
            <a:r>
              <a:rPr lang="en-US" dirty="0" smtClean="0"/>
              <a:t>Need for transmitting Probe Response message is minimized, which can reduce the processing burden of APs.</a:t>
            </a: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2296</TotalTime>
  <Words>1140</Words>
  <Application>Microsoft Office PowerPoint</Application>
  <PresentationFormat>On-screen Show (4:3)</PresentationFormat>
  <Paragraphs>159</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AP Discovery Information Broadcasting</vt:lpstr>
      <vt:lpstr>Abstract</vt:lpstr>
      <vt:lpstr>Conformance w/ TGai PAR &amp; 5C </vt:lpstr>
      <vt:lpstr>AP Discovery: Scanning</vt:lpstr>
      <vt:lpstr>AP Discovery: Scanning</vt:lpstr>
      <vt:lpstr>Usage Case for TGai</vt:lpstr>
      <vt:lpstr>Proposed Recommendation</vt:lpstr>
      <vt:lpstr>Proposed Recommendation</vt:lpstr>
      <vt:lpstr>Benefits</vt:lpstr>
      <vt:lpstr>Straw Poll</vt:lpstr>
      <vt:lpstr>Motion</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Young Hoon Kwon</cp:lastModifiedBy>
  <cp:revision>130</cp:revision>
  <cp:lastPrinted>1998-02-10T13:28:06Z</cp:lastPrinted>
  <dcterms:created xsi:type="dcterms:W3CDTF">2011-11-01T05:42:00Z</dcterms:created>
  <dcterms:modified xsi:type="dcterms:W3CDTF">2012-05-15T02:41:23Z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1337049640</vt:lpwstr>
  </property>
</Properties>
</file>