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81" r:id="rId3"/>
    <p:sldId id="271" r:id="rId4"/>
    <p:sldId id="293" r:id="rId5"/>
    <p:sldId id="296" r:id="rId6"/>
    <p:sldId id="294" r:id="rId7"/>
    <p:sldId id="302" r:id="rId8"/>
    <p:sldId id="297" r:id="rId9"/>
    <p:sldId id="303" r:id="rId10"/>
    <p:sldId id="304" r:id="rId11"/>
    <p:sldId id="310" r:id="rId12"/>
    <p:sldId id="299" r:id="rId13"/>
    <p:sldId id="300" r:id="rId14"/>
    <p:sldId id="305" r:id="rId15"/>
    <p:sldId id="306" r:id="rId16"/>
    <p:sldId id="307" r:id="rId17"/>
    <p:sldId id="308" r:id="rId18"/>
    <p:sldId id="309" r:id="rId19"/>
    <p:sldId id="295"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8" d="100"/>
          <a:sy n="118" d="100"/>
        </p:scale>
        <p:origin x="-135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56AA3176-F1EA-4D66-82F2-CE1FC2834A64}" type="slidenum">
              <a:rPr lang="en-US" altLang="zh-CN"/>
              <a:pPr/>
              <a:t>1</a:t>
            </a:fld>
            <a:endParaRPr lang="en-US" altLang="zh-CN"/>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2</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dirty="0" smtClean="0"/>
              <a:t>May 2012</a:t>
            </a:r>
            <a:endParaRPr lang="en-US" altLang="zh-CN" dirty="0"/>
          </a:p>
        </p:txBody>
      </p:sp>
      <p:sp>
        <p:nvSpPr>
          <p:cNvPr id="5" name="页脚占位符 4"/>
          <p:cNvSpPr>
            <a:spLocks noGrp="1"/>
          </p:cNvSpPr>
          <p:nvPr>
            <p:ph type="ftr" sz="quarter" idx="11"/>
          </p:nvPr>
        </p:nvSpPr>
        <p:spPr>
          <a:xfrm>
            <a:off x="6791201" y="6475413"/>
            <a:ext cx="1752724" cy="184666"/>
          </a:xfrm>
          <a:prstGeom prst="rect">
            <a:avLst/>
          </a:prstGeom>
        </p:spPr>
        <p:txBody>
          <a:bodyPr/>
          <a:lstStyle>
            <a:lvl1pPr>
              <a:defRPr/>
            </a:lvl1pPr>
          </a:lstStyle>
          <a:p>
            <a:r>
              <a:rPr lang="en-US" altLang="zh-CN" dirty="0" smtClean="0"/>
              <a:t>Young </a:t>
            </a:r>
            <a:r>
              <a:rPr lang="en-US" altLang="zh-CN" dirty="0" err="1" smtClean="0"/>
              <a:t>Hoon</a:t>
            </a:r>
            <a:r>
              <a:rPr lang="en-US" altLang="zh-CN" dirty="0" smtClean="0"/>
              <a:t> Kwon, </a:t>
            </a:r>
            <a:r>
              <a:rPr lang="en-US" altLang="zh-CN" dirty="0" err="1" smtClean="0"/>
              <a:t>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页脚占位符 4"/>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8" name="页脚占位符 7"/>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页脚占位符 3"/>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3" name="页脚占位符 2"/>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页脚占位符 5"/>
          <p:cNvSpPr>
            <a:spLocks noGrp="1"/>
          </p:cNvSpPr>
          <p:nvPr>
            <p:ph type="ftr" sz="quarter" idx="11"/>
          </p:nvPr>
        </p:nvSpPr>
        <p:spPr>
          <a:xfrm>
            <a:off x="6791202" y="6475413"/>
            <a:ext cx="1752723" cy="184666"/>
          </a:xfrm>
          <a:prstGeom prst="rect">
            <a:avLst/>
          </a:prstGeom>
        </p:spPr>
        <p:txBody>
          <a:bodyPr/>
          <a:lstStyle>
            <a:lvl1pPr>
              <a:defRPr/>
            </a:lvl1pPr>
          </a:lstStyle>
          <a:p>
            <a:r>
              <a:rPr lang="en-US" altLang="zh-CN"/>
              <a:t>John Doe, Some Company</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IEEE </a:t>
            </a:r>
            <a:r>
              <a:rPr lang="en-US" altLang="zh-CN" sz="1800" b="1" dirty="0" smtClean="0">
                <a:ea typeface="宋体" charset="-122"/>
              </a:rPr>
              <a:t>802.11-12/0567r1</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May</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err="1" smtClean="0">
                <a:ea typeface="宋体" charset="-122"/>
              </a:rPr>
              <a:t>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ounghoon.kwon@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a:t>Slide </a:t>
            </a:r>
            <a:fld id="{7E541D0B-CF74-4B68-82E3-58F79C6030FD}" type="slidenum">
              <a:rPr lang="en-US" altLang="zh-CN"/>
              <a:pPr/>
              <a:t>1</a:t>
            </a:fld>
            <a:endParaRPr lang="en-US" altLang="zh-CN"/>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Multiple Frequency Channel Scanning</a:t>
            </a:r>
            <a:endParaRPr lang="en-US" altLang="zh-CN" dirty="0">
              <a:ea typeface="宋体" charset="-122"/>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2012-05-04</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graphicFrame>
        <p:nvGraphicFramePr>
          <p:cNvPr id="9" name="表 9"/>
          <p:cNvGraphicFramePr>
            <a:graphicFrameLocks noGrp="1"/>
          </p:cNvGraphicFramePr>
          <p:nvPr>
            <p:extLst>
              <p:ext uri="{D42A27DB-BD31-4B8C-83A1-F6EECF244321}">
                <p14:modId xmlns="" xmlns:p14="http://schemas.microsoft.com/office/powerpoint/2010/main"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Young </a:t>
                      </a: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Hoon</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Kwon</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Huawei</a:t>
                      </a: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 Technologies Co., LTD.</a:t>
                      </a: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hlinkClick r:id="rId3"/>
                        </a:rPr>
                        <a:t>younghoon.kwon@huawei.com</a:t>
                      </a:r>
                      <a:endParaRPr kumimoji="0" lang="en-US" altLang="zh-CN"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Yunsong</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Yang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1159768"/>
          </a:xfrm>
        </p:spPr>
        <p:txBody>
          <a:bodyPr>
            <a:normAutofit fontScale="92500"/>
          </a:bodyPr>
          <a:lstStyle/>
          <a:p>
            <a:r>
              <a:rPr lang="en-US" altLang="zh-CN" dirty="0" smtClean="0"/>
              <a:t>Example scenario using proposed recommendations: (1) only</a:t>
            </a:r>
          </a:p>
          <a:p>
            <a:pPr lvl="1"/>
            <a:r>
              <a:rPr lang="en-US" altLang="zh-CN" dirty="0" smtClean="0"/>
              <a:t>3 frequency channels</a:t>
            </a:r>
          </a:p>
          <a:p>
            <a:pPr lvl="1"/>
            <a:r>
              <a:rPr lang="en-US" altLang="zh-CN" dirty="0" smtClean="0"/>
              <a:t>3 APs in each frequency channel</a:t>
            </a:r>
          </a:p>
          <a:p>
            <a:endParaRPr lang="en-US" altLang="zh-CN" dirty="0" smtClean="0"/>
          </a:p>
        </p:txBody>
      </p:sp>
      <p:cxnSp>
        <p:nvCxnSpPr>
          <p:cNvPr id="208" name="Straight Arrow Connector 207"/>
          <p:cNvCxnSpPr/>
          <p:nvPr/>
        </p:nvCxnSpPr>
        <p:spPr bwMode="auto">
          <a:xfrm>
            <a:off x="890332" y="3830960"/>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09" name="Straight Arrow Connector 208"/>
          <p:cNvCxnSpPr/>
          <p:nvPr/>
        </p:nvCxnSpPr>
        <p:spPr bwMode="auto">
          <a:xfrm>
            <a:off x="890332" y="4592960"/>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210" name="Straight Arrow Connector 209"/>
          <p:cNvCxnSpPr/>
          <p:nvPr/>
        </p:nvCxnSpPr>
        <p:spPr bwMode="auto">
          <a:xfrm>
            <a:off x="890332" y="5431160"/>
            <a:ext cx="66294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211" name="TextBox 210"/>
          <p:cNvSpPr txBox="1"/>
          <p:nvPr/>
        </p:nvSpPr>
        <p:spPr>
          <a:xfrm>
            <a:off x="7491475" y="3602360"/>
            <a:ext cx="1109599" cy="393954"/>
          </a:xfrm>
          <a:prstGeom prst="rect">
            <a:avLst/>
          </a:prstGeom>
          <a:noFill/>
        </p:spPr>
        <p:txBody>
          <a:bodyPr wrap="none" rtlCol="0">
            <a:spAutoFit/>
          </a:bodyPr>
          <a:lstStyle/>
          <a:p>
            <a:r>
              <a:rPr lang="en-US" dirty="0" smtClean="0"/>
              <a:t>Freq. </a:t>
            </a:r>
            <a:r>
              <a:rPr lang="en-US" dirty="0" err="1" smtClean="0"/>
              <a:t>ch</a:t>
            </a:r>
            <a:r>
              <a:rPr lang="en-US" dirty="0" smtClean="0"/>
              <a:t>. 1</a:t>
            </a:r>
            <a:endParaRPr lang="en-US" dirty="0"/>
          </a:p>
        </p:txBody>
      </p:sp>
      <p:sp>
        <p:nvSpPr>
          <p:cNvPr id="212" name="TextBox 211"/>
          <p:cNvSpPr txBox="1"/>
          <p:nvPr/>
        </p:nvSpPr>
        <p:spPr>
          <a:xfrm>
            <a:off x="7491475" y="4364360"/>
            <a:ext cx="1079142" cy="393954"/>
          </a:xfrm>
          <a:prstGeom prst="rect">
            <a:avLst/>
          </a:prstGeom>
          <a:noFill/>
        </p:spPr>
        <p:txBody>
          <a:bodyPr wrap="none" rtlCol="0">
            <a:spAutoFit/>
          </a:bodyPr>
          <a:lstStyle/>
          <a:p>
            <a:r>
              <a:rPr lang="en-US" dirty="0" smtClean="0"/>
              <a:t>Freq. </a:t>
            </a:r>
            <a:r>
              <a:rPr lang="en-US" dirty="0" err="1" smtClean="0"/>
              <a:t>ch</a:t>
            </a:r>
            <a:r>
              <a:rPr lang="en-US" dirty="0" smtClean="0"/>
              <a:t>. 2</a:t>
            </a:r>
            <a:endParaRPr lang="en-US" dirty="0"/>
          </a:p>
        </p:txBody>
      </p:sp>
      <p:sp>
        <p:nvSpPr>
          <p:cNvPr id="213" name="TextBox 212"/>
          <p:cNvSpPr txBox="1"/>
          <p:nvPr/>
        </p:nvSpPr>
        <p:spPr>
          <a:xfrm>
            <a:off x="7519732" y="5224166"/>
            <a:ext cx="1079142" cy="393954"/>
          </a:xfrm>
          <a:prstGeom prst="rect">
            <a:avLst/>
          </a:prstGeom>
          <a:noFill/>
        </p:spPr>
        <p:txBody>
          <a:bodyPr wrap="none" rtlCol="0">
            <a:spAutoFit/>
          </a:bodyPr>
          <a:lstStyle/>
          <a:p>
            <a:r>
              <a:rPr lang="en-US" dirty="0" smtClean="0"/>
              <a:t>Freq. </a:t>
            </a:r>
            <a:r>
              <a:rPr lang="en-US" dirty="0" err="1" smtClean="0"/>
              <a:t>ch</a:t>
            </a:r>
            <a:r>
              <a:rPr lang="en-US" dirty="0" smtClean="0"/>
              <a:t>. 3</a:t>
            </a:r>
            <a:endParaRPr lang="en-US" dirty="0"/>
          </a:p>
        </p:txBody>
      </p:sp>
      <p:cxnSp>
        <p:nvCxnSpPr>
          <p:cNvPr id="214" name="Straight Connector 213"/>
          <p:cNvCxnSpPr/>
          <p:nvPr/>
        </p:nvCxnSpPr>
        <p:spPr bwMode="auto">
          <a:xfrm flipV="1">
            <a:off x="3100132" y="3267425"/>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5" name="Straight Connector 214"/>
          <p:cNvCxnSpPr/>
          <p:nvPr/>
        </p:nvCxnSpPr>
        <p:spPr bwMode="auto">
          <a:xfrm flipV="1">
            <a:off x="5157532" y="3267425"/>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6" name="Straight Arrow Connector 215"/>
          <p:cNvCxnSpPr/>
          <p:nvPr/>
        </p:nvCxnSpPr>
        <p:spPr bwMode="auto">
          <a:xfrm>
            <a:off x="3100132" y="3343625"/>
            <a:ext cx="20574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217" name="TextBox 216"/>
          <p:cNvSpPr txBox="1"/>
          <p:nvPr/>
        </p:nvSpPr>
        <p:spPr>
          <a:xfrm>
            <a:off x="3100132" y="3068960"/>
            <a:ext cx="2002471" cy="350865"/>
          </a:xfrm>
          <a:prstGeom prst="rect">
            <a:avLst/>
          </a:prstGeom>
          <a:noFill/>
        </p:spPr>
        <p:txBody>
          <a:bodyPr wrap="none" rtlCol="0">
            <a:spAutoFit/>
          </a:bodyPr>
          <a:lstStyle/>
          <a:p>
            <a:r>
              <a:rPr lang="en-US" sz="1200" b="0" dirty="0" smtClean="0"/>
              <a:t>Inter FILS beacon duration</a:t>
            </a:r>
            <a:endParaRPr lang="en-US" sz="1200" b="0" dirty="0"/>
          </a:p>
        </p:txBody>
      </p:sp>
      <p:grpSp>
        <p:nvGrpSpPr>
          <p:cNvPr id="218" name="Group 217"/>
          <p:cNvGrpSpPr/>
          <p:nvPr/>
        </p:nvGrpSpPr>
        <p:grpSpPr>
          <a:xfrm>
            <a:off x="1042732" y="3449960"/>
            <a:ext cx="6172200" cy="381000"/>
            <a:chOff x="1295400" y="3581400"/>
            <a:chExt cx="6172200" cy="685800"/>
          </a:xfrm>
        </p:grpSpPr>
        <p:cxnSp>
          <p:nvCxnSpPr>
            <p:cNvPr id="219" name="Straight Arrow Connector 218"/>
            <p:cNvCxnSpPr/>
            <p:nvPr/>
          </p:nvCxnSpPr>
          <p:spPr bwMode="auto">
            <a:xfrm flipV="1">
              <a:off x="12954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20" name="Straight Arrow Connector 219"/>
            <p:cNvCxnSpPr/>
            <p:nvPr/>
          </p:nvCxnSpPr>
          <p:spPr bwMode="auto">
            <a:xfrm flipV="1">
              <a:off x="33528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21" name="Straight Arrow Connector 220"/>
            <p:cNvCxnSpPr/>
            <p:nvPr/>
          </p:nvCxnSpPr>
          <p:spPr bwMode="auto">
            <a:xfrm flipV="1">
              <a:off x="54102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22" name="Straight Arrow Connector 221"/>
            <p:cNvCxnSpPr/>
            <p:nvPr/>
          </p:nvCxnSpPr>
          <p:spPr bwMode="auto">
            <a:xfrm flipV="1">
              <a:off x="74676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23" name="Straight Arrow Connector 222"/>
            <p:cNvCxnSpPr/>
            <p:nvPr/>
          </p:nvCxnSpPr>
          <p:spPr bwMode="auto">
            <a:xfrm flipV="1">
              <a:off x="22860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24" name="Straight Arrow Connector 223"/>
            <p:cNvCxnSpPr/>
            <p:nvPr/>
          </p:nvCxnSpPr>
          <p:spPr bwMode="auto">
            <a:xfrm flipV="1">
              <a:off x="43434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25" name="Straight Arrow Connector 224"/>
            <p:cNvCxnSpPr/>
            <p:nvPr/>
          </p:nvCxnSpPr>
          <p:spPr bwMode="auto">
            <a:xfrm flipV="1">
              <a:off x="64008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26" name="Straight Arrow Connector 225"/>
            <p:cNvCxnSpPr/>
            <p:nvPr/>
          </p:nvCxnSpPr>
          <p:spPr bwMode="auto">
            <a:xfrm flipV="1">
              <a:off x="32004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27" name="Straight Arrow Connector 226"/>
            <p:cNvCxnSpPr/>
            <p:nvPr/>
          </p:nvCxnSpPr>
          <p:spPr bwMode="auto">
            <a:xfrm flipV="1">
              <a:off x="52578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28" name="Straight Arrow Connector 227"/>
            <p:cNvCxnSpPr/>
            <p:nvPr/>
          </p:nvCxnSpPr>
          <p:spPr bwMode="auto">
            <a:xfrm flipV="1">
              <a:off x="73152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grpSp>
      <p:cxnSp>
        <p:nvCxnSpPr>
          <p:cNvPr id="229" name="Straight Arrow Connector 228"/>
          <p:cNvCxnSpPr/>
          <p:nvPr/>
        </p:nvCxnSpPr>
        <p:spPr bwMode="auto">
          <a:xfrm flipV="1">
            <a:off x="1499932" y="421196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30" name="Straight Arrow Connector 229"/>
          <p:cNvCxnSpPr/>
          <p:nvPr/>
        </p:nvCxnSpPr>
        <p:spPr bwMode="auto">
          <a:xfrm flipV="1">
            <a:off x="3557332" y="421196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31" name="Straight Arrow Connector 230"/>
          <p:cNvCxnSpPr/>
          <p:nvPr/>
        </p:nvCxnSpPr>
        <p:spPr bwMode="auto">
          <a:xfrm flipV="1">
            <a:off x="5614732" y="421196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32" name="Straight Arrow Connector 231"/>
          <p:cNvCxnSpPr/>
          <p:nvPr/>
        </p:nvCxnSpPr>
        <p:spPr bwMode="auto">
          <a:xfrm flipV="1">
            <a:off x="1880932" y="421196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233" name="Straight Arrow Connector 232"/>
          <p:cNvCxnSpPr/>
          <p:nvPr/>
        </p:nvCxnSpPr>
        <p:spPr bwMode="auto">
          <a:xfrm flipV="1">
            <a:off x="3938332" y="421196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234" name="Straight Arrow Connector 233"/>
          <p:cNvCxnSpPr/>
          <p:nvPr/>
        </p:nvCxnSpPr>
        <p:spPr bwMode="auto">
          <a:xfrm flipV="1">
            <a:off x="5995732" y="421196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235" name="Straight Arrow Connector 234"/>
          <p:cNvCxnSpPr/>
          <p:nvPr/>
        </p:nvCxnSpPr>
        <p:spPr bwMode="auto">
          <a:xfrm flipV="1">
            <a:off x="2871532" y="421196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236" name="Straight Arrow Connector 235"/>
          <p:cNvCxnSpPr/>
          <p:nvPr/>
        </p:nvCxnSpPr>
        <p:spPr bwMode="auto">
          <a:xfrm flipV="1">
            <a:off x="4928932" y="421196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237" name="Straight Arrow Connector 236"/>
          <p:cNvCxnSpPr/>
          <p:nvPr/>
        </p:nvCxnSpPr>
        <p:spPr bwMode="auto">
          <a:xfrm flipV="1">
            <a:off x="6986332" y="421196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238" name="Straight Arrow Connector 237"/>
          <p:cNvCxnSpPr/>
          <p:nvPr/>
        </p:nvCxnSpPr>
        <p:spPr bwMode="auto">
          <a:xfrm flipV="1">
            <a:off x="2657128" y="505016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39" name="Straight Arrow Connector 238"/>
          <p:cNvCxnSpPr/>
          <p:nvPr/>
        </p:nvCxnSpPr>
        <p:spPr bwMode="auto">
          <a:xfrm flipV="1">
            <a:off x="4714528" y="505016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40" name="Straight Arrow Connector 239"/>
          <p:cNvCxnSpPr/>
          <p:nvPr/>
        </p:nvCxnSpPr>
        <p:spPr bwMode="auto">
          <a:xfrm flipV="1">
            <a:off x="6771928" y="505016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41" name="Straight Arrow Connector 240"/>
          <p:cNvCxnSpPr/>
          <p:nvPr/>
        </p:nvCxnSpPr>
        <p:spPr bwMode="auto">
          <a:xfrm flipV="1">
            <a:off x="1195536" y="505016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242" name="Straight Arrow Connector 241"/>
          <p:cNvCxnSpPr/>
          <p:nvPr/>
        </p:nvCxnSpPr>
        <p:spPr bwMode="auto">
          <a:xfrm flipV="1">
            <a:off x="3252936" y="505016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243" name="Straight Arrow Connector 242"/>
          <p:cNvCxnSpPr/>
          <p:nvPr/>
        </p:nvCxnSpPr>
        <p:spPr bwMode="auto">
          <a:xfrm flipV="1">
            <a:off x="5310336" y="505016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244" name="Straight Arrow Connector 243"/>
          <p:cNvCxnSpPr/>
          <p:nvPr/>
        </p:nvCxnSpPr>
        <p:spPr bwMode="auto">
          <a:xfrm flipV="1">
            <a:off x="7367736" y="505016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245" name="Straight Arrow Connector 244"/>
          <p:cNvCxnSpPr/>
          <p:nvPr/>
        </p:nvCxnSpPr>
        <p:spPr bwMode="auto">
          <a:xfrm flipV="1">
            <a:off x="2428528" y="505016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246" name="Straight Arrow Connector 245"/>
          <p:cNvCxnSpPr/>
          <p:nvPr/>
        </p:nvCxnSpPr>
        <p:spPr bwMode="auto">
          <a:xfrm flipV="1">
            <a:off x="4485928" y="505016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247" name="Straight Arrow Connector 246"/>
          <p:cNvCxnSpPr/>
          <p:nvPr/>
        </p:nvCxnSpPr>
        <p:spPr bwMode="auto">
          <a:xfrm flipV="1">
            <a:off x="6543328" y="505016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sp>
        <p:nvSpPr>
          <p:cNvPr id="248" name="TextBox 247"/>
          <p:cNvSpPr txBox="1"/>
          <p:nvPr/>
        </p:nvSpPr>
        <p:spPr>
          <a:xfrm>
            <a:off x="838200" y="3830960"/>
            <a:ext cx="433132" cy="283091"/>
          </a:xfrm>
          <a:prstGeom prst="rect">
            <a:avLst/>
          </a:prstGeom>
          <a:noFill/>
        </p:spPr>
        <p:txBody>
          <a:bodyPr wrap="none" rtlCol="0">
            <a:spAutoFit/>
          </a:bodyPr>
          <a:lstStyle/>
          <a:p>
            <a:r>
              <a:rPr lang="en-US" sz="1000" dirty="0" smtClean="0"/>
              <a:t>AP1</a:t>
            </a:r>
            <a:endParaRPr lang="en-US" sz="1000" dirty="0"/>
          </a:p>
        </p:txBody>
      </p:sp>
      <p:sp>
        <p:nvSpPr>
          <p:cNvPr id="249" name="TextBox 248"/>
          <p:cNvSpPr txBox="1"/>
          <p:nvPr/>
        </p:nvSpPr>
        <p:spPr>
          <a:xfrm>
            <a:off x="2947732" y="3830960"/>
            <a:ext cx="433132" cy="283091"/>
          </a:xfrm>
          <a:prstGeom prst="rect">
            <a:avLst/>
          </a:prstGeom>
          <a:noFill/>
        </p:spPr>
        <p:txBody>
          <a:bodyPr wrap="none" rtlCol="0">
            <a:spAutoFit/>
          </a:bodyPr>
          <a:lstStyle/>
          <a:p>
            <a:r>
              <a:rPr lang="en-US" sz="1000" dirty="0" smtClean="0"/>
              <a:t>AP1</a:t>
            </a:r>
            <a:endParaRPr lang="en-US" sz="1000" dirty="0"/>
          </a:p>
        </p:txBody>
      </p:sp>
      <p:sp>
        <p:nvSpPr>
          <p:cNvPr id="250" name="TextBox 249"/>
          <p:cNvSpPr txBox="1"/>
          <p:nvPr/>
        </p:nvSpPr>
        <p:spPr>
          <a:xfrm>
            <a:off x="1828800" y="3830960"/>
            <a:ext cx="433132" cy="283091"/>
          </a:xfrm>
          <a:prstGeom prst="rect">
            <a:avLst/>
          </a:prstGeom>
          <a:noFill/>
        </p:spPr>
        <p:txBody>
          <a:bodyPr wrap="none" rtlCol="0">
            <a:spAutoFit/>
          </a:bodyPr>
          <a:lstStyle/>
          <a:p>
            <a:r>
              <a:rPr lang="en-US" sz="1000" dirty="0" smtClean="0"/>
              <a:t>AP2</a:t>
            </a:r>
            <a:endParaRPr lang="en-US" sz="1000" dirty="0"/>
          </a:p>
        </p:txBody>
      </p:sp>
      <p:sp>
        <p:nvSpPr>
          <p:cNvPr id="251" name="TextBox 250"/>
          <p:cNvSpPr txBox="1"/>
          <p:nvPr/>
        </p:nvSpPr>
        <p:spPr>
          <a:xfrm>
            <a:off x="3886200" y="3830960"/>
            <a:ext cx="433132" cy="283091"/>
          </a:xfrm>
          <a:prstGeom prst="rect">
            <a:avLst/>
          </a:prstGeom>
          <a:noFill/>
        </p:spPr>
        <p:txBody>
          <a:bodyPr wrap="none" rtlCol="0">
            <a:spAutoFit/>
          </a:bodyPr>
          <a:lstStyle/>
          <a:p>
            <a:r>
              <a:rPr lang="en-US" sz="1000" dirty="0" smtClean="0"/>
              <a:t>AP2</a:t>
            </a:r>
            <a:endParaRPr lang="en-US" sz="1000" dirty="0"/>
          </a:p>
        </p:txBody>
      </p:sp>
      <p:sp>
        <p:nvSpPr>
          <p:cNvPr id="252" name="TextBox 251"/>
          <p:cNvSpPr txBox="1"/>
          <p:nvPr/>
        </p:nvSpPr>
        <p:spPr>
          <a:xfrm>
            <a:off x="5943600" y="3830960"/>
            <a:ext cx="433132" cy="283091"/>
          </a:xfrm>
          <a:prstGeom prst="rect">
            <a:avLst/>
          </a:prstGeom>
          <a:noFill/>
        </p:spPr>
        <p:txBody>
          <a:bodyPr wrap="none" rtlCol="0">
            <a:spAutoFit/>
          </a:bodyPr>
          <a:lstStyle/>
          <a:p>
            <a:r>
              <a:rPr lang="en-US" sz="1000" dirty="0" smtClean="0"/>
              <a:t>AP2</a:t>
            </a:r>
            <a:endParaRPr lang="en-US" sz="1000" dirty="0"/>
          </a:p>
        </p:txBody>
      </p:sp>
      <p:sp>
        <p:nvSpPr>
          <p:cNvPr id="253" name="TextBox 252"/>
          <p:cNvSpPr txBox="1"/>
          <p:nvPr/>
        </p:nvSpPr>
        <p:spPr>
          <a:xfrm>
            <a:off x="2642932" y="3830960"/>
            <a:ext cx="433132" cy="283091"/>
          </a:xfrm>
          <a:prstGeom prst="rect">
            <a:avLst/>
          </a:prstGeom>
          <a:noFill/>
        </p:spPr>
        <p:txBody>
          <a:bodyPr wrap="none" rtlCol="0">
            <a:spAutoFit/>
          </a:bodyPr>
          <a:lstStyle/>
          <a:p>
            <a:r>
              <a:rPr lang="en-US" sz="1000" dirty="0" smtClean="0"/>
              <a:t>AP3</a:t>
            </a:r>
            <a:endParaRPr lang="en-US" sz="1000" dirty="0"/>
          </a:p>
        </p:txBody>
      </p:sp>
      <p:sp>
        <p:nvSpPr>
          <p:cNvPr id="254" name="TextBox 253"/>
          <p:cNvSpPr txBox="1"/>
          <p:nvPr/>
        </p:nvSpPr>
        <p:spPr>
          <a:xfrm>
            <a:off x="5081332" y="3830960"/>
            <a:ext cx="433132" cy="283091"/>
          </a:xfrm>
          <a:prstGeom prst="rect">
            <a:avLst/>
          </a:prstGeom>
          <a:noFill/>
        </p:spPr>
        <p:txBody>
          <a:bodyPr wrap="none" rtlCol="0">
            <a:spAutoFit/>
          </a:bodyPr>
          <a:lstStyle/>
          <a:p>
            <a:r>
              <a:rPr lang="en-US" sz="1000" dirty="0" smtClean="0"/>
              <a:t>AP1</a:t>
            </a:r>
            <a:endParaRPr lang="en-US" sz="1000" dirty="0"/>
          </a:p>
        </p:txBody>
      </p:sp>
      <p:sp>
        <p:nvSpPr>
          <p:cNvPr id="255" name="TextBox 254"/>
          <p:cNvSpPr txBox="1"/>
          <p:nvPr/>
        </p:nvSpPr>
        <p:spPr>
          <a:xfrm>
            <a:off x="4776532" y="3830960"/>
            <a:ext cx="433132" cy="283091"/>
          </a:xfrm>
          <a:prstGeom prst="rect">
            <a:avLst/>
          </a:prstGeom>
          <a:noFill/>
        </p:spPr>
        <p:txBody>
          <a:bodyPr wrap="none" rtlCol="0">
            <a:spAutoFit/>
          </a:bodyPr>
          <a:lstStyle/>
          <a:p>
            <a:r>
              <a:rPr lang="en-US" sz="1000" dirty="0" smtClean="0"/>
              <a:t>AP3</a:t>
            </a:r>
            <a:endParaRPr lang="en-US" sz="1000" dirty="0"/>
          </a:p>
        </p:txBody>
      </p:sp>
      <p:sp>
        <p:nvSpPr>
          <p:cNvPr id="256" name="TextBox 255"/>
          <p:cNvSpPr txBox="1"/>
          <p:nvPr/>
        </p:nvSpPr>
        <p:spPr>
          <a:xfrm>
            <a:off x="7086600" y="3830960"/>
            <a:ext cx="433132" cy="283091"/>
          </a:xfrm>
          <a:prstGeom prst="rect">
            <a:avLst/>
          </a:prstGeom>
          <a:noFill/>
        </p:spPr>
        <p:txBody>
          <a:bodyPr wrap="none" rtlCol="0">
            <a:spAutoFit/>
          </a:bodyPr>
          <a:lstStyle/>
          <a:p>
            <a:r>
              <a:rPr lang="en-US" sz="1000" dirty="0" smtClean="0"/>
              <a:t>AP1</a:t>
            </a:r>
            <a:endParaRPr lang="en-US" sz="1000" dirty="0"/>
          </a:p>
        </p:txBody>
      </p:sp>
      <p:sp>
        <p:nvSpPr>
          <p:cNvPr id="257" name="TextBox 256"/>
          <p:cNvSpPr txBox="1"/>
          <p:nvPr/>
        </p:nvSpPr>
        <p:spPr>
          <a:xfrm>
            <a:off x="6781800" y="3830960"/>
            <a:ext cx="433132" cy="283091"/>
          </a:xfrm>
          <a:prstGeom prst="rect">
            <a:avLst/>
          </a:prstGeom>
          <a:noFill/>
        </p:spPr>
        <p:txBody>
          <a:bodyPr wrap="none" rtlCol="0">
            <a:spAutoFit/>
          </a:bodyPr>
          <a:lstStyle/>
          <a:p>
            <a:r>
              <a:rPr lang="en-US" sz="1000" dirty="0" smtClean="0"/>
              <a:t>AP3</a:t>
            </a:r>
            <a:endParaRPr lang="en-US" sz="1000" dirty="0"/>
          </a:p>
        </p:txBody>
      </p:sp>
      <p:sp>
        <p:nvSpPr>
          <p:cNvPr id="258" name="TextBox 257"/>
          <p:cNvSpPr txBox="1"/>
          <p:nvPr/>
        </p:nvSpPr>
        <p:spPr>
          <a:xfrm>
            <a:off x="1295400" y="4592960"/>
            <a:ext cx="433132" cy="283091"/>
          </a:xfrm>
          <a:prstGeom prst="rect">
            <a:avLst/>
          </a:prstGeom>
          <a:noFill/>
        </p:spPr>
        <p:txBody>
          <a:bodyPr wrap="none" rtlCol="0">
            <a:spAutoFit/>
          </a:bodyPr>
          <a:lstStyle/>
          <a:p>
            <a:r>
              <a:rPr lang="en-US" sz="1000" dirty="0" smtClean="0"/>
              <a:t>AP4</a:t>
            </a:r>
            <a:endParaRPr lang="en-US" sz="1000" dirty="0"/>
          </a:p>
        </p:txBody>
      </p:sp>
      <p:sp>
        <p:nvSpPr>
          <p:cNvPr id="259" name="TextBox 258"/>
          <p:cNvSpPr txBox="1"/>
          <p:nvPr/>
        </p:nvSpPr>
        <p:spPr>
          <a:xfrm>
            <a:off x="3352800" y="4592960"/>
            <a:ext cx="433132" cy="283091"/>
          </a:xfrm>
          <a:prstGeom prst="rect">
            <a:avLst/>
          </a:prstGeom>
          <a:noFill/>
        </p:spPr>
        <p:txBody>
          <a:bodyPr wrap="none" rtlCol="0">
            <a:spAutoFit/>
          </a:bodyPr>
          <a:lstStyle/>
          <a:p>
            <a:r>
              <a:rPr lang="en-US" sz="1000" dirty="0" smtClean="0"/>
              <a:t>AP4</a:t>
            </a:r>
            <a:endParaRPr lang="en-US" sz="1000" dirty="0"/>
          </a:p>
        </p:txBody>
      </p:sp>
      <p:sp>
        <p:nvSpPr>
          <p:cNvPr id="260" name="TextBox 259"/>
          <p:cNvSpPr txBox="1"/>
          <p:nvPr/>
        </p:nvSpPr>
        <p:spPr>
          <a:xfrm>
            <a:off x="5410200" y="4592960"/>
            <a:ext cx="433132" cy="283091"/>
          </a:xfrm>
          <a:prstGeom prst="rect">
            <a:avLst/>
          </a:prstGeom>
          <a:noFill/>
        </p:spPr>
        <p:txBody>
          <a:bodyPr wrap="none" rtlCol="0">
            <a:spAutoFit/>
          </a:bodyPr>
          <a:lstStyle/>
          <a:p>
            <a:r>
              <a:rPr lang="en-US" sz="1000" dirty="0" smtClean="0"/>
              <a:t>AP4</a:t>
            </a:r>
            <a:endParaRPr lang="en-US" sz="1000" dirty="0"/>
          </a:p>
        </p:txBody>
      </p:sp>
      <p:sp>
        <p:nvSpPr>
          <p:cNvPr id="261" name="TextBox 260"/>
          <p:cNvSpPr txBox="1"/>
          <p:nvPr/>
        </p:nvSpPr>
        <p:spPr>
          <a:xfrm>
            <a:off x="1652332" y="4592960"/>
            <a:ext cx="433132" cy="283091"/>
          </a:xfrm>
          <a:prstGeom prst="rect">
            <a:avLst/>
          </a:prstGeom>
          <a:noFill/>
        </p:spPr>
        <p:txBody>
          <a:bodyPr wrap="none" rtlCol="0">
            <a:spAutoFit/>
          </a:bodyPr>
          <a:lstStyle/>
          <a:p>
            <a:r>
              <a:rPr lang="en-US" sz="1000" dirty="0" smtClean="0"/>
              <a:t>AP5</a:t>
            </a:r>
            <a:endParaRPr lang="en-US" sz="1000" dirty="0"/>
          </a:p>
        </p:txBody>
      </p:sp>
      <p:sp>
        <p:nvSpPr>
          <p:cNvPr id="262" name="TextBox 261"/>
          <p:cNvSpPr txBox="1"/>
          <p:nvPr/>
        </p:nvSpPr>
        <p:spPr>
          <a:xfrm>
            <a:off x="3709732" y="4592960"/>
            <a:ext cx="433132" cy="283091"/>
          </a:xfrm>
          <a:prstGeom prst="rect">
            <a:avLst/>
          </a:prstGeom>
          <a:noFill/>
        </p:spPr>
        <p:txBody>
          <a:bodyPr wrap="none" rtlCol="0">
            <a:spAutoFit/>
          </a:bodyPr>
          <a:lstStyle/>
          <a:p>
            <a:r>
              <a:rPr lang="en-US" sz="1000" dirty="0" smtClean="0"/>
              <a:t>AP5</a:t>
            </a:r>
            <a:endParaRPr lang="en-US" sz="1000" dirty="0"/>
          </a:p>
        </p:txBody>
      </p:sp>
      <p:sp>
        <p:nvSpPr>
          <p:cNvPr id="263" name="TextBox 262"/>
          <p:cNvSpPr txBox="1"/>
          <p:nvPr/>
        </p:nvSpPr>
        <p:spPr>
          <a:xfrm>
            <a:off x="5791200" y="4592960"/>
            <a:ext cx="433132" cy="283091"/>
          </a:xfrm>
          <a:prstGeom prst="rect">
            <a:avLst/>
          </a:prstGeom>
          <a:noFill/>
        </p:spPr>
        <p:txBody>
          <a:bodyPr wrap="none" rtlCol="0">
            <a:spAutoFit/>
          </a:bodyPr>
          <a:lstStyle/>
          <a:p>
            <a:r>
              <a:rPr lang="en-US" sz="1000" dirty="0" smtClean="0"/>
              <a:t>AP5</a:t>
            </a:r>
            <a:endParaRPr lang="en-US" sz="1000" dirty="0"/>
          </a:p>
        </p:txBody>
      </p:sp>
      <p:sp>
        <p:nvSpPr>
          <p:cNvPr id="264" name="TextBox 263"/>
          <p:cNvSpPr txBox="1"/>
          <p:nvPr/>
        </p:nvSpPr>
        <p:spPr>
          <a:xfrm>
            <a:off x="2667000" y="4592960"/>
            <a:ext cx="433132" cy="283091"/>
          </a:xfrm>
          <a:prstGeom prst="rect">
            <a:avLst/>
          </a:prstGeom>
          <a:noFill/>
        </p:spPr>
        <p:txBody>
          <a:bodyPr wrap="none" rtlCol="0">
            <a:spAutoFit/>
          </a:bodyPr>
          <a:lstStyle/>
          <a:p>
            <a:r>
              <a:rPr lang="en-US" sz="1000" dirty="0" smtClean="0"/>
              <a:t>AP6</a:t>
            </a:r>
            <a:endParaRPr lang="en-US" sz="1000" dirty="0"/>
          </a:p>
        </p:txBody>
      </p:sp>
      <p:sp>
        <p:nvSpPr>
          <p:cNvPr id="265" name="TextBox 264"/>
          <p:cNvSpPr txBox="1"/>
          <p:nvPr/>
        </p:nvSpPr>
        <p:spPr>
          <a:xfrm>
            <a:off x="4724400" y="4592960"/>
            <a:ext cx="433132" cy="283091"/>
          </a:xfrm>
          <a:prstGeom prst="rect">
            <a:avLst/>
          </a:prstGeom>
          <a:noFill/>
        </p:spPr>
        <p:txBody>
          <a:bodyPr wrap="none" rtlCol="0">
            <a:spAutoFit/>
          </a:bodyPr>
          <a:lstStyle/>
          <a:p>
            <a:r>
              <a:rPr lang="en-US" sz="1000" dirty="0" smtClean="0"/>
              <a:t>AP6</a:t>
            </a:r>
            <a:endParaRPr lang="en-US" sz="1000" dirty="0"/>
          </a:p>
        </p:txBody>
      </p:sp>
      <p:sp>
        <p:nvSpPr>
          <p:cNvPr id="266" name="TextBox 265"/>
          <p:cNvSpPr txBox="1"/>
          <p:nvPr/>
        </p:nvSpPr>
        <p:spPr>
          <a:xfrm>
            <a:off x="6781800" y="4592960"/>
            <a:ext cx="433132" cy="283091"/>
          </a:xfrm>
          <a:prstGeom prst="rect">
            <a:avLst/>
          </a:prstGeom>
          <a:noFill/>
        </p:spPr>
        <p:txBody>
          <a:bodyPr wrap="none" rtlCol="0">
            <a:spAutoFit/>
          </a:bodyPr>
          <a:lstStyle/>
          <a:p>
            <a:r>
              <a:rPr lang="en-US" sz="1000" dirty="0" smtClean="0"/>
              <a:t>AP6</a:t>
            </a:r>
            <a:endParaRPr lang="en-US" sz="1000" dirty="0"/>
          </a:p>
        </p:txBody>
      </p:sp>
      <p:sp>
        <p:nvSpPr>
          <p:cNvPr id="267" name="TextBox 266"/>
          <p:cNvSpPr txBox="1"/>
          <p:nvPr/>
        </p:nvSpPr>
        <p:spPr>
          <a:xfrm>
            <a:off x="2452596" y="5431160"/>
            <a:ext cx="433132" cy="283091"/>
          </a:xfrm>
          <a:prstGeom prst="rect">
            <a:avLst/>
          </a:prstGeom>
          <a:noFill/>
        </p:spPr>
        <p:txBody>
          <a:bodyPr wrap="none" rtlCol="0">
            <a:spAutoFit/>
          </a:bodyPr>
          <a:lstStyle/>
          <a:p>
            <a:r>
              <a:rPr lang="en-US" sz="1000" dirty="0" smtClean="0"/>
              <a:t>AP9</a:t>
            </a:r>
            <a:endParaRPr lang="en-US" sz="1000" dirty="0"/>
          </a:p>
        </p:txBody>
      </p:sp>
      <p:sp>
        <p:nvSpPr>
          <p:cNvPr id="268" name="TextBox 267"/>
          <p:cNvSpPr txBox="1"/>
          <p:nvPr/>
        </p:nvSpPr>
        <p:spPr>
          <a:xfrm>
            <a:off x="991004" y="5431160"/>
            <a:ext cx="433132" cy="283091"/>
          </a:xfrm>
          <a:prstGeom prst="rect">
            <a:avLst/>
          </a:prstGeom>
          <a:noFill/>
        </p:spPr>
        <p:txBody>
          <a:bodyPr wrap="none" rtlCol="0">
            <a:spAutoFit/>
          </a:bodyPr>
          <a:lstStyle/>
          <a:p>
            <a:r>
              <a:rPr lang="en-US" sz="1000" dirty="0" smtClean="0"/>
              <a:t>AP7</a:t>
            </a:r>
            <a:endParaRPr lang="en-US" sz="1000" dirty="0"/>
          </a:p>
        </p:txBody>
      </p:sp>
      <p:sp>
        <p:nvSpPr>
          <p:cNvPr id="269" name="TextBox 268"/>
          <p:cNvSpPr txBox="1"/>
          <p:nvPr/>
        </p:nvSpPr>
        <p:spPr>
          <a:xfrm>
            <a:off x="3048404" y="5431160"/>
            <a:ext cx="433132" cy="283091"/>
          </a:xfrm>
          <a:prstGeom prst="rect">
            <a:avLst/>
          </a:prstGeom>
          <a:noFill/>
        </p:spPr>
        <p:txBody>
          <a:bodyPr wrap="none" rtlCol="0">
            <a:spAutoFit/>
          </a:bodyPr>
          <a:lstStyle/>
          <a:p>
            <a:r>
              <a:rPr lang="en-US" sz="1000" dirty="0" smtClean="0"/>
              <a:t>AP7</a:t>
            </a:r>
            <a:endParaRPr lang="en-US" sz="1000" dirty="0"/>
          </a:p>
        </p:txBody>
      </p:sp>
      <p:sp>
        <p:nvSpPr>
          <p:cNvPr id="270" name="TextBox 269"/>
          <p:cNvSpPr txBox="1"/>
          <p:nvPr/>
        </p:nvSpPr>
        <p:spPr>
          <a:xfrm>
            <a:off x="5105804" y="5431160"/>
            <a:ext cx="433132" cy="283091"/>
          </a:xfrm>
          <a:prstGeom prst="rect">
            <a:avLst/>
          </a:prstGeom>
          <a:noFill/>
        </p:spPr>
        <p:txBody>
          <a:bodyPr wrap="none" rtlCol="0">
            <a:spAutoFit/>
          </a:bodyPr>
          <a:lstStyle/>
          <a:p>
            <a:r>
              <a:rPr lang="en-US" sz="1000" dirty="0" smtClean="0"/>
              <a:t>AP7</a:t>
            </a:r>
            <a:endParaRPr lang="en-US" sz="1000" dirty="0"/>
          </a:p>
        </p:txBody>
      </p:sp>
      <p:sp>
        <p:nvSpPr>
          <p:cNvPr id="271" name="TextBox 270"/>
          <p:cNvSpPr txBox="1"/>
          <p:nvPr/>
        </p:nvSpPr>
        <p:spPr>
          <a:xfrm>
            <a:off x="7163204" y="5431160"/>
            <a:ext cx="433132" cy="283091"/>
          </a:xfrm>
          <a:prstGeom prst="rect">
            <a:avLst/>
          </a:prstGeom>
          <a:noFill/>
        </p:spPr>
        <p:txBody>
          <a:bodyPr wrap="none" rtlCol="0">
            <a:spAutoFit/>
          </a:bodyPr>
          <a:lstStyle/>
          <a:p>
            <a:r>
              <a:rPr lang="en-US" sz="1000" dirty="0" smtClean="0"/>
              <a:t>AP7</a:t>
            </a:r>
            <a:endParaRPr lang="en-US" sz="1000" dirty="0"/>
          </a:p>
        </p:txBody>
      </p:sp>
      <p:sp>
        <p:nvSpPr>
          <p:cNvPr id="272" name="TextBox 271"/>
          <p:cNvSpPr txBox="1"/>
          <p:nvPr/>
        </p:nvSpPr>
        <p:spPr>
          <a:xfrm>
            <a:off x="2123728" y="5431160"/>
            <a:ext cx="433132" cy="283091"/>
          </a:xfrm>
          <a:prstGeom prst="rect">
            <a:avLst/>
          </a:prstGeom>
          <a:noFill/>
        </p:spPr>
        <p:txBody>
          <a:bodyPr wrap="none" rtlCol="0">
            <a:spAutoFit/>
          </a:bodyPr>
          <a:lstStyle/>
          <a:p>
            <a:r>
              <a:rPr lang="en-US" sz="1000" dirty="0" smtClean="0"/>
              <a:t>AP8</a:t>
            </a:r>
            <a:endParaRPr lang="en-US" sz="1000" dirty="0"/>
          </a:p>
        </p:txBody>
      </p:sp>
      <p:sp>
        <p:nvSpPr>
          <p:cNvPr id="273" name="TextBox 272"/>
          <p:cNvSpPr txBox="1"/>
          <p:nvPr/>
        </p:nvSpPr>
        <p:spPr>
          <a:xfrm>
            <a:off x="4648200" y="5431160"/>
            <a:ext cx="433132" cy="283091"/>
          </a:xfrm>
          <a:prstGeom prst="rect">
            <a:avLst/>
          </a:prstGeom>
          <a:noFill/>
        </p:spPr>
        <p:txBody>
          <a:bodyPr wrap="none" rtlCol="0">
            <a:spAutoFit/>
          </a:bodyPr>
          <a:lstStyle/>
          <a:p>
            <a:r>
              <a:rPr lang="en-US" sz="1000" dirty="0" smtClean="0"/>
              <a:t>AP9</a:t>
            </a:r>
            <a:endParaRPr lang="en-US" sz="1000" dirty="0"/>
          </a:p>
        </p:txBody>
      </p:sp>
      <p:sp>
        <p:nvSpPr>
          <p:cNvPr id="274" name="TextBox 273"/>
          <p:cNvSpPr txBox="1"/>
          <p:nvPr/>
        </p:nvSpPr>
        <p:spPr>
          <a:xfrm>
            <a:off x="4181128" y="5431160"/>
            <a:ext cx="433132" cy="283091"/>
          </a:xfrm>
          <a:prstGeom prst="rect">
            <a:avLst/>
          </a:prstGeom>
          <a:noFill/>
        </p:spPr>
        <p:txBody>
          <a:bodyPr wrap="none" rtlCol="0">
            <a:spAutoFit/>
          </a:bodyPr>
          <a:lstStyle/>
          <a:p>
            <a:r>
              <a:rPr lang="en-US" sz="1000" dirty="0" smtClean="0"/>
              <a:t>AP8</a:t>
            </a:r>
            <a:endParaRPr lang="en-US" sz="1000" dirty="0"/>
          </a:p>
        </p:txBody>
      </p:sp>
      <p:sp>
        <p:nvSpPr>
          <p:cNvPr id="275" name="TextBox 274"/>
          <p:cNvSpPr txBox="1"/>
          <p:nvPr/>
        </p:nvSpPr>
        <p:spPr>
          <a:xfrm>
            <a:off x="6744675" y="5431160"/>
            <a:ext cx="433132" cy="283091"/>
          </a:xfrm>
          <a:prstGeom prst="rect">
            <a:avLst/>
          </a:prstGeom>
          <a:noFill/>
        </p:spPr>
        <p:txBody>
          <a:bodyPr wrap="none" rtlCol="0">
            <a:spAutoFit/>
          </a:bodyPr>
          <a:lstStyle/>
          <a:p>
            <a:r>
              <a:rPr lang="en-US" sz="1000" dirty="0" smtClean="0"/>
              <a:t>AP9</a:t>
            </a:r>
            <a:endParaRPr lang="en-US" sz="1000" dirty="0"/>
          </a:p>
        </p:txBody>
      </p:sp>
      <p:sp>
        <p:nvSpPr>
          <p:cNvPr id="276" name="TextBox 275"/>
          <p:cNvSpPr txBox="1"/>
          <p:nvPr/>
        </p:nvSpPr>
        <p:spPr>
          <a:xfrm>
            <a:off x="6277603" y="5431160"/>
            <a:ext cx="433132" cy="283091"/>
          </a:xfrm>
          <a:prstGeom prst="rect">
            <a:avLst/>
          </a:prstGeom>
          <a:noFill/>
        </p:spPr>
        <p:txBody>
          <a:bodyPr wrap="none" rtlCol="0">
            <a:spAutoFit/>
          </a:bodyPr>
          <a:lstStyle/>
          <a:p>
            <a:r>
              <a:rPr lang="en-US" sz="1000" dirty="0" smtClean="0"/>
              <a:t>AP8</a:t>
            </a:r>
            <a:endParaRPr lang="en-US" sz="1000" dirty="0"/>
          </a:p>
        </p:txBody>
      </p:sp>
      <p:sp>
        <p:nvSpPr>
          <p:cNvPr id="277" name="Oval 276"/>
          <p:cNvSpPr>
            <a:spLocks noChangeAspect="1"/>
          </p:cNvSpPr>
          <p:nvPr/>
        </p:nvSpPr>
        <p:spPr bwMode="auto">
          <a:xfrm>
            <a:off x="1015084" y="366157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78" name="Oval 277"/>
          <p:cNvSpPr>
            <a:spLocks noChangeAspect="1"/>
          </p:cNvSpPr>
          <p:nvPr/>
        </p:nvSpPr>
        <p:spPr bwMode="auto">
          <a:xfrm>
            <a:off x="1164380" y="5225008"/>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79" name="Oval 278"/>
          <p:cNvSpPr>
            <a:spLocks noChangeAspect="1"/>
          </p:cNvSpPr>
          <p:nvPr/>
        </p:nvSpPr>
        <p:spPr bwMode="auto">
          <a:xfrm>
            <a:off x="1456604" y="4427023"/>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80" name="Oval 279"/>
          <p:cNvSpPr>
            <a:spLocks noChangeAspect="1"/>
          </p:cNvSpPr>
          <p:nvPr/>
        </p:nvSpPr>
        <p:spPr bwMode="auto">
          <a:xfrm>
            <a:off x="1849985" y="442357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81" name="Oval 280"/>
          <p:cNvSpPr>
            <a:spLocks noChangeAspect="1"/>
          </p:cNvSpPr>
          <p:nvPr/>
        </p:nvSpPr>
        <p:spPr bwMode="auto">
          <a:xfrm>
            <a:off x="1994001" y="3645024"/>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82" name="Oval 281"/>
          <p:cNvSpPr>
            <a:spLocks noChangeAspect="1"/>
          </p:cNvSpPr>
          <p:nvPr/>
        </p:nvSpPr>
        <p:spPr bwMode="auto">
          <a:xfrm>
            <a:off x="2388516" y="5229200"/>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83" name="Oval 282"/>
          <p:cNvSpPr>
            <a:spLocks noChangeAspect="1"/>
          </p:cNvSpPr>
          <p:nvPr/>
        </p:nvSpPr>
        <p:spPr bwMode="auto">
          <a:xfrm>
            <a:off x="2915816" y="3649787"/>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84" name="Oval 283"/>
          <p:cNvSpPr>
            <a:spLocks noChangeAspect="1"/>
          </p:cNvSpPr>
          <p:nvPr/>
        </p:nvSpPr>
        <p:spPr bwMode="auto">
          <a:xfrm>
            <a:off x="2623021" y="5228430"/>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285" name="Oval 284"/>
          <p:cNvSpPr>
            <a:spLocks noChangeAspect="1"/>
          </p:cNvSpPr>
          <p:nvPr/>
        </p:nvSpPr>
        <p:spPr bwMode="auto">
          <a:xfrm>
            <a:off x="2838482" y="4428157"/>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cxnSp>
        <p:nvCxnSpPr>
          <p:cNvPr id="286" name="Straight Arrow Connector 285"/>
          <p:cNvCxnSpPr>
            <a:stCxn id="277" idx="6"/>
            <a:endCxn id="278" idx="2"/>
          </p:cNvCxnSpPr>
          <p:nvPr/>
        </p:nvCxnSpPr>
        <p:spPr bwMode="auto">
          <a:xfrm>
            <a:off x="1091284" y="3699671"/>
            <a:ext cx="73096" cy="1563437"/>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87" name="Straight Arrow Connector 286"/>
          <p:cNvCxnSpPr>
            <a:stCxn id="278" idx="6"/>
            <a:endCxn id="279" idx="2"/>
          </p:cNvCxnSpPr>
          <p:nvPr/>
        </p:nvCxnSpPr>
        <p:spPr bwMode="auto">
          <a:xfrm flipV="1">
            <a:off x="1240580" y="4465123"/>
            <a:ext cx="216024" cy="797985"/>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88" name="Straight Arrow Connector 287"/>
          <p:cNvCxnSpPr>
            <a:stCxn id="280" idx="6"/>
            <a:endCxn id="281" idx="2"/>
          </p:cNvCxnSpPr>
          <p:nvPr/>
        </p:nvCxnSpPr>
        <p:spPr bwMode="auto">
          <a:xfrm flipV="1">
            <a:off x="1926185" y="3683124"/>
            <a:ext cx="67816" cy="778547"/>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89" name="Straight Arrow Connector 288"/>
          <p:cNvCxnSpPr>
            <a:stCxn id="281" idx="6"/>
            <a:endCxn id="282" idx="2"/>
          </p:cNvCxnSpPr>
          <p:nvPr/>
        </p:nvCxnSpPr>
        <p:spPr bwMode="auto">
          <a:xfrm>
            <a:off x="2070201" y="3683124"/>
            <a:ext cx="318315" cy="1584176"/>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90" name="Straight Arrow Connector 289"/>
          <p:cNvCxnSpPr>
            <a:stCxn id="284" idx="6"/>
            <a:endCxn id="285" idx="2"/>
          </p:cNvCxnSpPr>
          <p:nvPr/>
        </p:nvCxnSpPr>
        <p:spPr bwMode="auto">
          <a:xfrm flipV="1">
            <a:off x="2699221" y="4466257"/>
            <a:ext cx="139261" cy="800273"/>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91" name="Straight Arrow Connector 290"/>
          <p:cNvCxnSpPr>
            <a:stCxn id="285" idx="6"/>
            <a:endCxn id="283" idx="2"/>
          </p:cNvCxnSpPr>
          <p:nvPr/>
        </p:nvCxnSpPr>
        <p:spPr bwMode="auto">
          <a:xfrm flipV="1">
            <a:off x="2914682" y="3687887"/>
            <a:ext cx="1134" cy="77837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92" name="Elbow Connector 291"/>
          <p:cNvCxnSpPr>
            <a:stCxn id="279" idx="6"/>
            <a:endCxn id="280" idx="2"/>
          </p:cNvCxnSpPr>
          <p:nvPr/>
        </p:nvCxnSpPr>
        <p:spPr bwMode="auto">
          <a:xfrm flipV="1">
            <a:off x="1532804" y="4461671"/>
            <a:ext cx="317181" cy="3452"/>
          </a:xfrm>
          <a:prstGeom prst="bentConnector3">
            <a:avLst>
              <a:gd name="adj1" fmla="val 50000"/>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93" name="Elbow Connector 292"/>
          <p:cNvCxnSpPr>
            <a:stCxn id="282" idx="6"/>
            <a:endCxn id="284" idx="2"/>
          </p:cNvCxnSpPr>
          <p:nvPr/>
        </p:nvCxnSpPr>
        <p:spPr bwMode="auto">
          <a:xfrm flipV="1">
            <a:off x="2464716" y="5266530"/>
            <a:ext cx="158305" cy="770"/>
          </a:xfrm>
          <a:prstGeom prst="bentConnector3">
            <a:avLst>
              <a:gd name="adj1" fmla="val 50000"/>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294" name="Straight Connector 293"/>
          <p:cNvCxnSpPr/>
          <p:nvPr/>
        </p:nvCxnSpPr>
        <p:spPr bwMode="auto">
          <a:xfrm flipV="1">
            <a:off x="914400" y="6040760"/>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5" name="Straight Connector 294"/>
          <p:cNvCxnSpPr/>
          <p:nvPr/>
        </p:nvCxnSpPr>
        <p:spPr bwMode="auto">
          <a:xfrm flipV="1">
            <a:off x="3122314" y="6041482"/>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96" name="Straight Arrow Connector 295"/>
          <p:cNvCxnSpPr/>
          <p:nvPr/>
        </p:nvCxnSpPr>
        <p:spPr bwMode="auto">
          <a:xfrm>
            <a:off x="914400" y="6116960"/>
            <a:ext cx="221744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297" name="TextBox 296"/>
          <p:cNvSpPr txBox="1"/>
          <p:nvPr/>
        </p:nvSpPr>
        <p:spPr>
          <a:xfrm>
            <a:off x="827584" y="6093296"/>
            <a:ext cx="2882328" cy="321306"/>
          </a:xfrm>
          <a:prstGeom prst="rect">
            <a:avLst/>
          </a:prstGeom>
          <a:noFill/>
        </p:spPr>
        <p:txBody>
          <a:bodyPr wrap="none" rtlCol="0">
            <a:spAutoFit/>
          </a:bodyPr>
          <a:lstStyle/>
          <a:p>
            <a:r>
              <a:rPr lang="en-US" sz="1200" dirty="0" smtClean="0">
                <a:solidFill>
                  <a:srgbClr val="FF0000"/>
                </a:solidFill>
              </a:rPr>
              <a:t>Total FILS beacon scanning duration</a:t>
            </a:r>
            <a:endParaRPr lang="en-US" sz="1200" dirty="0">
              <a:solidFill>
                <a:srgbClr val="FF0000"/>
              </a:solidFill>
            </a:endParaRPr>
          </a:p>
        </p:txBody>
      </p:sp>
      <p:sp>
        <p:nvSpPr>
          <p:cNvPr id="298" name="Oval 297"/>
          <p:cNvSpPr>
            <a:spLocks noChangeAspect="1"/>
          </p:cNvSpPr>
          <p:nvPr/>
        </p:nvSpPr>
        <p:spPr bwMode="auto">
          <a:xfrm>
            <a:off x="3068216" y="3649787"/>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cxnSp>
        <p:nvCxnSpPr>
          <p:cNvPr id="299" name="Straight Arrow Connector 298"/>
          <p:cNvCxnSpPr>
            <a:stCxn id="283" idx="6"/>
            <a:endCxn id="298" idx="2"/>
          </p:cNvCxnSpPr>
          <p:nvPr/>
        </p:nvCxnSpPr>
        <p:spPr bwMode="auto">
          <a:xfrm>
            <a:off x="2992016" y="3687887"/>
            <a:ext cx="762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1159768"/>
          </a:xfrm>
        </p:spPr>
        <p:txBody>
          <a:bodyPr>
            <a:normAutofit fontScale="85000" lnSpcReduction="10000"/>
          </a:bodyPr>
          <a:lstStyle/>
          <a:p>
            <a:r>
              <a:rPr lang="en-US" altLang="zh-CN" dirty="0" smtClean="0"/>
              <a:t>Example scenario using proposed recommendations: Both (1) &amp; (2)</a:t>
            </a:r>
          </a:p>
          <a:p>
            <a:pPr lvl="1"/>
            <a:r>
              <a:rPr lang="en-US" altLang="zh-CN" dirty="0" smtClean="0"/>
              <a:t>3 frequency channels</a:t>
            </a:r>
          </a:p>
          <a:p>
            <a:pPr lvl="1"/>
            <a:r>
              <a:rPr lang="en-US" altLang="zh-CN" dirty="0" smtClean="0"/>
              <a:t>3 APs in each frequency channel</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11</a:t>
            </a:fld>
            <a:endParaRPr lang="en-US" altLang="zh-CN"/>
          </a:p>
        </p:txBody>
      </p:sp>
      <p:cxnSp>
        <p:nvCxnSpPr>
          <p:cNvPr id="5" name="Straight Arrow Connector 4"/>
          <p:cNvCxnSpPr/>
          <p:nvPr/>
        </p:nvCxnSpPr>
        <p:spPr bwMode="auto">
          <a:xfrm>
            <a:off x="890332" y="3934544"/>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 name="Straight Arrow Connector 6"/>
          <p:cNvCxnSpPr/>
          <p:nvPr/>
        </p:nvCxnSpPr>
        <p:spPr bwMode="auto">
          <a:xfrm>
            <a:off x="890332" y="4696544"/>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a:off x="890332" y="5534744"/>
            <a:ext cx="66294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TextBox 8"/>
          <p:cNvSpPr txBox="1"/>
          <p:nvPr/>
        </p:nvSpPr>
        <p:spPr>
          <a:xfrm>
            <a:off x="7491475" y="3705944"/>
            <a:ext cx="1079142" cy="393954"/>
          </a:xfrm>
          <a:prstGeom prst="rect">
            <a:avLst/>
          </a:prstGeom>
          <a:noFill/>
        </p:spPr>
        <p:txBody>
          <a:bodyPr wrap="none" rtlCol="0">
            <a:spAutoFit/>
          </a:bodyPr>
          <a:lstStyle/>
          <a:p>
            <a:r>
              <a:rPr lang="en-US" dirty="0" smtClean="0"/>
              <a:t>Freq. </a:t>
            </a:r>
            <a:r>
              <a:rPr lang="en-US" dirty="0" err="1" smtClean="0"/>
              <a:t>ch</a:t>
            </a:r>
            <a:r>
              <a:rPr lang="en-US" dirty="0" smtClean="0"/>
              <a:t>. 1</a:t>
            </a:r>
            <a:endParaRPr lang="en-US" dirty="0"/>
          </a:p>
        </p:txBody>
      </p:sp>
      <p:sp>
        <p:nvSpPr>
          <p:cNvPr id="10" name="TextBox 9"/>
          <p:cNvSpPr txBox="1"/>
          <p:nvPr/>
        </p:nvSpPr>
        <p:spPr>
          <a:xfrm>
            <a:off x="7491475" y="4467944"/>
            <a:ext cx="1079142" cy="393954"/>
          </a:xfrm>
          <a:prstGeom prst="rect">
            <a:avLst/>
          </a:prstGeom>
          <a:noFill/>
        </p:spPr>
        <p:txBody>
          <a:bodyPr wrap="none" rtlCol="0">
            <a:spAutoFit/>
          </a:bodyPr>
          <a:lstStyle/>
          <a:p>
            <a:r>
              <a:rPr lang="en-US" dirty="0" smtClean="0"/>
              <a:t>Freq. </a:t>
            </a:r>
            <a:r>
              <a:rPr lang="en-US" dirty="0" err="1" smtClean="0"/>
              <a:t>ch</a:t>
            </a:r>
            <a:r>
              <a:rPr lang="en-US" dirty="0" smtClean="0"/>
              <a:t>. 2</a:t>
            </a:r>
            <a:endParaRPr lang="en-US" dirty="0"/>
          </a:p>
        </p:txBody>
      </p:sp>
      <p:sp>
        <p:nvSpPr>
          <p:cNvPr id="11" name="TextBox 10"/>
          <p:cNvSpPr txBox="1"/>
          <p:nvPr/>
        </p:nvSpPr>
        <p:spPr>
          <a:xfrm>
            <a:off x="7519732" y="5327750"/>
            <a:ext cx="1079142" cy="393954"/>
          </a:xfrm>
          <a:prstGeom prst="rect">
            <a:avLst/>
          </a:prstGeom>
          <a:noFill/>
        </p:spPr>
        <p:txBody>
          <a:bodyPr wrap="none" rtlCol="0">
            <a:spAutoFit/>
          </a:bodyPr>
          <a:lstStyle/>
          <a:p>
            <a:r>
              <a:rPr lang="en-US" dirty="0" smtClean="0"/>
              <a:t>Freq. </a:t>
            </a:r>
            <a:r>
              <a:rPr lang="en-US" dirty="0" err="1" smtClean="0"/>
              <a:t>ch</a:t>
            </a:r>
            <a:r>
              <a:rPr lang="en-US" dirty="0" smtClean="0"/>
              <a:t>. 3</a:t>
            </a:r>
            <a:endParaRPr lang="en-US" dirty="0"/>
          </a:p>
        </p:txBody>
      </p:sp>
      <p:cxnSp>
        <p:nvCxnSpPr>
          <p:cNvPr id="12" name="Straight Connector 11"/>
          <p:cNvCxnSpPr/>
          <p:nvPr/>
        </p:nvCxnSpPr>
        <p:spPr bwMode="auto">
          <a:xfrm flipV="1">
            <a:off x="3100132" y="3371009"/>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V="1">
            <a:off x="5157532" y="3371009"/>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3100132" y="3447209"/>
            <a:ext cx="20574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15" name="TextBox 14"/>
          <p:cNvSpPr txBox="1"/>
          <p:nvPr/>
        </p:nvSpPr>
        <p:spPr>
          <a:xfrm>
            <a:off x="3100132" y="3172544"/>
            <a:ext cx="2002471" cy="350865"/>
          </a:xfrm>
          <a:prstGeom prst="rect">
            <a:avLst/>
          </a:prstGeom>
          <a:noFill/>
        </p:spPr>
        <p:txBody>
          <a:bodyPr wrap="none" rtlCol="0">
            <a:spAutoFit/>
          </a:bodyPr>
          <a:lstStyle/>
          <a:p>
            <a:r>
              <a:rPr lang="en-US" sz="1200" b="0" dirty="0" smtClean="0"/>
              <a:t>Inter FILS beacon duration</a:t>
            </a:r>
            <a:endParaRPr lang="en-US" sz="1200" b="0" dirty="0"/>
          </a:p>
        </p:txBody>
      </p:sp>
      <p:cxnSp>
        <p:nvCxnSpPr>
          <p:cNvPr id="16" name="Straight Arrow Connector 15"/>
          <p:cNvCxnSpPr/>
          <p:nvPr/>
        </p:nvCxnSpPr>
        <p:spPr bwMode="auto">
          <a:xfrm flipV="1">
            <a:off x="10427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7" name="Straight Arrow Connector 16"/>
          <p:cNvCxnSpPr/>
          <p:nvPr/>
        </p:nvCxnSpPr>
        <p:spPr bwMode="auto">
          <a:xfrm flipV="1">
            <a:off x="31001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8" name="Straight Arrow Connector 17"/>
          <p:cNvCxnSpPr/>
          <p:nvPr/>
        </p:nvCxnSpPr>
        <p:spPr bwMode="auto">
          <a:xfrm flipV="1">
            <a:off x="51575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flipV="1">
            <a:off x="7214932" y="35535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0" name="Straight Arrow Connector 19"/>
          <p:cNvCxnSpPr/>
          <p:nvPr/>
        </p:nvCxnSpPr>
        <p:spPr bwMode="auto">
          <a:xfrm flipV="1">
            <a:off x="1195132" y="3553544"/>
            <a:ext cx="0" cy="3810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1" name="Straight Arrow Connector 20"/>
          <p:cNvCxnSpPr/>
          <p:nvPr/>
        </p:nvCxnSpPr>
        <p:spPr bwMode="auto">
          <a:xfrm flipV="1">
            <a:off x="3252532" y="3553544"/>
            <a:ext cx="0" cy="3810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2" name="Straight Arrow Connector 21"/>
          <p:cNvCxnSpPr/>
          <p:nvPr/>
        </p:nvCxnSpPr>
        <p:spPr bwMode="auto">
          <a:xfrm flipV="1">
            <a:off x="5309932" y="3553544"/>
            <a:ext cx="0" cy="3810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3" name="Straight Arrow Connector 22"/>
          <p:cNvCxnSpPr/>
          <p:nvPr/>
        </p:nvCxnSpPr>
        <p:spPr bwMode="auto">
          <a:xfrm flipV="1">
            <a:off x="1348155" y="3553544"/>
            <a:ext cx="0" cy="3810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4" name="Straight Arrow Connector 23"/>
          <p:cNvCxnSpPr/>
          <p:nvPr/>
        </p:nvCxnSpPr>
        <p:spPr bwMode="auto">
          <a:xfrm flipV="1">
            <a:off x="3405555" y="3553544"/>
            <a:ext cx="0" cy="3810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5" name="Straight Arrow Connector 24"/>
          <p:cNvCxnSpPr/>
          <p:nvPr/>
        </p:nvCxnSpPr>
        <p:spPr bwMode="auto">
          <a:xfrm flipV="1">
            <a:off x="5462955" y="3553544"/>
            <a:ext cx="0" cy="3810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6" name="Straight Arrow Connector 25"/>
          <p:cNvCxnSpPr/>
          <p:nvPr/>
        </p:nvCxnSpPr>
        <p:spPr bwMode="auto">
          <a:xfrm flipV="1">
            <a:off x="1714496" y="4315544"/>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7" name="Straight Arrow Connector 26"/>
          <p:cNvCxnSpPr/>
          <p:nvPr/>
        </p:nvCxnSpPr>
        <p:spPr bwMode="auto">
          <a:xfrm flipV="1">
            <a:off x="3771896" y="4315544"/>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8" name="Straight Arrow Connector 27"/>
          <p:cNvCxnSpPr/>
          <p:nvPr/>
        </p:nvCxnSpPr>
        <p:spPr bwMode="auto">
          <a:xfrm flipV="1">
            <a:off x="5829296" y="4315544"/>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9" name="Straight Arrow Connector 28"/>
          <p:cNvCxnSpPr/>
          <p:nvPr/>
        </p:nvCxnSpPr>
        <p:spPr bwMode="auto">
          <a:xfrm flipV="1">
            <a:off x="1866896" y="4315544"/>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0" name="Straight Arrow Connector 29"/>
          <p:cNvCxnSpPr/>
          <p:nvPr/>
        </p:nvCxnSpPr>
        <p:spPr bwMode="auto">
          <a:xfrm flipV="1">
            <a:off x="3924296" y="4315544"/>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1" name="Straight Arrow Connector 30"/>
          <p:cNvCxnSpPr/>
          <p:nvPr/>
        </p:nvCxnSpPr>
        <p:spPr bwMode="auto">
          <a:xfrm flipV="1">
            <a:off x="5981696" y="4315544"/>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2" name="Straight Arrow Connector 31"/>
          <p:cNvCxnSpPr/>
          <p:nvPr/>
        </p:nvCxnSpPr>
        <p:spPr bwMode="auto">
          <a:xfrm flipV="1">
            <a:off x="2019296" y="4315544"/>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3" name="Straight Arrow Connector 32"/>
          <p:cNvCxnSpPr/>
          <p:nvPr/>
        </p:nvCxnSpPr>
        <p:spPr bwMode="auto">
          <a:xfrm flipV="1">
            <a:off x="4076696" y="4315544"/>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4" name="Straight Arrow Connector 33"/>
          <p:cNvCxnSpPr/>
          <p:nvPr/>
        </p:nvCxnSpPr>
        <p:spPr bwMode="auto">
          <a:xfrm flipV="1">
            <a:off x="6134096" y="4315544"/>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5" name="Straight Arrow Connector 34"/>
          <p:cNvCxnSpPr/>
          <p:nvPr/>
        </p:nvCxnSpPr>
        <p:spPr bwMode="auto">
          <a:xfrm flipV="1">
            <a:off x="2590800" y="51537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6" name="Straight Arrow Connector 35"/>
          <p:cNvCxnSpPr/>
          <p:nvPr/>
        </p:nvCxnSpPr>
        <p:spPr bwMode="auto">
          <a:xfrm flipV="1">
            <a:off x="4648200" y="51537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7" name="Straight Arrow Connector 36"/>
          <p:cNvCxnSpPr/>
          <p:nvPr/>
        </p:nvCxnSpPr>
        <p:spPr bwMode="auto">
          <a:xfrm flipV="1">
            <a:off x="6705600" y="5153744"/>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8" name="Straight Arrow Connector 37"/>
          <p:cNvCxnSpPr/>
          <p:nvPr/>
        </p:nvCxnSpPr>
        <p:spPr bwMode="auto">
          <a:xfrm flipV="1">
            <a:off x="2286000" y="5153744"/>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39" name="Straight Arrow Connector 38"/>
          <p:cNvCxnSpPr/>
          <p:nvPr/>
        </p:nvCxnSpPr>
        <p:spPr bwMode="auto">
          <a:xfrm flipV="1">
            <a:off x="4343400" y="5153744"/>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0" name="Straight Arrow Connector 39"/>
          <p:cNvCxnSpPr/>
          <p:nvPr/>
        </p:nvCxnSpPr>
        <p:spPr bwMode="auto">
          <a:xfrm flipV="1">
            <a:off x="6400800" y="5153744"/>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1" name="Straight Arrow Connector 40"/>
          <p:cNvCxnSpPr/>
          <p:nvPr/>
        </p:nvCxnSpPr>
        <p:spPr bwMode="auto">
          <a:xfrm flipV="1">
            <a:off x="2438400" y="5153744"/>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2" name="Straight Arrow Connector 41"/>
          <p:cNvCxnSpPr/>
          <p:nvPr/>
        </p:nvCxnSpPr>
        <p:spPr bwMode="auto">
          <a:xfrm flipV="1">
            <a:off x="4495800" y="5153744"/>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3" name="Straight Arrow Connector 42"/>
          <p:cNvCxnSpPr/>
          <p:nvPr/>
        </p:nvCxnSpPr>
        <p:spPr bwMode="auto">
          <a:xfrm flipV="1">
            <a:off x="6553200" y="5153744"/>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sp>
        <p:nvSpPr>
          <p:cNvPr id="44" name="TextBox 43"/>
          <p:cNvSpPr txBox="1"/>
          <p:nvPr/>
        </p:nvSpPr>
        <p:spPr>
          <a:xfrm>
            <a:off x="740505" y="3934544"/>
            <a:ext cx="385042" cy="264688"/>
          </a:xfrm>
          <a:prstGeom prst="rect">
            <a:avLst/>
          </a:prstGeom>
          <a:noFill/>
        </p:spPr>
        <p:txBody>
          <a:bodyPr wrap="none" rtlCol="0">
            <a:spAutoFit/>
          </a:bodyPr>
          <a:lstStyle/>
          <a:p>
            <a:r>
              <a:rPr lang="en-US" sz="800" dirty="0" smtClean="0"/>
              <a:t>AP1</a:t>
            </a:r>
            <a:endParaRPr lang="en-US" sz="800" dirty="0"/>
          </a:p>
        </p:txBody>
      </p:sp>
      <p:sp>
        <p:nvSpPr>
          <p:cNvPr id="45" name="TextBox 44"/>
          <p:cNvSpPr txBox="1"/>
          <p:nvPr/>
        </p:nvSpPr>
        <p:spPr>
          <a:xfrm>
            <a:off x="984735" y="3934544"/>
            <a:ext cx="385042" cy="264688"/>
          </a:xfrm>
          <a:prstGeom prst="rect">
            <a:avLst/>
          </a:prstGeom>
          <a:noFill/>
        </p:spPr>
        <p:txBody>
          <a:bodyPr wrap="none" rtlCol="0">
            <a:spAutoFit/>
          </a:bodyPr>
          <a:lstStyle/>
          <a:p>
            <a:r>
              <a:rPr lang="en-US" sz="800" dirty="0" smtClean="0"/>
              <a:t>AP2</a:t>
            </a:r>
            <a:endParaRPr lang="en-US" sz="800" dirty="0"/>
          </a:p>
        </p:txBody>
      </p:sp>
      <p:sp>
        <p:nvSpPr>
          <p:cNvPr id="46" name="TextBox 45"/>
          <p:cNvSpPr txBox="1"/>
          <p:nvPr/>
        </p:nvSpPr>
        <p:spPr>
          <a:xfrm>
            <a:off x="1243268" y="3934544"/>
            <a:ext cx="385042" cy="264688"/>
          </a:xfrm>
          <a:prstGeom prst="rect">
            <a:avLst/>
          </a:prstGeom>
          <a:noFill/>
        </p:spPr>
        <p:txBody>
          <a:bodyPr wrap="none" rtlCol="0">
            <a:spAutoFit/>
          </a:bodyPr>
          <a:lstStyle/>
          <a:p>
            <a:r>
              <a:rPr lang="en-US" sz="800" dirty="0" smtClean="0"/>
              <a:t>AP3</a:t>
            </a:r>
            <a:endParaRPr lang="en-US" sz="800" dirty="0"/>
          </a:p>
        </p:txBody>
      </p:sp>
      <p:cxnSp>
        <p:nvCxnSpPr>
          <p:cNvPr id="47" name="Straight Connector 46"/>
          <p:cNvCxnSpPr/>
          <p:nvPr/>
        </p:nvCxnSpPr>
        <p:spPr bwMode="auto">
          <a:xfrm flipV="1">
            <a:off x="3048000" y="61443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8" name="Straight Connector 47"/>
          <p:cNvCxnSpPr/>
          <p:nvPr/>
        </p:nvCxnSpPr>
        <p:spPr bwMode="auto">
          <a:xfrm flipV="1">
            <a:off x="4800600" y="6144344"/>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9" name="Straight Arrow Connector 48"/>
          <p:cNvCxnSpPr/>
          <p:nvPr/>
        </p:nvCxnSpPr>
        <p:spPr bwMode="auto">
          <a:xfrm>
            <a:off x="3048000" y="6220544"/>
            <a:ext cx="17526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50" name="TextBox 49"/>
          <p:cNvSpPr txBox="1"/>
          <p:nvPr/>
        </p:nvSpPr>
        <p:spPr>
          <a:xfrm>
            <a:off x="2667000" y="6204038"/>
            <a:ext cx="2882328" cy="321306"/>
          </a:xfrm>
          <a:prstGeom prst="rect">
            <a:avLst/>
          </a:prstGeom>
          <a:noFill/>
        </p:spPr>
        <p:txBody>
          <a:bodyPr wrap="none" rtlCol="0">
            <a:spAutoFit/>
          </a:bodyPr>
          <a:lstStyle/>
          <a:p>
            <a:r>
              <a:rPr lang="en-US" sz="1200" dirty="0" smtClean="0">
                <a:solidFill>
                  <a:srgbClr val="FF0000"/>
                </a:solidFill>
              </a:rPr>
              <a:t>Total FILS beacon scanning duration</a:t>
            </a:r>
            <a:endParaRPr lang="en-US" sz="1200" dirty="0">
              <a:solidFill>
                <a:srgbClr val="FF0000"/>
              </a:solidFill>
            </a:endParaRPr>
          </a:p>
        </p:txBody>
      </p:sp>
      <p:sp>
        <p:nvSpPr>
          <p:cNvPr id="51" name="TextBox 50"/>
          <p:cNvSpPr txBox="1"/>
          <p:nvPr/>
        </p:nvSpPr>
        <p:spPr>
          <a:xfrm>
            <a:off x="2797905" y="3934544"/>
            <a:ext cx="385042" cy="264688"/>
          </a:xfrm>
          <a:prstGeom prst="rect">
            <a:avLst/>
          </a:prstGeom>
          <a:noFill/>
        </p:spPr>
        <p:txBody>
          <a:bodyPr wrap="none" rtlCol="0">
            <a:spAutoFit/>
          </a:bodyPr>
          <a:lstStyle/>
          <a:p>
            <a:r>
              <a:rPr lang="en-US" sz="800" dirty="0" smtClean="0"/>
              <a:t>AP1</a:t>
            </a:r>
            <a:endParaRPr lang="en-US" sz="800" dirty="0"/>
          </a:p>
        </p:txBody>
      </p:sp>
      <p:sp>
        <p:nvSpPr>
          <p:cNvPr id="52" name="TextBox 51"/>
          <p:cNvSpPr txBox="1"/>
          <p:nvPr/>
        </p:nvSpPr>
        <p:spPr>
          <a:xfrm>
            <a:off x="3042135" y="3934544"/>
            <a:ext cx="385042" cy="264688"/>
          </a:xfrm>
          <a:prstGeom prst="rect">
            <a:avLst/>
          </a:prstGeom>
          <a:noFill/>
        </p:spPr>
        <p:txBody>
          <a:bodyPr wrap="none" rtlCol="0">
            <a:spAutoFit/>
          </a:bodyPr>
          <a:lstStyle/>
          <a:p>
            <a:r>
              <a:rPr lang="en-US" sz="800" dirty="0" smtClean="0"/>
              <a:t>AP2</a:t>
            </a:r>
            <a:endParaRPr lang="en-US" sz="800" dirty="0"/>
          </a:p>
        </p:txBody>
      </p:sp>
      <p:sp>
        <p:nvSpPr>
          <p:cNvPr id="53" name="TextBox 52"/>
          <p:cNvSpPr txBox="1"/>
          <p:nvPr/>
        </p:nvSpPr>
        <p:spPr>
          <a:xfrm>
            <a:off x="3300668" y="3934544"/>
            <a:ext cx="385042" cy="264688"/>
          </a:xfrm>
          <a:prstGeom prst="rect">
            <a:avLst/>
          </a:prstGeom>
          <a:noFill/>
        </p:spPr>
        <p:txBody>
          <a:bodyPr wrap="none" rtlCol="0">
            <a:spAutoFit/>
          </a:bodyPr>
          <a:lstStyle/>
          <a:p>
            <a:r>
              <a:rPr lang="en-US" sz="800" dirty="0" smtClean="0"/>
              <a:t>AP3</a:t>
            </a:r>
            <a:endParaRPr lang="en-US" sz="800" dirty="0"/>
          </a:p>
        </p:txBody>
      </p:sp>
      <p:sp>
        <p:nvSpPr>
          <p:cNvPr id="54" name="TextBox 53"/>
          <p:cNvSpPr txBox="1"/>
          <p:nvPr/>
        </p:nvSpPr>
        <p:spPr>
          <a:xfrm>
            <a:off x="4855305" y="3934544"/>
            <a:ext cx="385042" cy="264688"/>
          </a:xfrm>
          <a:prstGeom prst="rect">
            <a:avLst/>
          </a:prstGeom>
          <a:noFill/>
        </p:spPr>
        <p:txBody>
          <a:bodyPr wrap="none" rtlCol="0">
            <a:spAutoFit/>
          </a:bodyPr>
          <a:lstStyle/>
          <a:p>
            <a:r>
              <a:rPr lang="en-US" sz="800" dirty="0" smtClean="0"/>
              <a:t>AP1</a:t>
            </a:r>
            <a:endParaRPr lang="en-US" sz="800" dirty="0"/>
          </a:p>
        </p:txBody>
      </p:sp>
      <p:sp>
        <p:nvSpPr>
          <p:cNvPr id="55" name="TextBox 54"/>
          <p:cNvSpPr txBox="1"/>
          <p:nvPr/>
        </p:nvSpPr>
        <p:spPr>
          <a:xfrm>
            <a:off x="5099535" y="3934544"/>
            <a:ext cx="385042" cy="264688"/>
          </a:xfrm>
          <a:prstGeom prst="rect">
            <a:avLst/>
          </a:prstGeom>
          <a:noFill/>
        </p:spPr>
        <p:txBody>
          <a:bodyPr wrap="none" rtlCol="0">
            <a:spAutoFit/>
          </a:bodyPr>
          <a:lstStyle/>
          <a:p>
            <a:r>
              <a:rPr lang="en-US" sz="800" dirty="0" smtClean="0"/>
              <a:t>AP2</a:t>
            </a:r>
            <a:endParaRPr lang="en-US" sz="800" dirty="0"/>
          </a:p>
        </p:txBody>
      </p:sp>
      <p:sp>
        <p:nvSpPr>
          <p:cNvPr id="56" name="TextBox 55"/>
          <p:cNvSpPr txBox="1"/>
          <p:nvPr/>
        </p:nvSpPr>
        <p:spPr>
          <a:xfrm>
            <a:off x="5358068" y="3934544"/>
            <a:ext cx="385042" cy="264688"/>
          </a:xfrm>
          <a:prstGeom prst="rect">
            <a:avLst/>
          </a:prstGeom>
          <a:noFill/>
        </p:spPr>
        <p:txBody>
          <a:bodyPr wrap="none" rtlCol="0">
            <a:spAutoFit/>
          </a:bodyPr>
          <a:lstStyle/>
          <a:p>
            <a:r>
              <a:rPr lang="en-US" sz="800" dirty="0" smtClean="0"/>
              <a:t>AP3</a:t>
            </a:r>
            <a:endParaRPr lang="en-US" sz="800" dirty="0"/>
          </a:p>
        </p:txBody>
      </p:sp>
      <p:sp>
        <p:nvSpPr>
          <p:cNvPr id="57" name="TextBox 56"/>
          <p:cNvSpPr txBox="1"/>
          <p:nvPr/>
        </p:nvSpPr>
        <p:spPr>
          <a:xfrm>
            <a:off x="7034468" y="3934544"/>
            <a:ext cx="385042" cy="264688"/>
          </a:xfrm>
          <a:prstGeom prst="rect">
            <a:avLst/>
          </a:prstGeom>
          <a:noFill/>
        </p:spPr>
        <p:txBody>
          <a:bodyPr wrap="none" rtlCol="0">
            <a:spAutoFit/>
          </a:bodyPr>
          <a:lstStyle/>
          <a:p>
            <a:r>
              <a:rPr lang="en-US" sz="800" dirty="0" smtClean="0"/>
              <a:t>AP1</a:t>
            </a:r>
            <a:endParaRPr lang="en-US" sz="800" dirty="0"/>
          </a:p>
        </p:txBody>
      </p:sp>
      <p:sp>
        <p:nvSpPr>
          <p:cNvPr id="58" name="TextBox 57"/>
          <p:cNvSpPr txBox="1"/>
          <p:nvPr/>
        </p:nvSpPr>
        <p:spPr>
          <a:xfrm>
            <a:off x="1426305" y="4696544"/>
            <a:ext cx="385042" cy="264688"/>
          </a:xfrm>
          <a:prstGeom prst="rect">
            <a:avLst/>
          </a:prstGeom>
          <a:noFill/>
        </p:spPr>
        <p:txBody>
          <a:bodyPr wrap="none" rtlCol="0">
            <a:spAutoFit/>
          </a:bodyPr>
          <a:lstStyle/>
          <a:p>
            <a:r>
              <a:rPr lang="en-US" sz="800" dirty="0" smtClean="0"/>
              <a:t>AP4</a:t>
            </a:r>
            <a:endParaRPr lang="en-US" sz="800" dirty="0"/>
          </a:p>
        </p:txBody>
      </p:sp>
      <p:sp>
        <p:nvSpPr>
          <p:cNvPr id="59" name="TextBox 58"/>
          <p:cNvSpPr txBox="1"/>
          <p:nvPr/>
        </p:nvSpPr>
        <p:spPr>
          <a:xfrm>
            <a:off x="1670535" y="4696544"/>
            <a:ext cx="385042" cy="264688"/>
          </a:xfrm>
          <a:prstGeom prst="rect">
            <a:avLst/>
          </a:prstGeom>
          <a:noFill/>
        </p:spPr>
        <p:txBody>
          <a:bodyPr wrap="none" rtlCol="0">
            <a:spAutoFit/>
          </a:bodyPr>
          <a:lstStyle/>
          <a:p>
            <a:r>
              <a:rPr lang="en-US" sz="800" dirty="0" smtClean="0"/>
              <a:t>AP5</a:t>
            </a:r>
            <a:endParaRPr lang="en-US" sz="800" dirty="0"/>
          </a:p>
        </p:txBody>
      </p:sp>
      <p:sp>
        <p:nvSpPr>
          <p:cNvPr id="60" name="TextBox 59"/>
          <p:cNvSpPr txBox="1"/>
          <p:nvPr/>
        </p:nvSpPr>
        <p:spPr>
          <a:xfrm>
            <a:off x="1929068" y="4696544"/>
            <a:ext cx="385042" cy="264688"/>
          </a:xfrm>
          <a:prstGeom prst="rect">
            <a:avLst/>
          </a:prstGeom>
          <a:noFill/>
        </p:spPr>
        <p:txBody>
          <a:bodyPr wrap="none" rtlCol="0">
            <a:spAutoFit/>
          </a:bodyPr>
          <a:lstStyle/>
          <a:p>
            <a:r>
              <a:rPr lang="en-US" sz="800" dirty="0" smtClean="0"/>
              <a:t>AP6</a:t>
            </a:r>
            <a:endParaRPr lang="en-US" sz="800" dirty="0"/>
          </a:p>
        </p:txBody>
      </p:sp>
      <p:sp>
        <p:nvSpPr>
          <p:cNvPr id="61" name="TextBox 60"/>
          <p:cNvSpPr txBox="1"/>
          <p:nvPr/>
        </p:nvSpPr>
        <p:spPr>
          <a:xfrm>
            <a:off x="3483705" y="4696544"/>
            <a:ext cx="385042" cy="264688"/>
          </a:xfrm>
          <a:prstGeom prst="rect">
            <a:avLst/>
          </a:prstGeom>
          <a:noFill/>
        </p:spPr>
        <p:txBody>
          <a:bodyPr wrap="none" rtlCol="0">
            <a:spAutoFit/>
          </a:bodyPr>
          <a:lstStyle/>
          <a:p>
            <a:r>
              <a:rPr lang="en-US" sz="800" dirty="0" smtClean="0"/>
              <a:t>AP4</a:t>
            </a:r>
            <a:endParaRPr lang="en-US" sz="800" dirty="0"/>
          </a:p>
        </p:txBody>
      </p:sp>
      <p:sp>
        <p:nvSpPr>
          <p:cNvPr id="62" name="TextBox 61"/>
          <p:cNvSpPr txBox="1"/>
          <p:nvPr/>
        </p:nvSpPr>
        <p:spPr>
          <a:xfrm>
            <a:off x="3727935" y="4696544"/>
            <a:ext cx="385042" cy="264688"/>
          </a:xfrm>
          <a:prstGeom prst="rect">
            <a:avLst/>
          </a:prstGeom>
          <a:noFill/>
        </p:spPr>
        <p:txBody>
          <a:bodyPr wrap="none" rtlCol="0">
            <a:spAutoFit/>
          </a:bodyPr>
          <a:lstStyle/>
          <a:p>
            <a:r>
              <a:rPr lang="en-US" sz="800" dirty="0" smtClean="0"/>
              <a:t>AP5</a:t>
            </a:r>
            <a:endParaRPr lang="en-US" sz="800" dirty="0"/>
          </a:p>
        </p:txBody>
      </p:sp>
      <p:sp>
        <p:nvSpPr>
          <p:cNvPr id="63" name="TextBox 62"/>
          <p:cNvSpPr txBox="1"/>
          <p:nvPr/>
        </p:nvSpPr>
        <p:spPr>
          <a:xfrm>
            <a:off x="3986468" y="4696544"/>
            <a:ext cx="385042" cy="264688"/>
          </a:xfrm>
          <a:prstGeom prst="rect">
            <a:avLst/>
          </a:prstGeom>
          <a:noFill/>
        </p:spPr>
        <p:txBody>
          <a:bodyPr wrap="none" rtlCol="0">
            <a:spAutoFit/>
          </a:bodyPr>
          <a:lstStyle/>
          <a:p>
            <a:r>
              <a:rPr lang="en-US" sz="800" dirty="0" smtClean="0"/>
              <a:t>AP6</a:t>
            </a:r>
            <a:endParaRPr lang="en-US" sz="800" dirty="0"/>
          </a:p>
        </p:txBody>
      </p:sp>
      <p:sp>
        <p:nvSpPr>
          <p:cNvPr id="64" name="TextBox 63"/>
          <p:cNvSpPr txBox="1"/>
          <p:nvPr/>
        </p:nvSpPr>
        <p:spPr>
          <a:xfrm>
            <a:off x="5541105" y="4696544"/>
            <a:ext cx="385042" cy="264688"/>
          </a:xfrm>
          <a:prstGeom prst="rect">
            <a:avLst/>
          </a:prstGeom>
          <a:noFill/>
        </p:spPr>
        <p:txBody>
          <a:bodyPr wrap="none" rtlCol="0">
            <a:spAutoFit/>
          </a:bodyPr>
          <a:lstStyle/>
          <a:p>
            <a:r>
              <a:rPr lang="en-US" sz="800" dirty="0" smtClean="0"/>
              <a:t>AP4</a:t>
            </a:r>
            <a:endParaRPr lang="en-US" sz="800" dirty="0"/>
          </a:p>
        </p:txBody>
      </p:sp>
      <p:sp>
        <p:nvSpPr>
          <p:cNvPr id="65" name="TextBox 64"/>
          <p:cNvSpPr txBox="1"/>
          <p:nvPr/>
        </p:nvSpPr>
        <p:spPr>
          <a:xfrm>
            <a:off x="5785335" y="4696544"/>
            <a:ext cx="385042" cy="264688"/>
          </a:xfrm>
          <a:prstGeom prst="rect">
            <a:avLst/>
          </a:prstGeom>
          <a:noFill/>
        </p:spPr>
        <p:txBody>
          <a:bodyPr wrap="none" rtlCol="0">
            <a:spAutoFit/>
          </a:bodyPr>
          <a:lstStyle/>
          <a:p>
            <a:r>
              <a:rPr lang="en-US" sz="800" dirty="0" smtClean="0"/>
              <a:t>AP5</a:t>
            </a:r>
            <a:endParaRPr lang="en-US" sz="800" dirty="0"/>
          </a:p>
        </p:txBody>
      </p:sp>
      <p:sp>
        <p:nvSpPr>
          <p:cNvPr id="66" name="TextBox 65"/>
          <p:cNvSpPr txBox="1"/>
          <p:nvPr/>
        </p:nvSpPr>
        <p:spPr>
          <a:xfrm>
            <a:off x="6043868" y="4696544"/>
            <a:ext cx="385042" cy="264688"/>
          </a:xfrm>
          <a:prstGeom prst="rect">
            <a:avLst/>
          </a:prstGeom>
          <a:noFill/>
        </p:spPr>
        <p:txBody>
          <a:bodyPr wrap="none" rtlCol="0">
            <a:spAutoFit/>
          </a:bodyPr>
          <a:lstStyle/>
          <a:p>
            <a:r>
              <a:rPr lang="en-US" sz="800" dirty="0" smtClean="0"/>
              <a:t>AP6</a:t>
            </a:r>
            <a:endParaRPr lang="en-US" sz="800" dirty="0"/>
          </a:p>
        </p:txBody>
      </p:sp>
      <p:sp>
        <p:nvSpPr>
          <p:cNvPr id="67" name="TextBox 66"/>
          <p:cNvSpPr txBox="1"/>
          <p:nvPr/>
        </p:nvSpPr>
        <p:spPr>
          <a:xfrm>
            <a:off x="1989015" y="5534744"/>
            <a:ext cx="385042" cy="264688"/>
          </a:xfrm>
          <a:prstGeom prst="rect">
            <a:avLst/>
          </a:prstGeom>
          <a:noFill/>
        </p:spPr>
        <p:txBody>
          <a:bodyPr wrap="none" rtlCol="0">
            <a:spAutoFit/>
          </a:bodyPr>
          <a:lstStyle/>
          <a:p>
            <a:r>
              <a:rPr lang="en-US" sz="800" dirty="0" smtClean="0"/>
              <a:t>AP7</a:t>
            </a:r>
            <a:endParaRPr lang="en-US" sz="800" dirty="0"/>
          </a:p>
        </p:txBody>
      </p:sp>
      <p:sp>
        <p:nvSpPr>
          <p:cNvPr id="68" name="TextBox 67"/>
          <p:cNvSpPr txBox="1"/>
          <p:nvPr/>
        </p:nvSpPr>
        <p:spPr>
          <a:xfrm>
            <a:off x="2233245" y="5534744"/>
            <a:ext cx="385042" cy="264688"/>
          </a:xfrm>
          <a:prstGeom prst="rect">
            <a:avLst/>
          </a:prstGeom>
          <a:noFill/>
        </p:spPr>
        <p:txBody>
          <a:bodyPr wrap="none" rtlCol="0">
            <a:spAutoFit/>
          </a:bodyPr>
          <a:lstStyle/>
          <a:p>
            <a:r>
              <a:rPr lang="en-US" sz="800" dirty="0" smtClean="0"/>
              <a:t>AP8</a:t>
            </a:r>
            <a:endParaRPr lang="en-US" sz="800" dirty="0"/>
          </a:p>
        </p:txBody>
      </p:sp>
      <p:sp>
        <p:nvSpPr>
          <p:cNvPr id="69" name="TextBox 68"/>
          <p:cNvSpPr txBox="1"/>
          <p:nvPr/>
        </p:nvSpPr>
        <p:spPr>
          <a:xfrm>
            <a:off x="2491778" y="5534744"/>
            <a:ext cx="385042" cy="264688"/>
          </a:xfrm>
          <a:prstGeom prst="rect">
            <a:avLst/>
          </a:prstGeom>
          <a:noFill/>
        </p:spPr>
        <p:txBody>
          <a:bodyPr wrap="none" rtlCol="0">
            <a:spAutoFit/>
          </a:bodyPr>
          <a:lstStyle/>
          <a:p>
            <a:r>
              <a:rPr lang="en-US" sz="800" dirty="0" smtClean="0"/>
              <a:t>AP9</a:t>
            </a:r>
            <a:endParaRPr lang="en-US" sz="800" dirty="0"/>
          </a:p>
        </p:txBody>
      </p:sp>
      <p:sp>
        <p:nvSpPr>
          <p:cNvPr id="70" name="TextBox 69"/>
          <p:cNvSpPr txBox="1"/>
          <p:nvPr/>
        </p:nvSpPr>
        <p:spPr>
          <a:xfrm>
            <a:off x="4040550" y="5534744"/>
            <a:ext cx="385042" cy="264688"/>
          </a:xfrm>
          <a:prstGeom prst="rect">
            <a:avLst/>
          </a:prstGeom>
          <a:noFill/>
        </p:spPr>
        <p:txBody>
          <a:bodyPr wrap="none" rtlCol="0">
            <a:spAutoFit/>
          </a:bodyPr>
          <a:lstStyle/>
          <a:p>
            <a:r>
              <a:rPr lang="en-US" sz="800" dirty="0" smtClean="0"/>
              <a:t>AP7</a:t>
            </a:r>
            <a:endParaRPr lang="en-US" sz="800" dirty="0"/>
          </a:p>
        </p:txBody>
      </p:sp>
      <p:sp>
        <p:nvSpPr>
          <p:cNvPr id="71" name="TextBox 70"/>
          <p:cNvSpPr txBox="1"/>
          <p:nvPr/>
        </p:nvSpPr>
        <p:spPr>
          <a:xfrm>
            <a:off x="4284780" y="5534744"/>
            <a:ext cx="385042" cy="264688"/>
          </a:xfrm>
          <a:prstGeom prst="rect">
            <a:avLst/>
          </a:prstGeom>
          <a:noFill/>
        </p:spPr>
        <p:txBody>
          <a:bodyPr wrap="none" rtlCol="0">
            <a:spAutoFit/>
          </a:bodyPr>
          <a:lstStyle/>
          <a:p>
            <a:r>
              <a:rPr lang="en-US" sz="800" dirty="0" smtClean="0"/>
              <a:t>AP8</a:t>
            </a:r>
            <a:endParaRPr lang="en-US" sz="800" dirty="0"/>
          </a:p>
        </p:txBody>
      </p:sp>
      <p:sp>
        <p:nvSpPr>
          <p:cNvPr id="72" name="TextBox 71"/>
          <p:cNvSpPr txBox="1"/>
          <p:nvPr/>
        </p:nvSpPr>
        <p:spPr>
          <a:xfrm>
            <a:off x="4543313" y="5534744"/>
            <a:ext cx="385042" cy="264688"/>
          </a:xfrm>
          <a:prstGeom prst="rect">
            <a:avLst/>
          </a:prstGeom>
          <a:noFill/>
        </p:spPr>
        <p:txBody>
          <a:bodyPr wrap="none" rtlCol="0">
            <a:spAutoFit/>
          </a:bodyPr>
          <a:lstStyle/>
          <a:p>
            <a:r>
              <a:rPr lang="en-US" sz="800" dirty="0" smtClean="0"/>
              <a:t>AP9</a:t>
            </a:r>
            <a:endParaRPr lang="en-US" sz="800" dirty="0"/>
          </a:p>
        </p:txBody>
      </p:sp>
      <p:sp>
        <p:nvSpPr>
          <p:cNvPr id="73" name="TextBox 72"/>
          <p:cNvSpPr txBox="1"/>
          <p:nvPr/>
        </p:nvSpPr>
        <p:spPr>
          <a:xfrm>
            <a:off x="6096000" y="5534744"/>
            <a:ext cx="385042" cy="264688"/>
          </a:xfrm>
          <a:prstGeom prst="rect">
            <a:avLst/>
          </a:prstGeom>
          <a:noFill/>
        </p:spPr>
        <p:txBody>
          <a:bodyPr wrap="none" rtlCol="0">
            <a:spAutoFit/>
          </a:bodyPr>
          <a:lstStyle/>
          <a:p>
            <a:r>
              <a:rPr lang="en-US" sz="800" dirty="0" smtClean="0"/>
              <a:t>AP7</a:t>
            </a:r>
            <a:endParaRPr lang="en-US" sz="800" dirty="0"/>
          </a:p>
        </p:txBody>
      </p:sp>
      <p:sp>
        <p:nvSpPr>
          <p:cNvPr id="74" name="TextBox 73"/>
          <p:cNvSpPr txBox="1"/>
          <p:nvPr/>
        </p:nvSpPr>
        <p:spPr>
          <a:xfrm>
            <a:off x="6340230" y="5534744"/>
            <a:ext cx="385042" cy="264688"/>
          </a:xfrm>
          <a:prstGeom prst="rect">
            <a:avLst/>
          </a:prstGeom>
          <a:noFill/>
        </p:spPr>
        <p:txBody>
          <a:bodyPr wrap="none" rtlCol="0">
            <a:spAutoFit/>
          </a:bodyPr>
          <a:lstStyle/>
          <a:p>
            <a:r>
              <a:rPr lang="en-US" sz="800" dirty="0" smtClean="0"/>
              <a:t>AP8</a:t>
            </a:r>
            <a:endParaRPr lang="en-US" sz="800" dirty="0"/>
          </a:p>
        </p:txBody>
      </p:sp>
      <p:sp>
        <p:nvSpPr>
          <p:cNvPr id="75" name="TextBox 74"/>
          <p:cNvSpPr txBox="1"/>
          <p:nvPr/>
        </p:nvSpPr>
        <p:spPr>
          <a:xfrm>
            <a:off x="6598763" y="5534744"/>
            <a:ext cx="385042" cy="264688"/>
          </a:xfrm>
          <a:prstGeom prst="rect">
            <a:avLst/>
          </a:prstGeom>
          <a:noFill/>
        </p:spPr>
        <p:txBody>
          <a:bodyPr wrap="none" rtlCol="0">
            <a:spAutoFit/>
          </a:bodyPr>
          <a:lstStyle/>
          <a:p>
            <a:r>
              <a:rPr lang="en-US" sz="800" dirty="0" smtClean="0"/>
              <a:t>AP9</a:t>
            </a:r>
            <a:endParaRPr lang="en-US" sz="800" dirty="0"/>
          </a:p>
        </p:txBody>
      </p:sp>
      <p:sp>
        <p:nvSpPr>
          <p:cNvPr id="76" name="Oval 75"/>
          <p:cNvSpPr/>
          <p:nvPr/>
        </p:nvSpPr>
        <p:spPr bwMode="auto">
          <a:xfrm>
            <a:off x="3060700" y="37821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7" name="Oval 76"/>
          <p:cNvSpPr/>
          <p:nvPr/>
        </p:nvSpPr>
        <p:spPr bwMode="auto">
          <a:xfrm>
            <a:off x="3213100" y="37821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8" name="Oval 77"/>
          <p:cNvSpPr/>
          <p:nvPr/>
        </p:nvSpPr>
        <p:spPr bwMode="auto">
          <a:xfrm>
            <a:off x="3365500" y="37821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9" name="Oval 78"/>
          <p:cNvSpPr/>
          <p:nvPr/>
        </p:nvSpPr>
        <p:spPr bwMode="auto">
          <a:xfrm>
            <a:off x="3733800" y="4540969"/>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0" name="Oval 79"/>
          <p:cNvSpPr/>
          <p:nvPr/>
        </p:nvSpPr>
        <p:spPr bwMode="auto">
          <a:xfrm>
            <a:off x="3886200" y="4540969"/>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1" name="Oval 80"/>
          <p:cNvSpPr/>
          <p:nvPr/>
        </p:nvSpPr>
        <p:spPr bwMode="auto">
          <a:xfrm>
            <a:off x="4038600" y="4540969"/>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2" name="Oval 81"/>
          <p:cNvSpPr/>
          <p:nvPr/>
        </p:nvSpPr>
        <p:spPr bwMode="auto">
          <a:xfrm>
            <a:off x="4305300" y="53823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3" name="Oval 82"/>
          <p:cNvSpPr/>
          <p:nvPr/>
        </p:nvSpPr>
        <p:spPr bwMode="auto">
          <a:xfrm>
            <a:off x="4457700" y="53823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4" name="Oval 83"/>
          <p:cNvSpPr/>
          <p:nvPr/>
        </p:nvSpPr>
        <p:spPr bwMode="auto">
          <a:xfrm>
            <a:off x="4610100" y="5382344"/>
            <a:ext cx="76200" cy="82551"/>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cxnSp>
        <p:nvCxnSpPr>
          <p:cNvPr id="85" name="Straight Arrow Connector 84"/>
          <p:cNvCxnSpPr>
            <a:stCxn id="77" idx="2"/>
            <a:endCxn id="76" idx="6"/>
          </p:cNvCxnSpPr>
          <p:nvPr/>
        </p:nvCxnSpPr>
        <p:spPr bwMode="auto">
          <a:xfrm flipH="1">
            <a:off x="3136900" y="38234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6" name="Straight Arrow Connector 85"/>
          <p:cNvCxnSpPr>
            <a:stCxn id="78" idx="2"/>
            <a:endCxn id="77" idx="6"/>
          </p:cNvCxnSpPr>
          <p:nvPr/>
        </p:nvCxnSpPr>
        <p:spPr bwMode="auto">
          <a:xfrm flipH="1">
            <a:off x="3289300" y="38234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7" name="Straight Arrow Connector 86"/>
          <p:cNvCxnSpPr>
            <a:stCxn id="79" idx="6"/>
            <a:endCxn id="80" idx="2"/>
          </p:cNvCxnSpPr>
          <p:nvPr/>
        </p:nvCxnSpPr>
        <p:spPr bwMode="auto">
          <a:xfrm>
            <a:off x="3810000" y="4582245"/>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8" name="Straight Arrow Connector 87"/>
          <p:cNvCxnSpPr>
            <a:stCxn id="80" idx="6"/>
            <a:endCxn id="81" idx="2"/>
          </p:cNvCxnSpPr>
          <p:nvPr/>
        </p:nvCxnSpPr>
        <p:spPr bwMode="auto">
          <a:xfrm>
            <a:off x="3962400" y="4582245"/>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89" name="Straight Arrow Connector 88"/>
          <p:cNvCxnSpPr>
            <a:stCxn id="83" idx="2"/>
            <a:endCxn id="82" idx="6"/>
          </p:cNvCxnSpPr>
          <p:nvPr/>
        </p:nvCxnSpPr>
        <p:spPr bwMode="auto">
          <a:xfrm flipH="1">
            <a:off x="4381500" y="54236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90" name="Straight Arrow Connector 89"/>
          <p:cNvCxnSpPr>
            <a:stCxn id="84" idx="2"/>
            <a:endCxn id="83" idx="6"/>
          </p:cNvCxnSpPr>
          <p:nvPr/>
        </p:nvCxnSpPr>
        <p:spPr bwMode="auto">
          <a:xfrm flipH="1">
            <a:off x="4533900" y="5423620"/>
            <a:ext cx="76200" cy="0"/>
          </a:xfrm>
          <a:prstGeom prst="straightConnector1">
            <a:avLst/>
          </a:prstGeom>
          <a:solidFill>
            <a:schemeClr val="accent1"/>
          </a:solidFill>
          <a:ln w="15875" cap="flat" cmpd="sng" algn="ctr">
            <a:solidFill>
              <a:srgbClr val="FF3300"/>
            </a:solidFill>
            <a:prstDash val="sysDash"/>
            <a:round/>
            <a:headEnd type="none" w="med" len="med"/>
            <a:tailEnd type="none" w="sm" len="sm"/>
          </a:ln>
          <a:effectLst/>
        </p:spPr>
      </p:cxnSp>
      <p:cxnSp>
        <p:nvCxnSpPr>
          <p:cNvPr id="91" name="Elbow Connector 90"/>
          <p:cNvCxnSpPr>
            <a:stCxn id="78" idx="6"/>
            <a:endCxn id="79" idx="2"/>
          </p:cNvCxnSpPr>
          <p:nvPr/>
        </p:nvCxnSpPr>
        <p:spPr bwMode="auto">
          <a:xfrm>
            <a:off x="3441700" y="3823420"/>
            <a:ext cx="292100" cy="758825"/>
          </a:xfrm>
          <a:prstGeom prst="bentConnector3">
            <a:avLst>
              <a:gd name="adj1" fmla="val 12542"/>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2" name="Elbow Connector 91"/>
          <p:cNvCxnSpPr>
            <a:stCxn id="81" idx="6"/>
            <a:endCxn id="82" idx="2"/>
          </p:cNvCxnSpPr>
          <p:nvPr/>
        </p:nvCxnSpPr>
        <p:spPr bwMode="auto">
          <a:xfrm>
            <a:off x="4114800" y="4582245"/>
            <a:ext cx="190500" cy="841375"/>
          </a:xfrm>
          <a:prstGeom prst="bentConnector3">
            <a:avLst>
              <a:gd name="adj1" fmla="val 29487"/>
            </a:avLst>
          </a:prstGeom>
          <a:solidFill>
            <a:schemeClr val="accent1"/>
          </a:solidFill>
          <a:ln w="15875" cap="flat" cmpd="sng" algn="ctr">
            <a:solidFill>
              <a:srgbClr val="FF3300"/>
            </a:solidFill>
            <a:prstDash val="sysDash"/>
            <a:round/>
            <a:headEnd type="none" w="med" len="med"/>
            <a:tailEnd type="arrow" w="sm" len="sm"/>
          </a:ln>
          <a:effectLst/>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Reduction of passive scanning time</a:t>
            </a:r>
          </a:p>
          <a:p>
            <a:r>
              <a:rPr lang="en-US" altLang="zh-CN" dirty="0" smtClean="0"/>
              <a:t>Reduction of Probe Request/Response packet transmission occurrence</a:t>
            </a:r>
          </a:p>
          <a:p>
            <a:r>
              <a:rPr lang="en-US" altLang="zh-CN" dirty="0" smtClean="0"/>
              <a:t>Reduction of overall AP discovery time</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12</a:t>
            </a:fld>
            <a:endParaRPr lang="en-US"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“FILS beacon should include information on time to earliest next FILS beacon among nearby APs and corresponding frequency channel.”</a:t>
            </a:r>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13</a:t>
            </a:fld>
            <a:endParaRPr lang="en-US" altLang="zh-C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 non-AP STA can report FILS beacon transmission timing information of nearby APs including APs in different frequency channels.”</a:t>
            </a:r>
          </a:p>
          <a:p>
            <a:pPr lvl="1"/>
            <a:endParaRPr lang="en-US" altLang="zh-CN" dirty="0" smtClean="0"/>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14</a:t>
            </a:fld>
            <a:endParaRPr lang="en-US" altLang="zh-C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agree to add the sentence to section 6.2 Passive Scanning of </a:t>
            </a:r>
            <a:r>
              <a:rPr lang="en-US" altLang="zh-CN" dirty="0" err="1" smtClean="0"/>
              <a:t>TGai</a:t>
            </a:r>
            <a:r>
              <a:rPr lang="en-US" altLang="zh-CN" dirty="0" smtClean="0"/>
              <a:t> SFD, 12/0151r7?</a:t>
            </a:r>
          </a:p>
          <a:p>
            <a:pPr lvl="1"/>
            <a:r>
              <a:rPr lang="en-US" altLang="zh-CN" dirty="0" smtClean="0"/>
              <a:t>“AP can shift FILS beacon transmission time and/or change FILS beacon transmission interval without ambiguity on associated STAs.”</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Move to add the sentence to section 6.2 Passive Scanning of </a:t>
            </a:r>
            <a:r>
              <a:rPr lang="en-US" altLang="zh-CN" dirty="0" err="1" smtClean="0"/>
              <a:t>TGai</a:t>
            </a:r>
            <a:r>
              <a:rPr lang="en-US" altLang="zh-CN" dirty="0" smtClean="0"/>
              <a:t> SFD, 12/0151r7.</a:t>
            </a:r>
          </a:p>
          <a:p>
            <a:pPr lvl="1"/>
            <a:r>
              <a:rPr lang="en-US" altLang="zh-CN" dirty="0" smtClean="0"/>
              <a:t>“FILS beacon should include information on time to earliest next FILS beacon among nearby APs and corresponding frequency channel.”</a:t>
            </a:r>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16</a:t>
            </a:fld>
            <a:endParaRPr lang="en-US" altLang="zh-C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Move to add the sentence to section 6.2 Passive Scanning of </a:t>
            </a:r>
            <a:r>
              <a:rPr lang="en-US" altLang="zh-CN" dirty="0" err="1" smtClean="0"/>
              <a:t>TGai</a:t>
            </a:r>
            <a:r>
              <a:rPr lang="en-US" altLang="zh-CN" dirty="0" smtClean="0"/>
              <a:t> SFD, 12/0151r7.</a:t>
            </a:r>
          </a:p>
          <a:p>
            <a:pPr lvl="1"/>
            <a:r>
              <a:rPr lang="en-US" altLang="zh-CN" dirty="0" smtClean="0"/>
              <a:t>“A non-AP STA can report FILS beacon transmission timing information of nearby APs including APs in different frequency channels.”</a:t>
            </a:r>
          </a:p>
          <a:p>
            <a:pPr lvl="1"/>
            <a:endParaRPr lang="en-US" altLang="zh-CN" dirty="0" smtClean="0"/>
          </a:p>
          <a:p>
            <a:pPr lvl="1">
              <a:buNone/>
            </a:pPr>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17</a:t>
            </a:fld>
            <a:endParaRPr lang="en-US" altLang="zh-C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Move to add the sentence to section 6.2 Passive Scanning of </a:t>
            </a:r>
            <a:r>
              <a:rPr lang="en-US" altLang="zh-CN" dirty="0" err="1" smtClean="0"/>
              <a:t>TGai</a:t>
            </a:r>
            <a:r>
              <a:rPr lang="en-US" altLang="zh-CN" dirty="0" smtClean="0"/>
              <a:t> SFD, 12/0151r7.</a:t>
            </a:r>
          </a:p>
          <a:p>
            <a:pPr lvl="1"/>
            <a:r>
              <a:rPr lang="en-US" altLang="zh-CN" dirty="0" smtClean="0"/>
              <a:t>“AP can shift FILS beacon transmission time and/or change FILS beacon transmission interval without ambiguity on associated STAs.”</a:t>
            </a:r>
          </a:p>
          <a:p>
            <a:pPr lvl="1"/>
            <a:endParaRPr lang="en-US" altLang="zh-CN" dirty="0" smtClean="0"/>
          </a:p>
          <a:p>
            <a:pPr lvl="1"/>
            <a:endParaRPr lang="en-US" altLang="zh-CN" dirty="0" smtClean="0"/>
          </a:p>
          <a:p>
            <a:pPr>
              <a:buNone/>
              <a:defRPr/>
            </a:pPr>
            <a:r>
              <a:rPr lang="en-US" sz="1800" dirty="0" smtClean="0"/>
              <a:t>Yes:</a:t>
            </a:r>
          </a:p>
          <a:p>
            <a:pPr>
              <a:buNone/>
              <a:defRPr/>
            </a:pPr>
            <a:r>
              <a:rPr lang="en-US" sz="1800" dirty="0" smtClean="0"/>
              <a:t>No:</a:t>
            </a:r>
          </a:p>
          <a:p>
            <a:pPr>
              <a:buNone/>
              <a:defRPr/>
            </a:pPr>
            <a:r>
              <a:rPr lang="en-US" sz="1800" dirty="0" smtClean="0"/>
              <a:t>Abstain:</a:t>
            </a:r>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18</a:t>
            </a:fld>
            <a:endParaRPr lang="en-US" altLang="zh-C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dirty="0" smtClean="0"/>
              <a:t>[1] </a:t>
            </a:r>
            <a:r>
              <a:rPr lang="en-US" altLang="zh-CN" dirty="0" smtClean="0"/>
              <a:t>IEEE802.11-12/0042r4, AP discovery with FILS beacon</a:t>
            </a:r>
            <a:endParaRPr lang="en-US" dirty="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19</a:t>
            </a:fld>
            <a:endParaRPr lang="en-US" altLang="zh-C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2</a:t>
            </a:fld>
            <a:endParaRPr lang="en-US" altLang="zh-CN"/>
          </a:p>
        </p:txBody>
      </p:sp>
      <p:sp>
        <p:nvSpPr>
          <p:cNvPr id="5122" name="Rectangle 2"/>
          <p:cNvSpPr>
            <a:spLocks noGrp="1" noChangeArrowheads="1"/>
          </p:cNvSpPr>
          <p:nvPr>
            <p:ph type="title"/>
          </p:nvPr>
        </p:nvSpPr>
        <p:spPr>
          <a:noFill/>
          <a:ln/>
        </p:spPr>
        <p:txBody>
          <a:bodyPr/>
          <a:lstStyle/>
          <a:p>
            <a:r>
              <a:rPr lang="en-US" altLang="zh-CN">
                <a:ea typeface="宋体" charset="-122"/>
              </a:rPr>
              <a:t>Abstract</a:t>
            </a:r>
          </a:p>
        </p:txBody>
      </p:sp>
      <p:sp>
        <p:nvSpPr>
          <p:cNvPr id="5123" name="Rectangle 3"/>
          <p:cNvSpPr>
            <a:spLocks noGrp="1" noChangeArrowheads="1"/>
          </p:cNvSpPr>
          <p:nvPr>
            <p:ph type="body" idx="1"/>
          </p:nvPr>
        </p:nvSpPr>
        <p:spPr>
          <a:noFill/>
          <a:ln/>
        </p:spPr>
        <p:txBody>
          <a:bodyPr/>
          <a:lstStyle/>
          <a:p>
            <a:pPr>
              <a:buFontTx/>
              <a:buNone/>
            </a:pPr>
            <a:r>
              <a:rPr lang="en-US" altLang="ja-JP" dirty="0" smtClean="0">
                <a:ea typeface="MS PGothic" pitchFamily="34" charset="-128"/>
              </a:rPr>
              <a:t>This document describes a technical proposal for </a:t>
            </a:r>
            <a:r>
              <a:rPr lang="en-US" altLang="ja-JP" dirty="0" err="1" smtClean="0">
                <a:ea typeface="MS PGothic" pitchFamily="34" charset="-128"/>
              </a:rPr>
              <a:t>TGai</a:t>
            </a:r>
            <a:r>
              <a:rPr lang="en-US" altLang="ja-JP" dirty="0" smtClean="0">
                <a:ea typeface="MS PGothic" pitchFamily="34" charset="-128"/>
              </a:rPr>
              <a:t>. In </a:t>
            </a:r>
            <a:r>
              <a:rPr lang="en-GB" altLang="ja-JP" dirty="0" smtClean="0"/>
              <a:t>this proposal</a:t>
            </a:r>
            <a:r>
              <a:rPr lang="en-US" altLang="ja-JP" dirty="0" smtClean="0"/>
              <a:t> means are provided to speed-up AP/network discovery that reduces network congestion by reducing chance of Probe Request/Response transmission.</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(12/0151r7)</a:t>
            </a:r>
          </a:p>
          <a:p>
            <a:pPr lvl="1"/>
            <a:r>
              <a:rPr lang="en-US" altLang="zh-CN" dirty="0" smtClean="0">
                <a:ea typeface="宋体" charset="-122"/>
              </a:rPr>
              <a:t>6. Fast network discovery</a:t>
            </a:r>
          </a:p>
          <a:p>
            <a:pPr lvl="2"/>
            <a:r>
              <a:rPr lang="en-US" altLang="zh-CN" dirty="0" smtClean="0">
                <a:ea typeface="宋体" charset="-122"/>
              </a:rPr>
              <a:t>6.2 Passive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a:t>Slide </a:t>
            </a:r>
            <a:fld id="{C7255C58-EB94-40FB-A2A9-492CCD58C500}" type="slidenum">
              <a:rPr lang="en-US" altLang="zh-CN"/>
              <a:pPr/>
              <a:t>3</a:t>
            </a:fld>
            <a:endParaRPr lang="en-US" altLang="zh-CN"/>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fontScale="92500" lnSpcReduction="20000"/>
          </a:bodyPr>
          <a:lstStyle/>
          <a:p>
            <a:r>
              <a:rPr lang="en-US" altLang="zh-CN" dirty="0" smtClean="0"/>
              <a:t>2 scanning schemes defined in IEEE :</a:t>
            </a:r>
          </a:p>
          <a:p>
            <a:pPr lvl="1"/>
            <a:r>
              <a:rPr lang="en-US" altLang="zh-CN" dirty="0" smtClean="0"/>
              <a:t>Passive scanning</a:t>
            </a:r>
          </a:p>
          <a:p>
            <a:pPr lvl="2"/>
            <a:r>
              <a:rPr lang="en-US" altLang="zh-CN" dirty="0" smtClean="0"/>
              <a:t>A STA waits until next beacon frame comes.</a:t>
            </a:r>
          </a:p>
          <a:p>
            <a:pPr lvl="2"/>
            <a:r>
              <a:rPr lang="en-US" altLang="zh-CN" dirty="0" smtClean="0"/>
              <a:t>Based on received beacon frame, a STA discovers APs and initiates association.</a:t>
            </a:r>
          </a:p>
          <a:p>
            <a:pPr lvl="2"/>
            <a:r>
              <a:rPr lang="en-US" altLang="zh-CN" dirty="0" smtClean="0"/>
              <a:t>Pros: No additional air channel occupancy for AP discovery.</a:t>
            </a:r>
          </a:p>
          <a:p>
            <a:pPr lvl="2"/>
            <a:r>
              <a:rPr lang="en-US" altLang="zh-CN" dirty="0" smtClean="0"/>
              <a:t>Cons: As beacon frame is broadcasted once in a while (normally in the order of 100msec), it takes more time to discover an AP.</a:t>
            </a:r>
          </a:p>
          <a:p>
            <a:pPr lvl="1"/>
            <a:r>
              <a:rPr lang="en-US" altLang="zh-CN" dirty="0" smtClean="0"/>
              <a:t>Active scanning</a:t>
            </a:r>
          </a:p>
          <a:p>
            <a:pPr lvl="2"/>
            <a:r>
              <a:rPr lang="en-US" altLang="zh-CN" dirty="0" smtClean="0"/>
              <a:t>A STA transmits a Probe Request message including specific SSID that the STA wants to associate.</a:t>
            </a:r>
          </a:p>
          <a:p>
            <a:pPr lvl="2"/>
            <a:r>
              <a:rPr lang="en-US" altLang="zh-CN" dirty="0" smtClean="0"/>
              <a:t>Corresponding APs that receives Probe Request send back Probe Response message including needed  BSS information.</a:t>
            </a:r>
          </a:p>
          <a:p>
            <a:pPr lvl="2"/>
            <a:r>
              <a:rPr lang="en-US" altLang="zh-CN" dirty="0" smtClean="0"/>
              <a:t>Pros: Fast AP discovery available.</a:t>
            </a:r>
          </a:p>
          <a:p>
            <a:pPr lvl="2"/>
            <a:r>
              <a:rPr lang="en-US" altLang="zh-CN" dirty="0" smtClean="0"/>
              <a:t>Cons: additional air channel occupancy required, especially for the case wildcard SSID is included in Probe Request message. (In this case, every AP needs to send back Probe Response message.)</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4</a:t>
            </a:fld>
            <a:endParaRPr lang="en-US" altLang="zh-C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 Discovery: Scanning</a:t>
            </a:r>
            <a:endParaRPr lang="en-US" dirty="0"/>
          </a:p>
        </p:txBody>
      </p:sp>
      <p:sp>
        <p:nvSpPr>
          <p:cNvPr id="3" name="Content Placeholder 2"/>
          <p:cNvSpPr>
            <a:spLocks noGrp="1"/>
          </p:cNvSpPr>
          <p:nvPr>
            <p:ph idx="1"/>
          </p:nvPr>
        </p:nvSpPr>
        <p:spPr>
          <a:xfrm>
            <a:off x="685800" y="1981200"/>
            <a:ext cx="7772400" cy="4400128"/>
          </a:xfrm>
        </p:spPr>
        <p:txBody>
          <a:bodyPr>
            <a:normAutofit/>
          </a:bodyPr>
          <a:lstStyle/>
          <a:p>
            <a:r>
              <a:rPr lang="en-US" altLang="zh-CN" dirty="0" smtClean="0"/>
              <a:t>Improvement on passive scanning schemes [1]</a:t>
            </a:r>
          </a:p>
          <a:p>
            <a:pPr lvl="1"/>
            <a:r>
              <a:rPr lang="en-US" altLang="zh-CN" dirty="0" smtClean="0"/>
              <a:t>Use of FILS beacon</a:t>
            </a:r>
          </a:p>
          <a:p>
            <a:pPr lvl="2"/>
            <a:r>
              <a:rPr lang="en-US" altLang="zh-CN" dirty="0" smtClean="0"/>
              <a:t>Define a very short beacon (FILS beacon) to advertise AP, transmit it much more frequently.</a:t>
            </a:r>
          </a:p>
          <a:p>
            <a:pPr lvl="2"/>
            <a:r>
              <a:rPr lang="en-US" altLang="zh-CN" dirty="0" smtClean="0"/>
              <a:t>FILS beacon only contains several necessary element for discovery.</a:t>
            </a:r>
          </a:p>
          <a:p>
            <a:pPr lvl="2"/>
            <a:r>
              <a:rPr lang="en-US" altLang="zh-CN" dirty="0" smtClean="0"/>
              <a:t>FILS beacon will not replace the traditional beacon frame, it will be sent much more frequently between traditional beacons.</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5</a:t>
            </a:fld>
            <a:endParaRPr lang="en-US"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Channel Scanning</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There are multiple frequency channels and there may be multiple APs in each frequency channel.</a:t>
            </a:r>
          </a:p>
          <a:p>
            <a:pPr lvl="1"/>
            <a:r>
              <a:rPr lang="en-US" altLang="zh-CN" dirty="0" smtClean="0"/>
              <a:t>Even though FILS/short beacon can reduce inter-beacon time, to scan the short beacon of all APs in all frequency channels takes quite amount of time.</a:t>
            </a:r>
          </a:p>
          <a:p>
            <a:pPr lvl="1"/>
            <a:r>
              <a:rPr lang="en-US" altLang="zh-CN" dirty="0" smtClean="0"/>
              <a:t>If there are N frequency channels, and each AP’s inter-beacon interval is T, the total FILS beacon scanning time can be up to N*T, which can be easily over 100msec.</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6</a:t>
            </a:fld>
            <a:endParaRPr lang="en-US" altLang="zh-C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Channel Scanning</a:t>
            </a:r>
            <a:endParaRPr lang="en-US" dirty="0"/>
          </a:p>
        </p:txBody>
      </p:sp>
      <p:sp>
        <p:nvSpPr>
          <p:cNvPr id="3" name="Content Placeholder 2"/>
          <p:cNvSpPr>
            <a:spLocks noGrp="1"/>
          </p:cNvSpPr>
          <p:nvPr>
            <p:ph idx="1"/>
          </p:nvPr>
        </p:nvSpPr>
        <p:spPr>
          <a:xfrm>
            <a:off x="685800" y="1981200"/>
            <a:ext cx="8134672" cy="1087760"/>
          </a:xfrm>
        </p:spPr>
        <p:txBody>
          <a:bodyPr>
            <a:normAutofit fontScale="92500" lnSpcReduction="10000"/>
          </a:bodyPr>
          <a:lstStyle/>
          <a:p>
            <a:r>
              <a:rPr lang="en-US" altLang="zh-CN" dirty="0" smtClean="0"/>
              <a:t>Example scenario</a:t>
            </a:r>
          </a:p>
          <a:p>
            <a:pPr lvl="1"/>
            <a:r>
              <a:rPr lang="en-US" altLang="zh-CN" dirty="0" smtClean="0"/>
              <a:t>3 frequency channels</a:t>
            </a:r>
          </a:p>
          <a:p>
            <a:pPr lvl="1"/>
            <a:r>
              <a:rPr lang="en-US" altLang="zh-CN" dirty="0" smtClean="0"/>
              <a:t>3 APs in each frequency channel</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7</a:t>
            </a:fld>
            <a:endParaRPr lang="en-US" altLang="zh-CN"/>
          </a:p>
        </p:txBody>
      </p:sp>
      <p:cxnSp>
        <p:nvCxnSpPr>
          <p:cNvPr id="5" name="Straight Arrow Connector 4"/>
          <p:cNvCxnSpPr/>
          <p:nvPr/>
        </p:nvCxnSpPr>
        <p:spPr bwMode="auto">
          <a:xfrm>
            <a:off x="890332" y="3922230"/>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7" name="Straight Arrow Connector 6"/>
          <p:cNvCxnSpPr/>
          <p:nvPr/>
        </p:nvCxnSpPr>
        <p:spPr bwMode="auto">
          <a:xfrm>
            <a:off x="890332" y="4684230"/>
            <a:ext cx="65532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a:off x="890332" y="5522430"/>
            <a:ext cx="6629400" cy="0"/>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
        <p:nvSpPr>
          <p:cNvPr id="9" name="TextBox 8"/>
          <p:cNvSpPr txBox="1"/>
          <p:nvPr/>
        </p:nvSpPr>
        <p:spPr>
          <a:xfrm>
            <a:off x="7491475" y="3693630"/>
            <a:ext cx="1109599" cy="393954"/>
          </a:xfrm>
          <a:prstGeom prst="rect">
            <a:avLst/>
          </a:prstGeom>
          <a:noFill/>
        </p:spPr>
        <p:txBody>
          <a:bodyPr wrap="none" rtlCol="0">
            <a:spAutoFit/>
          </a:bodyPr>
          <a:lstStyle/>
          <a:p>
            <a:r>
              <a:rPr lang="en-US" dirty="0" smtClean="0"/>
              <a:t>Freq. </a:t>
            </a:r>
            <a:r>
              <a:rPr lang="en-US" dirty="0" err="1" smtClean="0"/>
              <a:t>ch</a:t>
            </a:r>
            <a:r>
              <a:rPr lang="en-US" dirty="0" smtClean="0"/>
              <a:t>. 1</a:t>
            </a:r>
            <a:endParaRPr lang="en-US" dirty="0"/>
          </a:p>
        </p:txBody>
      </p:sp>
      <p:sp>
        <p:nvSpPr>
          <p:cNvPr id="10" name="TextBox 9"/>
          <p:cNvSpPr txBox="1"/>
          <p:nvPr/>
        </p:nvSpPr>
        <p:spPr>
          <a:xfrm>
            <a:off x="7491475" y="4455630"/>
            <a:ext cx="1079142" cy="393954"/>
          </a:xfrm>
          <a:prstGeom prst="rect">
            <a:avLst/>
          </a:prstGeom>
          <a:noFill/>
        </p:spPr>
        <p:txBody>
          <a:bodyPr wrap="none" rtlCol="0">
            <a:spAutoFit/>
          </a:bodyPr>
          <a:lstStyle/>
          <a:p>
            <a:r>
              <a:rPr lang="en-US" dirty="0" smtClean="0"/>
              <a:t>Freq. </a:t>
            </a:r>
            <a:r>
              <a:rPr lang="en-US" dirty="0" err="1" smtClean="0"/>
              <a:t>ch</a:t>
            </a:r>
            <a:r>
              <a:rPr lang="en-US" dirty="0" smtClean="0"/>
              <a:t>. 2</a:t>
            </a:r>
            <a:endParaRPr lang="en-US" dirty="0"/>
          </a:p>
        </p:txBody>
      </p:sp>
      <p:sp>
        <p:nvSpPr>
          <p:cNvPr id="11" name="TextBox 10"/>
          <p:cNvSpPr txBox="1"/>
          <p:nvPr/>
        </p:nvSpPr>
        <p:spPr>
          <a:xfrm>
            <a:off x="7519732" y="5315436"/>
            <a:ext cx="1079142" cy="393954"/>
          </a:xfrm>
          <a:prstGeom prst="rect">
            <a:avLst/>
          </a:prstGeom>
          <a:noFill/>
        </p:spPr>
        <p:txBody>
          <a:bodyPr wrap="none" rtlCol="0">
            <a:spAutoFit/>
          </a:bodyPr>
          <a:lstStyle/>
          <a:p>
            <a:r>
              <a:rPr lang="en-US" dirty="0" smtClean="0"/>
              <a:t>Freq. </a:t>
            </a:r>
            <a:r>
              <a:rPr lang="en-US" dirty="0" err="1" smtClean="0"/>
              <a:t>ch</a:t>
            </a:r>
            <a:r>
              <a:rPr lang="en-US" dirty="0" smtClean="0"/>
              <a:t>. 3</a:t>
            </a:r>
            <a:endParaRPr lang="en-US" dirty="0"/>
          </a:p>
        </p:txBody>
      </p:sp>
      <p:cxnSp>
        <p:nvCxnSpPr>
          <p:cNvPr id="12" name="Straight Connector 11"/>
          <p:cNvCxnSpPr/>
          <p:nvPr/>
        </p:nvCxnSpPr>
        <p:spPr bwMode="auto">
          <a:xfrm flipV="1">
            <a:off x="3100132" y="3358695"/>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flipV="1">
            <a:off x="5157532" y="3358695"/>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4" name="Straight Arrow Connector 13"/>
          <p:cNvCxnSpPr/>
          <p:nvPr/>
        </p:nvCxnSpPr>
        <p:spPr bwMode="auto">
          <a:xfrm>
            <a:off x="3100132" y="3434895"/>
            <a:ext cx="20574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15" name="TextBox 14"/>
          <p:cNvSpPr txBox="1"/>
          <p:nvPr/>
        </p:nvSpPr>
        <p:spPr>
          <a:xfrm>
            <a:off x="3100132" y="3160230"/>
            <a:ext cx="2002471" cy="350865"/>
          </a:xfrm>
          <a:prstGeom prst="rect">
            <a:avLst/>
          </a:prstGeom>
          <a:noFill/>
        </p:spPr>
        <p:txBody>
          <a:bodyPr wrap="none" rtlCol="0">
            <a:spAutoFit/>
          </a:bodyPr>
          <a:lstStyle/>
          <a:p>
            <a:r>
              <a:rPr lang="en-US" sz="1200" b="0" dirty="0" smtClean="0"/>
              <a:t>Inter FILS beacon duration</a:t>
            </a:r>
            <a:endParaRPr lang="en-US" sz="1200" b="0" dirty="0"/>
          </a:p>
        </p:txBody>
      </p:sp>
      <p:grpSp>
        <p:nvGrpSpPr>
          <p:cNvPr id="16" name="Group 15"/>
          <p:cNvGrpSpPr/>
          <p:nvPr/>
        </p:nvGrpSpPr>
        <p:grpSpPr>
          <a:xfrm>
            <a:off x="1042732" y="3541230"/>
            <a:ext cx="6172200" cy="381000"/>
            <a:chOff x="1295400" y="3581400"/>
            <a:chExt cx="6172200" cy="685800"/>
          </a:xfrm>
        </p:grpSpPr>
        <p:cxnSp>
          <p:nvCxnSpPr>
            <p:cNvPr id="17" name="Straight Arrow Connector 16"/>
            <p:cNvCxnSpPr/>
            <p:nvPr/>
          </p:nvCxnSpPr>
          <p:spPr bwMode="auto">
            <a:xfrm flipV="1">
              <a:off x="12954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8" name="Straight Arrow Connector 17"/>
            <p:cNvCxnSpPr/>
            <p:nvPr/>
          </p:nvCxnSpPr>
          <p:spPr bwMode="auto">
            <a:xfrm flipV="1">
              <a:off x="33528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19" name="Straight Arrow Connector 18"/>
            <p:cNvCxnSpPr/>
            <p:nvPr/>
          </p:nvCxnSpPr>
          <p:spPr bwMode="auto">
            <a:xfrm flipV="1">
              <a:off x="54102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0" name="Straight Arrow Connector 19"/>
            <p:cNvCxnSpPr/>
            <p:nvPr/>
          </p:nvCxnSpPr>
          <p:spPr bwMode="auto">
            <a:xfrm flipV="1">
              <a:off x="7467600" y="3581400"/>
              <a:ext cx="0" cy="6858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21" name="Straight Arrow Connector 20"/>
            <p:cNvCxnSpPr/>
            <p:nvPr/>
          </p:nvCxnSpPr>
          <p:spPr bwMode="auto">
            <a:xfrm flipV="1">
              <a:off x="22860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2" name="Straight Arrow Connector 21"/>
            <p:cNvCxnSpPr/>
            <p:nvPr/>
          </p:nvCxnSpPr>
          <p:spPr bwMode="auto">
            <a:xfrm flipV="1">
              <a:off x="43434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3" name="Straight Arrow Connector 22"/>
            <p:cNvCxnSpPr/>
            <p:nvPr/>
          </p:nvCxnSpPr>
          <p:spPr bwMode="auto">
            <a:xfrm flipV="1">
              <a:off x="6400800" y="3581400"/>
              <a:ext cx="0" cy="685800"/>
            </a:xfrm>
            <a:prstGeom prst="straightConnector1">
              <a:avLst/>
            </a:prstGeom>
            <a:solidFill>
              <a:schemeClr val="accent1"/>
            </a:solidFill>
            <a:ln w="25400" cap="flat" cmpd="sng" algn="ctr">
              <a:solidFill>
                <a:srgbClr val="FF3300"/>
              </a:solidFill>
              <a:prstDash val="solid"/>
              <a:round/>
              <a:headEnd type="none" w="med" len="med"/>
              <a:tailEnd type="triangle"/>
            </a:ln>
            <a:effectLst/>
          </p:spPr>
        </p:cxnSp>
        <p:cxnSp>
          <p:nvCxnSpPr>
            <p:cNvPr id="24" name="Straight Arrow Connector 23"/>
            <p:cNvCxnSpPr/>
            <p:nvPr/>
          </p:nvCxnSpPr>
          <p:spPr bwMode="auto">
            <a:xfrm flipV="1">
              <a:off x="32004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5" name="Straight Arrow Connector 24"/>
            <p:cNvCxnSpPr/>
            <p:nvPr/>
          </p:nvCxnSpPr>
          <p:spPr bwMode="auto">
            <a:xfrm flipV="1">
              <a:off x="52578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cxnSp>
          <p:nvCxnSpPr>
            <p:cNvPr id="26" name="Straight Arrow Connector 25"/>
            <p:cNvCxnSpPr/>
            <p:nvPr/>
          </p:nvCxnSpPr>
          <p:spPr bwMode="auto">
            <a:xfrm flipV="1">
              <a:off x="7315200" y="3581400"/>
              <a:ext cx="0" cy="685800"/>
            </a:xfrm>
            <a:prstGeom prst="straightConnector1">
              <a:avLst/>
            </a:prstGeom>
            <a:solidFill>
              <a:schemeClr val="accent1"/>
            </a:solidFill>
            <a:ln w="25400" cap="flat" cmpd="sng" algn="ctr">
              <a:solidFill>
                <a:srgbClr val="0000FF"/>
              </a:solidFill>
              <a:prstDash val="solid"/>
              <a:round/>
              <a:headEnd type="none" w="med" len="med"/>
              <a:tailEnd type="triangle"/>
            </a:ln>
            <a:effectLst/>
          </p:spPr>
        </p:cxnSp>
      </p:grpSp>
      <p:cxnSp>
        <p:nvCxnSpPr>
          <p:cNvPr id="28" name="Straight Arrow Connector 27"/>
          <p:cNvCxnSpPr/>
          <p:nvPr/>
        </p:nvCxnSpPr>
        <p:spPr bwMode="auto">
          <a:xfrm flipV="1">
            <a:off x="1499932" y="430323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29" name="Straight Arrow Connector 28"/>
          <p:cNvCxnSpPr/>
          <p:nvPr/>
        </p:nvCxnSpPr>
        <p:spPr bwMode="auto">
          <a:xfrm flipV="1">
            <a:off x="3557332" y="430323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30" name="Straight Arrow Connector 29"/>
          <p:cNvCxnSpPr/>
          <p:nvPr/>
        </p:nvCxnSpPr>
        <p:spPr bwMode="auto">
          <a:xfrm flipV="1">
            <a:off x="5614732" y="4303230"/>
            <a:ext cx="0" cy="381000"/>
          </a:xfrm>
          <a:prstGeom prst="straightConnector1">
            <a:avLst/>
          </a:prstGeom>
          <a:solidFill>
            <a:schemeClr val="accent1"/>
          </a:solidFill>
          <a:ln w="25400" cap="flat" cmpd="sng" algn="ctr">
            <a:solidFill>
              <a:schemeClr val="tx2">
                <a:lumMod val="75000"/>
              </a:schemeClr>
            </a:solidFill>
            <a:prstDash val="solid"/>
            <a:round/>
            <a:headEnd type="none" w="med" len="med"/>
            <a:tailEnd type="triangle"/>
          </a:ln>
          <a:effectLst/>
        </p:spPr>
      </p:cxnSp>
      <p:cxnSp>
        <p:nvCxnSpPr>
          <p:cNvPr id="31" name="Straight Arrow Connector 30"/>
          <p:cNvCxnSpPr/>
          <p:nvPr/>
        </p:nvCxnSpPr>
        <p:spPr bwMode="auto">
          <a:xfrm flipV="1">
            <a:off x="1880932" y="430323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2" name="Straight Arrow Connector 31"/>
          <p:cNvCxnSpPr/>
          <p:nvPr/>
        </p:nvCxnSpPr>
        <p:spPr bwMode="auto">
          <a:xfrm flipV="1">
            <a:off x="3938332" y="430323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3" name="Straight Arrow Connector 32"/>
          <p:cNvCxnSpPr/>
          <p:nvPr/>
        </p:nvCxnSpPr>
        <p:spPr bwMode="auto">
          <a:xfrm flipV="1">
            <a:off x="5995732" y="4303230"/>
            <a:ext cx="0" cy="381000"/>
          </a:xfrm>
          <a:prstGeom prst="straightConnector1">
            <a:avLst/>
          </a:prstGeom>
          <a:solidFill>
            <a:schemeClr val="accent1"/>
          </a:solidFill>
          <a:ln w="25400" cap="flat" cmpd="sng" algn="ctr">
            <a:solidFill>
              <a:schemeClr val="accent5">
                <a:lumMod val="50000"/>
              </a:schemeClr>
            </a:solidFill>
            <a:prstDash val="solid"/>
            <a:round/>
            <a:headEnd type="none" w="med" len="med"/>
            <a:tailEnd type="triangle"/>
          </a:ln>
          <a:effectLst/>
        </p:spPr>
      </p:cxnSp>
      <p:cxnSp>
        <p:nvCxnSpPr>
          <p:cNvPr id="34" name="Straight Arrow Connector 33"/>
          <p:cNvCxnSpPr/>
          <p:nvPr/>
        </p:nvCxnSpPr>
        <p:spPr bwMode="auto">
          <a:xfrm flipV="1">
            <a:off x="2871532" y="430323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5" name="Straight Arrow Connector 34"/>
          <p:cNvCxnSpPr/>
          <p:nvPr/>
        </p:nvCxnSpPr>
        <p:spPr bwMode="auto">
          <a:xfrm flipV="1">
            <a:off x="4928932" y="430323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6" name="Straight Arrow Connector 35"/>
          <p:cNvCxnSpPr/>
          <p:nvPr/>
        </p:nvCxnSpPr>
        <p:spPr bwMode="auto">
          <a:xfrm flipV="1">
            <a:off x="6986332" y="4303230"/>
            <a:ext cx="0" cy="381000"/>
          </a:xfrm>
          <a:prstGeom prst="straightConnector1">
            <a:avLst/>
          </a:prstGeom>
          <a:solidFill>
            <a:schemeClr val="accent1"/>
          </a:solidFill>
          <a:ln w="25400" cap="flat" cmpd="sng" algn="ctr">
            <a:solidFill>
              <a:srgbClr val="996633"/>
            </a:solidFill>
            <a:prstDash val="solid"/>
            <a:round/>
            <a:headEnd type="none" w="med" len="med"/>
            <a:tailEnd type="triangle"/>
          </a:ln>
          <a:effectLst/>
        </p:spPr>
      </p:cxnSp>
      <p:cxnSp>
        <p:nvCxnSpPr>
          <p:cNvPr id="37" name="Straight Arrow Connector 36"/>
          <p:cNvCxnSpPr/>
          <p:nvPr/>
        </p:nvCxnSpPr>
        <p:spPr bwMode="auto">
          <a:xfrm flipV="1">
            <a:off x="2795332" y="514143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8" name="Straight Arrow Connector 37"/>
          <p:cNvCxnSpPr/>
          <p:nvPr/>
        </p:nvCxnSpPr>
        <p:spPr bwMode="auto">
          <a:xfrm flipV="1">
            <a:off x="4852732" y="514143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flipV="1">
            <a:off x="6910132" y="5141430"/>
            <a:ext cx="0" cy="381000"/>
          </a:xfrm>
          <a:prstGeom prst="straightConnector1">
            <a:avLst/>
          </a:prstGeom>
          <a:solidFill>
            <a:schemeClr val="accent1"/>
          </a:solidFill>
          <a:ln w="25400" cap="flat" cmpd="sng" algn="ctr">
            <a:solidFill>
              <a:schemeClr val="tx1"/>
            </a:solidFill>
            <a:prstDash val="solid"/>
            <a:round/>
            <a:headEnd type="none" w="med" len="med"/>
            <a:tailEnd type="triangle"/>
          </a:ln>
          <a:effectLst/>
        </p:spPr>
      </p:cxnSp>
      <p:cxnSp>
        <p:nvCxnSpPr>
          <p:cNvPr id="40" name="Straight Arrow Connector 39"/>
          <p:cNvCxnSpPr/>
          <p:nvPr/>
        </p:nvCxnSpPr>
        <p:spPr bwMode="auto">
          <a:xfrm flipV="1">
            <a:off x="10948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1" name="Straight Arrow Connector 40"/>
          <p:cNvCxnSpPr/>
          <p:nvPr/>
        </p:nvCxnSpPr>
        <p:spPr bwMode="auto">
          <a:xfrm flipV="1">
            <a:off x="31522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2" name="Straight Arrow Connector 41"/>
          <p:cNvCxnSpPr/>
          <p:nvPr/>
        </p:nvCxnSpPr>
        <p:spPr bwMode="auto">
          <a:xfrm flipV="1">
            <a:off x="52096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3" name="Straight Arrow Connector 42"/>
          <p:cNvCxnSpPr/>
          <p:nvPr/>
        </p:nvCxnSpPr>
        <p:spPr bwMode="auto">
          <a:xfrm flipV="1">
            <a:off x="7267064" y="5141430"/>
            <a:ext cx="0" cy="381000"/>
          </a:xfrm>
          <a:prstGeom prst="straightConnector1">
            <a:avLst/>
          </a:prstGeom>
          <a:solidFill>
            <a:schemeClr val="accent1"/>
          </a:solidFill>
          <a:ln w="25400" cap="flat" cmpd="sng" algn="ctr">
            <a:solidFill>
              <a:srgbClr val="660066"/>
            </a:solidFill>
            <a:prstDash val="solid"/>
            <a:round/>
            <a:headEnd type="none" w="med" len="med"/>
            <a:tailEnd type="triangle"/>
          </a:ln>
          <a:effectLst/>
        </p:spPr>
      </p:cxnSp>
      <p:cxnSp>
        <p:nvCxnSpPr>
          <p:cNvPr id="44" name="Straight Arrow Connector 43"/>
          <p:cNvCxnSpPr/>
          <p:nvPr/>
        </p:nvCxnSpPr>
        <p:spPr bwMode="auto">
          <a:xfrm flipV="1">
            <a:off x="2566732" y="514143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5" name="Straight Arrow Connector 44"/>
          <p:cNvCxnSpPr/>
          <p:nvPr/>
        </p:nvCxnSpPr>
        <p:spPr bwMode="auto">
          <a:xfrm flipV="1">
            <a:off x="4624132" y="514143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cxnSp>
        <p:nvCxnSpPr>
          <p:cNvPr id="46" name="Straight Arrow Connector 45"/>
          <p:cNvCxnSpPr/>
          <p:nvPr/>
        </p:nvCxnSpPr>
        <p:spPr bwMode="auto">
          <a:xfrm flipV="1">
            <a:off x="6681532" y="5141430"/>
            <a:ext cx="0" cy="381000"/>
          </a:xfrm>
          <a:prstGeom prst="straightConnector1">
            <a:avLst/>
          </a:prstGeom>
          <a:solidFill>
            <a:schemeClr val="accent1"/>
          </a:solidFill>
          <a:ln w="25400" cap="flat" cmpd="sng" algn="ctr">
            <a:solidFill>
              <a:srgbClr val="FF0066"/>
            </a:solidFill>
            <a:prstDash val="solid"/>
            <a:round/>
            <a:headEnd type="none" w="med" len="med"/>
            <a:tailEnd type="triangle"/>
          </a:ln>
          <a:effectLst/>
        </p:spPr>
      </p:cxnSp>
      <p:sp>
        <p:nvSpPr>
          <p:cNvPr id="47" name="TextBox 46"/>
          <p:cNvSpPr txBox="1"/>
          <p:nvPr/>
        </p:nvSpPr>
        <p:spPr>
          <a:xfrm>
            <a:off x="838200" y="3922230"/>
            <a:ext cx="433132" cy="283091"/>
          </a:xfrm>
          <a:prstGeom prst="rect">
            <a:avLst/>
          </a:prstGeom>
          <a:noFill/>
        </p:spPr>
        <p:txBody>
          <a:bodyPr wrap="none" rtlCol="0">
            <a:spAutoFit/>
          </a:bodyPr>
          <a:lstStyle/>
          <a:p>
            <a:r>
              <a:rPr lang="en-US" sz="1000" dirty="0" smtClean="0"/>
              <a:t>AP1</a:t>
            </a:r>
            <a:endParaRPr lang="en-US" sz="1000" dirty="0"/>
          </a:p>
        </p:txBody>
      </p:sp>
      <p:sp>
        <p:nvSpPr>
          <p:cNvPr id="48" name="TextBox 47"/>
          <p:cNvSpPr txBox="1"/>
          <p:nvPr/>
        </p:nvSpPr>
        <p:spPr>
          <a:xfrm>
            <a:off x="2947732" y="3922230"/>
            <a:ext cx="433132" cy="283091"/>
          </a:xfrm>
          <a:prstGeom prst="rect">
            <a:avLst/>
          </a:prstGeom>
          <a:noFill/>
        </p:spPr>
        <p:txBody>
          <a:bodyPr wrap="none" rtlCol="0">
            <a:spAutoFit/>
          </a:bodyPr>
          <a:lstStyle/>
          <a:p>
            <a:r>
              <a:rPr lang="en-US" sz="1000" dirty="0" smtClean="0"/>
              <a:t>AP1</a:t>
            </a:r>
            <a:endParaRPr lang="en-US" sz="1000" dirty="0"/>
          </a:p>
        </p:txBody>
      </p:sp>
      <p:sp>
        <p:nvSpPr>
          <p:cNvPr id="49" name="TextBox 48"/>
          <p:cNvSpPr txBox="1"/>
          <p:nvPr/>
        </p:nvSpPr>
        <p:spPr>
          <a:xfrm>
            <a:off x="1828800" y="3922230"/>
            <a:ext cx="433132" cy="283091"/>
          </a:xfrm>
          <a:prstGeom prst="rect">
            <a:avLst/>
          </a:prstGeom>
          <a:noFill/>
        </p:spPr>
        <p:txBody>
          <a:bodyPr wrap="none" rtlCol="0">
            <a:spAutoFit/>
          </a:bodyPr>
          <a:lstStyle/>
          <a:p>
            <a:r>
              <a:rPr lang="en-US" sz="1000" dirty="0" smtClean="0"/>
              <a:t>AP2</a:t>
            </a:r>
            <a:endParaRPr lang="en-US" sz="1000" dirty="0"/>
          </a:p>
        </p:txBody>
      </p:sp>
      <p:sp>
        <p:nvSpPr>
          <p:cNvPr id="50" name="TextBox 49"/>
          <p:cNvSpPr txBox="1"/>
          <p:nvPr/>
        </p:nvSpPr>
        <p:spPr>
          <a:xfrm>
            <a:off x="3886200" y="3922230"/>
            <a:ext cx="433132" cy="283091"/>
          </a:xfrm>
          <a:prstGeom prst="rect">
            <a:avLst/>
          </a:prstGeom>
          <a:noFill/>
        </p:spPr>
        <p:txBody>
          <a:bodyPr wrap="none" rtlCol="0">
            <a:spAutoFit/>
          </a:bodyPr>
          <a:lstStyle/>
          <a:p>
            <a:r>
              <a:rPr lang="en-US" sz="1000" dirty="0" smtClean="0"/>
              <a:t>AP2</a:t>
            </a:r>
            <a:endParaRPr lang="en-US" sz="1000" dirty="0"/>
          </a:p>
        </p:txBody>
      </p:sp>
      <p:sp>
        <p:nvSpPr>
          <p:cNvPr id="51" name="TextBox 50"/>
          <p:cNvSpPr txBox="1"/>
          <p:nvPr/>
        </p:nvSpPr>
        <p:spPr>
          <a:xfrm>
            <a:off x="5943600" y="3922230"/>
            <a:ext cx="433132" cy="283091"/>
          </a:xfrm>
          <a:prstGeom prst="rect">
            <a:avLst/>
          </a:prstGeom>
          <a:noFill/>
        </p:spPr>
        <p:txBody>
          <a:bodyPr wrap="none" rtlCol="0">
            <a:spAutoFit/>
          </a:bodyPr>
          <a:lstStyle/>
          <a:p>
            <a:r>
              <a:rPr lang="en-US" sz="1000" dirty="0" smtClean="0"/>
              <a:t>AP2</a:t>
            </a:r>
            <a:endParaRPr lang="en-US" sz="1000" dirty="0"/>
          </a:p>
        </p:txBody>
      </p:sp>
      <p:sp>
        <p:nvSpPr>
          <p:cNvPr id="52" name="TextBox 51"/>
          <p:cNvSpPr txBox="1"/>
          <p:nvPr/>
        </p:nvSpPr>
        <p:spPr>
          <a:xfrm>
            <a:off x="2642932" y="3922230"/>
            <a:ext cx="433132" cy="283091"/>
          </a:xfrm>
          <a:prstGeom prst="rect">
            <a:avLst/>
          </a:prstGeom>
          <a:noFill/>
        </p:spPr>
        <p:txBody>
          <a:bodyPr wrap="none" rtlCol="0">
            <a:spAutoFit/>
          </a:bodyPr>
          <a:lstStyle/>
          <a:p>
            <a:r>
              <a:rPr lang="en-US" sz="1000" dirty="0" smtClean="0"/>
              <a:t>AP3</a:t>
            </a:r>
            <a:endParaRPr lang="en-US" sz="1000" dirty="0"/>
          </a:p>
        </p:txBody>
      </p:sp>
      <p:sp>
        <p:nvSpPr>
          <p:cNvPr id="53" name="TextBox 52"/>
          <p:cNvSpPr txBox="1"/>
          <p:nvPr/>
        </p:nvSpPr>
        <p:spPr>
          <a:xfrm>
            <a:off x="5081332" y="3922230"/>
            <a:ext cx="433132" cy="283091"/>
          </a:xfrm>
          <a:prstGeom prst="rect">
            <a:avLst/>
          </a:prstGeom>
          <a:noFill/>
        </p:spPr>
        <p:txBody>
          <a:bodyPr wrap="none" rtlCol="0">
            <a:spAutoFit/>
          </a:bodyPr>
          <a:lstStyle/>
          <a:p>
            <a:r>
              <a:rPr lang="en-US" sz="1000" dirty="0" smtClean="0"/>
              <a:t>AP1</a:t>
            </a:r>
            <a:endParaRPr lang="en-US" sz="1000" dirty="0"/>
          </a:p>
        </p:txBody>
      </p:sp>
      <p:sp>
        <p:nvSpPr>
          <p:cNvPr id="54" name="TextBox 53"/>
          <p:cNvSpPr txBox="1"/>
          <p:nvPr/>
        </p:nvSpPr>
        <p:spPr>
          <a:xfrm>
            <a:off x="4776532" y="3922230"/>
            <a:ext cx="433132" cy="283091"/>
          </a:xfrm>
          <a:prstGeom prst="rect">
            <a:avLst/>
          </a:prstGeom>
          <a:noFill/>
        </p:spPr>
        <p:txBody>
          <a:bodyPr wrap="none" rtlCol="0">
            <a:spAutoFit/>
          </a:bodyPr>
          <a:lstStyle/>
          <a:p>
            <a:r>
              <a:rPr lang="en-US" sz="1000" dirty="0" smtClean="0"/>
              <a:t>AP3</a:t>
            </a:r>
            <a:endParaRPr lang="en-US" sz="1000" dirty="0"/>
          </a:p>
        </p:txBody>
      </p:sp>
      <p:sp>
        <p:nvSpPr>
          <p:cNvPr id="55" name="TextBox 54"/>
          <p:cNvSpPr txBox="1"/>
          <p:nvPr/>
        </p:nvSpPr>
        <p:spPr>
          <a:xfrm>
            <a:off x="7086600" y="3922230"/>
            <a:ext cx="433132" cy="283091"/>
          </a:xfrm>
          <a:prstGeom prst="rect">
            <a:avLst/>
          </a:prstGeom>
          <a:noFill/>
        </p:spPr>
        <p:txBody>
          <a:bodyPr wrap="none" rtlCol="0">
            <a:spAutoFit/>
          </a:bodyPr>
          <a:lstStyle/>
          <a:p>
            <a:r>
              <a:rPr lang="en-US" sz="1000" dirty="0" smtClean="0"/>
              <a:t>AP1</a:t>
            </a:r>
            <a:endParaRPr lang="en-US" sz="1000" dirty="0"/>
          </a:p>
        </p:txBody>
      </p:sp>
      <p:sp>
        <p:nvSpPr>
          <p:cNvPr id="56" name="TextBox 55"/>
          <p:cNvSpPr txBox="1"/>
          <p:nvPr/>
        </p:nvSpPr>
        <p:spPr>
          <a:xfrm>
            <a:off x="6781800" y="3922230"/>
            <a:ext cx="433132" cy="283091"/>
          </a:xfrm>
          <a:prstGeom prst="rect">
            <a:avLst/>
          </a:prstGeom>
          <a:noFill/>
        </p:spPr>
        <p:txBody>
          <a:bodyPr wrap="none" rtlCol="0">
            <a:spAutoFit/>
          </a:bodyPr>
          <a:lstStyle/>
          <a:p>
            <a:r>
              <a:rPr lang="en-US" sz="1000" dirty="0" smtClean="0"/>
              <a:t>AP3</a:t>
            </a:r>
            <a:endParaRPr lang="en-US" sz="1000" dirty="0"/>
          </a:p>
        </p:txBody>
      </p:sp>
      <p:sp>
        <p:nvSpPr>
          <p:cNvPr id="57" name="TextBox 56"/>
          <p:cNvSpPr txBox="1"/>
          <p:nvPr/>
        </p:nvSpPr>
        <p:spPr>
          <a:xfrm>
            <a:off x="1295400" y="4684230"/>
            <a:ext cx="433132" cy="283091"/>
          </a:xfrm>
          <a:prstGeom prst="rect">
            <a:avLst/>
          </a:prstGeom>
          <a:noFill/>
        </p:spPr>
        <p:txBody>
          <a:bodyPr wrap="none" rtlCol="0">
            <a:spAutoFit/>
          </a:bodyPr>
          <a:lstStyle/>
          <a:p>
            <a:r>
              <a:rPr lang="en-US" sz="1000" dirty="0" smtClean="0"/>
              <a:t>AP4</a:t>
            </a:r>
            <a:endParaRPr lang="en-US" sz="1000" dirty="0"/>
          </a:p>
        </p:txBody>
      </p:sp>
      <p:sp>
        <p:nvSpPr>
          <p:cNvPr id="58" name="TextBox 57"/>
          <p:cNvSpPr txBox="1"/>
          <p:nvPr/>
        </p:nvSpPr>
        <p:spPr>
          <a:xfrm>
            <a:off x="3352800" y="4684230"/>
            <a:ext cx="433132" cy="283091"/>
          </a:xfrm>
          <a:prstGeom prst="rect">
            <a:avLst/>
          </a:prstGeom>
          <a:noFill/>
        </p:spPr>
        <p:txBody>
          <a:bodyPr wrap="none" rtlCol="0">
            <a:spAutoFit/>
          </a:bodyPr>
          <a:lstStyle/>
          <a:p>
            <a:r>
              <a:rPr lang="en-US" sz="1000" dirty="0" smtClean="0"/>
              <a:t>AP4</a:t>
            </a:r>
            <a:endParaRPr lang="en-US" sz="1000" dirty="0"/>
          </a:p>
        </p:txBody>
      </p:sp>
      <p:sp>
        <p:nvSpPr>
          <p:cNvPr id="59" name="TextBox 58"/>
          <p:cNvSpPr txBox="1"/>
          <p:nvPr/>
        </p:nvSpPr>
        <p:spPr>
          <a:xfrm>
            <a:off x="5410200" y="4684230"/>
            <a:ext cx="433132" cy="283091"/>
          </a:xfrm>
          <a:prstGeom prst="rect">
            <a:avLst/>
          </a:prstGeom>
          <a:noFill/>
        </p:spPr>
        <p:txBody>
          <a:bodyPr wrap="none" rtlCol="0">
            <a:spAutoFit/>
          </a:bodyPr>
          <a:lstStyle/>
          <a:p>
            <a:r>
              <a:rPr lang="en-US" sz="1000" dirty="0" smtClean="0"/>
              <a:t>AP4</a:t>
            </a:r>
            <a:endParaRPr lang="en-US" sz="1000" dirty="0"/>
          </a:p>
        </p:txBody>
      </p:sp>
      <p:sp>
        <p:nvSpPr>
          <p:cNvPr id="60" name="TextBox 59"/>
          <p:cNvSpPr txBox="1"/>
          <p:nvPr/>
        </p:nvSpPr>
        <p:spPr>
          <a:xfrm>
            <a:off x="1652332" y="4684230"/>
            <a:ext cx="433132" cy="283091"/>
          </a:xfrm>
          <a:prstGeom prst="rect">
            <a:avLst/>
          </a:prstGeom>
          <a:noFill/>
        </p:spPr>
        <p:txBody>
          <a:bodyPr wrap="none" rtlCol="0">
            <a:spAutoFit/>
          </a:bodyPr>
          <a:lstStyle/>
          <a:p>
            <a:r>
              <a:rPr lang="en-US" sz="1000" dirty="0" smtClean="0"/>
              <a:t>AP5</a:t>
            </a:r>
            <a:endParaRPr lang="en-US" sz="1000" dirty="0"/>
          </a:p>
        </p:txBody>
      </p:sp>
      <p:sp>
        <p:nvSpPr>
          <p:cNvPr id="61" name="TextBox 60"/>
          <p:cNvSpPr txBox="1"/>
          <p:nvPr/>
        </p:nvSpPr>
        <p:spPr>
          <a:xfrm>
            <a:off x="3709732" y="4684230"/>
            <a:ext cx="433132" cy="283091"/>
          </a:xfrm>
          <a:prstGeom prst="rect">
            <a:avLst/>
          </a:prstGeom>
          <a:noFill/>
        </p:spPr>
        <p:txBody>
          <a:bodyPr wrap="none" rtlCol="0">
            <a:spAutoFit/>
          </a:bodyPr>
          <a:lstStyle/>
          <a:p>
            <a:r>
              <a:rPr lang="en-US" sz="1000" dirty="0" smtClean="0"/>
              <a:t>AP5</a:t>
            </a:r>
            <a:endParaRPr lang="en-US" sz="1000" dirty="0"/>
          </a:p>
        </p:txBody>
      </p:sp>
      <p:sp>
        <p:nvSpPr>
          <p:cNvPr id="62" name="TextBox 61"/>
          <p:cNvSpPr txBox="1"/>
          <p:nvPr/>
        </p:nvSpPr>
        <p:spPr>
          <a:xfrm>
            <a:off x="5791200" y="4684230"/>
            <a:ext cx="433132" cy="283091"/>
          </a:xfrm>
          <a:prstGeom prst="rect">
            <a:avLst/>
          </a:prstGeom>
          <a:noFill/>
        </p:spPr>
        <p:txBody>
          <a:bodyPr wrap="none" rtlCol="0">
            <a:spAutoFit/>
          </a:bodyPr>
          <a:lstStyle/>
          <a:p>
            <a:r>
              <a:rPr lang="en-US" sz="1000" dirty="0" smtClean="0"/>
              <a:t>AP5</a:t>
            </a:r>
            <a:endParaRPr lang="en-US" sz="1000" dirty="0"/>
          </a:p>
        </p:txBody>
      </p:sp>
      <p:sp>
        <p:nvSpPr>
          <p:cNvPr id="63" name="TextBox 62"/>
          <p:cNvSpPr txBox="1"/>
          <p:nvPr/>
        </p:nvSpPr>
        <p:spPr>
          <a:xfrm>
            <a:off x="2667000" y="4684230"/>
            <a:ext cx="433132" cy="283091"/>
          </a:xfrm>
          <a:prstGeom prst="rect">
            <a:avLst/>
          </a:prstGeom>
          <a:noFill/>
        </p:spPr>
        <p:txBody>
          <a:bodyPr wrap="none" rtlCol="0">
            <a:spAutoFit/>
          </a:bodyPr>
          <a:lstStyle/>
          <a:p>
            <a:r>
              <a:rPr lang="en-US" sz="1000" dirty="0" smtClean="0"/>
              <a:t>AP6</a:t>
            </a:r>
            <a:endParaRPr lang="en-US" sz="1000" dirty="0"/>
          </a:p>
        </p:txBody>
      </p:sp>
      <p:sp>
        <p:nvSpPr>
          <p:cNvPr id="64" name="TextBox 63"/>
          <p:cNvSpPr txBox="1"/>
          <p:nvPr/>
        </p:nvSpPr>
        <p:spPr>
          <a:xfrm>
            <a:off x="4724400" y="4684230"/>
            <a:ext cx="433132" cy="283091"/>
          </a:xfrm>
          <a:prstGeom prst="rect">
            <a:avLst/>
          </a:prstGeom>
          <a:noFill/>
        </p:spPr>
        <p:txBody>
          <a:bodyPr wrap="none" rtlCol="0">
            <a:spAutoFit/>
          </a:bodyPr>
          <a:lstStyle/>
          <a:p>
            <a:r>
              <a:rPr lang="en-US" sz="1000" dirty="0" smtClean="0"/>
              <a:t>AP6</a:t>
            </a:r>
            <a:endParaRPr lang="en-US" sz="1000" dirty="0"/>
          </a:p>
        </p:txBody>
      </p:sp>
      <p:sp>
        <p:nvSpPr>
          <p:cNvPr id="65" name="TextBox 64"/>
          <p:cNvSpPr txBox="1"/>
          <p:nvPr/>
        </p:nvSpPr>
        <p:spPr>
          <a:xfrm>
            <a:off x="6781800" y="4684230"/>
            <a:ext cx="433132" cy="283091"/>
          </a:xfrm>
          <a:prstGeom prst="rect">
            <a:avLst/>
          </a:prstGeom>
          <a:noFill/>
        </p:spPr>
        <p:txBody>
          <a:bodyPr wrap="none" rtlCol="0">
            <a:spAutoFit/>
          </a:bodyPr>
          <a:lstStyle/>
          <a:p>
            <a:r>
              <a:rPr lang="en-US" sz="1000" dirty="0" smtClean="0"/>
              <a:t>AP6</a:t>
            </a:r>
            <a:endParaRPr lang="en-US" sz="1000" dirty="0"/>
          </a:p>
        </p:txBody>
      </p:sp>
      <p:sp>
        <p:nvSpPr>
          <p:cNvPr id="66" name="TextBox 65"/>
          <p:cNvSpPr txBox="1"/>
          <p:nvPr/>
        </p:nvSpPr>
        <p:spPr>
          <a:xfrm>
            <a:off x="2590800" y="5522430"/>
            <a:ext cx="433132" cy="283091"/>
          </a:xfrm>
          <a:prstGeom prst="rect">
            <a:avLst/>
          </a:prstGeom>
          <a:noFill/>
        </p:spPr>
        <p:txBody>
          <a:bodyPr wrap="none" rtlCol="0">
            <a:spAutoFit/>
          </a:bodyPr>
          <a:lstStyle/>
          <a:p>
            <a:r>
              <a:rPr lang="en-US" sz="1000" dirty="0" smtClean="0"/>
              <a:t>AP9</a:t>
            </a:r>
            <a:endParaRPr lang="en-US" sz="1000" dirty="0"/>
          </a:p>
        </p:txBody>
      </p:sp>
      <p:sp>
        <p:nvSpPr>
          <p:cNvPr id="67" name="TextBox 66"/>
          <p:cNvSpPr txBox="1"/>
          <p:nvPr/>
        </p:nvSpPr>
        <p:spPr>
          <a:xfrm>
            <a:off x="890332" y="5522430"/>
            <a:ext cx="433132" cy="283091"/>
          </a:xfrm>
          <a:prstGeom prst="rect">
            <a:avLst/>
          </a:prstGeom>
          <a:noFill/>
        </p:spPr>
        <p:txBody>
          <a:bodyPr wrap="none" rtlCol="0">
            <a:spAutoFit/>
          </a:bodyPr>
          <a:lstStyle/>
          <a:p>
            <a:r>
              <a:rPr lang="en-US" sz="1000" dirty="0" smtClean="0"/>
              <a:t>AP7</a:t>
            </a:r>
            <a:endParaRPr lang="en-US" sz="1000" dirty="0"/>
          </a:p>
        </p:txBody>
      </p:sp>
      <p:sp>
        <p:nvSpPr>
          <p:cNvPr id="68" name="TextBox 67"/>
          <p:cNvSpPr txBox="1"/>
          <p:nvPr/>
        </p:nvSpPr>
        <p:spPr>
          <a:xfrm>
            <a:off x="2947732" y="5522430"/>
            <a:ext cx="433132" cy="283091"/>
          </a:xfrm>
          <a:prstGeom prst="rect">
            <a:avLst/>
          </a:prstGeom>
          <a:noFill/>
        </p:spPr>
        <p:txBody>
          <a:bodyPr wrap="none" rtlCol="0">
            <a:spAutoFit/>
          </a:bodyPr>
          <a:lstStyle/>
          <a:p>
            <a:r>
              <a:rPr lang="en-US" sz="1000" dirty="0" smtClean="0"/>
              <a:t>AP7</a:t>
            </a:r>
            <a:endParaRPr lang="en-US" sz="1000" dirty="0"/>
          </a:p>
        </p:txBody>
      </p:sp>
      <p:sp>
        <p:nvSpPr>
          <p:cNvPr id="69" name="TextBox 68"/>
          <p:cNvSpPr txBox="1"/>
          <p:nvPr/>
        </p:nvSpPr>
        <p:spPr>
          <a:xfrm>
            <a:off x="5005132" y="5522430"/>
            <a:ext cx="433132" cy="283091"/>
          </a:xfrm>
          <a:prstGeom prst="rect">
            <a:avLst/>
          </a:prstGeom>
          <a:noFill/>
        </p:spPr>
        <p:txBody>
          <a:bodyPr wrap="none" rtlCol="0">
            <a:spAutoFit/>
          </a:bodyPr>
          <a:lstStyle/>
          <a:p>
            <a:r>
              <a:rPr lang="en-US" sz="1000" dirty="0" smtClean="0"/>
              <a:t>AP7</a:t>
            </a:r>
            <a:endParaRPr lang="en-US" sz="1000" dirty="0"/>
          </a:p>
        </p:txBody>
      </p:sp>
      <p:sp>
        <p:nvSpPr>
          <p:cNvPr id="70" name="TextBox 69"/>
          <p:cNvSpPr txBox="1"/>
          <p:nvPr/>
        </p:nvSpPr>
        <p:spPr>
          <a:xfrm>
            <a:off x="7062532" y="5522430"/>
            <a:ext cx="433132" cy="283091"/>
          </a:xfrm>
          <a:prstGeom prst="rect">
            <a:avLst/>
          </a:prstGeom>
          <a:noFill/>
        </p:spPr>
        <p:txBody>
          <a:bodyPr wrap="none" rtlCol="0">
            <a:spAutoFit/>
          </a:bodyPr>
          <a:lstStyle/>
          <a:p>
            <a:r>
              <a:rPr lang="en-US" sz="1000" dirty="0" smtClean="0"/>
              <a:t>AP7</a:t>
            </a:r>
            <a:endParaRPr lang="en-US" sz="1000" dirty="0"/>
          </a:p>
        </p:txBody>
      </p:sp>
      <p:sp>
        <p:nvSpPr>
          <p:cNvPr id="71" name="TextBox 70"/>
          <p:cNvSpPr txBox="1"/>
          <p:nvPr/>
        </p:nvSpPr>
        <p:spPr>
          <a:xfrm>
            <a:off x="2261932" y="5522430"/>
            <a:ext cx="433132" cy="283091"/>
          </a:xfrm>
          <a:prstGeom prst="rect">
            <a:avLst/>
          </a:prstGeom>
          <a:noFill/>
        </p:spPr>
        <p:txBody>
          <a:bodyPr wrap="none" rtlCol="0">
            <a:spAutoFit/>
          </a:bodyPr>
          <a:lstStyle/>
          <a:p>
            <a:r>
              <a:rPr lang="en-US" sz="1000" dirty="0" smtClean="0"/>
              <a:t>AP8</a:t>
            </a:r>
            <a:endParaRPr lang="en-US" sz="1000" dirty="0"/>
          </a:p>
        </p:txBody>
      </p:sp>
      <p:sp>
        <p:nvSpPr>
          <p:cNvPr id="72" name="TextBox 71"/>
          <p:cNvSpPr txBox="1"/>
          <p:nvPr/>
        </p:nvSpPr>
        <p:spPr>
          <a:xfrm>
            <a:off x="4648200" y="5522430"/>
            <a:ext cx="433132" cy="283091"/>
          </a:xfrm>
          <a:prstGeom prst="rect">
            <a:avLst/>
          </a:prstGeom>
          <a:noFill/>
        </p:spPr>
        <p:txBody>
          <a:bodyPr wrap="none" rtlCol="0">
            <a:spAutoFit/>
          </a:bodyPr>
          <a:lstStyle/>
          <a:p>
            <a:r>
              <a:rPr lang="en-US" sz="1000" dirty="0" smtClean="0"/>
              <a:t>AP9</a:t>
            </a:r>
            <a:endParaRPr lang="en-US" sz="1000" dirty="0"/>
          </a:p>
        </p:txBody>
      </p:sp>
      <p:sp>
        <p:nvSpPr>
          <p:cNvPr id="73" name="TextBox 72"/>
          <p:cNvSpPr txBox="1"/>
          <p:nvPr/>
        </p:nvSpPr>
        <p:spPr>
          <a:xfrm>
            <a:off x="4319332" y="5522430"/>
            <a:ext cx="433132" cy="283091"/>
          </a:xfrm>
          <a:prstGeom prst="rect">
            <a:avLst/>
          </a:prstGeom>
          <a:noFill/>
        </p:spPr>
        <p:txBody>
          <a:bodyPr wrap="none" rtlCol="0">
            <a:spAutoFit/>
          </a:bodyPr>
          <a:lstStyle/>
          <a:p>
            <a:r>
              <a:rPr lang="en-US" sz="1000" dirty="0" smtClean="0"/>
              <a:t>AP8</a:t>
            </a:r>
            <a:endParaRPr lang="en-US" sz="1000" dirty="0"/>
          </a:p>
        </p:txBody>
      </p:sp>
      <p:sp>
        <p:nvSpPr>
          <p:cNvPr id="74" name="TextBox 73"/>
          <p:cNvSpPr txBox="1"/>
          <p:nvPr/>
        </p:nvSpPr>
        <p:spPr>
          <a:xfrm>
            <a:off x="6744675" y="5522430"/>
            <a:ext cx="433132" cy="283091"/>
          </a:xfrm>
          <a:prstGeom prst="rect">
            <a:avLst/>
          </a:prstGeom>
          <a:noFill/>
        </p:spPr>
        <p:txBody>
          <a:bodyPr wrap="none" rtlCol="0">
            <a:spAutoFit/>
          </a:bodyPr>
          <a:lstStyle/>
          <a:p>
            <a:r>
              <a:rPr lang="en-US" sz="1000" dirty="0" smtClean="0"/>
              <a:t>AP9</a:t>
            </a:r>
            <a:endParaRPr lang="en-US" sz="1000" dirty="0"/>
          </a:p>
        </p:txBody>
      </p:sp>
      <p:sp>
        <p:nvSpPr>
          <p:cNvPr id="75" name="TextBox 74"/>
          <p:cNvSpPr txBox="1"/>
          <p:nvPr/>
        </p:nvSpPr>
        <p:spPr>
          <a:xfrm>
            <a:off x="6415807" y="5522430"/>
            <a:ext cx="433132" cy="283091"/>
          </a:xfrm>
          <a:prstGeom prst="rect">
            <a:avLst/>
          </a:prstGeom>
          <a:noFill/>
        </p:spPr>
        <p:txBody>
          <a:bodyPr wrap="none" rtlCol="0">
            <a:spAutoFit/>
          </a:bodyPr>
          <a:lstStyle/>
          <a:p>
            <a:r>
              <a:rPr lang="en-US" sz="1000" dirty="0" smtClean="0"/>
              <a:t>AP8</a:t>
            </a:r>
            <a:endParaRPr lang="en-US" sz="1000" dirty="0"/>
          </a:p>
        </p:txBody>
      </p:sp>
      <p:sp>
        <p:nvSpPr>
          <p:cNvPr id="76" name="Oval 75"/>
          <p:cNvSpPr>
            <a:spLocks noChangeAspect="1"/>
          </p:cNvSpPr>
          <p:nvPr/>
        </p:nvSpPr>
        <p:spPr bwMode="auto">
          <a:xfrm>
            <a:off x="1015084" y="37528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7" name="Oval 76"/>
          <p:cNvSpPr>
            <a:spLocks noChangeAspect="1"/>
          </p:cNvSpPr>
          <p:nvPr/>
        </p:nvSpPr>
        <p:spPr bwMode="auto">
          <a:xfrm>
            <a:off x="2005684" y="37528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8" name="Oval 77"/>
          <p:cNvSpPr>
            <a:spLocks noChangeAspect="1"/>
          </p:cNvSpPr>
          <p:nvPr/>
        </p:nvSpPr>
        <p:spPr bwMode="auto">
          <a:xfrm>
            <a:off x="2920084" y="37528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79" name="Oval 78"/>
          <p:cNvSpPr>
            <a:spLocks noChangeAspect="1"/>
          </p:cNvSpPr>
          <p:nvPr/>
        </p:nvSpPr>
        <p:spPr bwMode="auto">
          <a:xfrm>
            <a:off x="3529684" y="45148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0" name="Oval 79"/>
          <p:cNvSpPr>
            <a:spLocks noChangeAspect="1"/>
          </p:cNvSpPr>
          <p:nvPr/>
        </p:nvSpPr>
        <p:spPr bwMode="auto">
          <a:xfrm>
            <a:off x="3910684" y="45148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1" name="Oval 80"/>
          <p:cNvSpPr>
            <a:spLocks noChangeAspect="1"/>
          </p:cNvSpPr>
          <p:nvPr/>
        </p:nvSpPr>
        <p:spPr bwMode="auto">
          <a:xfrm>
            <a:off x="4901284" y="45148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2" name="Oval 81"/>
          <p:cNvSpPr>
            <a:spLocks noChangeAspect="1"/>
          </p:cNvSpPr>
          <p:nvPr/>
        </p:nvSpPr>
        <p:spPr bwMode="auto">
          <a:xfrm>
            <a:off x="7239416" y="53530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3" name="Oval 82"/>
          <p:cNvSpPr>
            <a:spLocks noChangeAspect="1"/>
          </p:cNvSpPr>
          <p:nvPr/>
        </p:nvSpPr>
        <p:spPr bwMode="auto">
          <a:xfrm>
            <a:off x="6653884" y="53530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sp>
        <p:nvSpPr>
          <p:cNvPr id="84" name="Oval 83"/>
          <p:cNvSpPr>
            <a:spLocks noChangeAspect="1"/>
          </p:cNvSpPr>
          <p:nvPr/>
        </p:nvSpPr>
        <p:spPr bwMode="auto">
          <a:xfrm>
            <a:off x="6882484" y="5353041"/>
            <a:ext cx="76200" cy="76200"/>
          </a:xfrm>
          <a:prstGeom prst="ellipse">
            <a:avLst/>
          </a:prstGeom>
          <a:solidFill>
            <a:srgbClr val="FF33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8509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990000"/>
              </a:solidFill>
              <a:effectLst/>
              <a:latin typeface="FrutigerNext LT Light" pitchFamily="34" charset="0"/>
              <a:ea typeface="Arial Unicode MS" pitchFamily="50" charset="-127"/>
              <a:cs typeface="Arial Unicode MS" pitchFamily="50" charset="-127"/>
            </a:endParaRPr>
          </a:p>
        </p:txBody>
      </p:sp>
      <p:cxnSp>
        <p:nvCxnSpPr>
          <p:cNvPr id="85" name="Straight Arrow Connector 84"/>
          <p:cNvCxnSpPr>
            <a:stCxn id="76" idx="6"/>
            <a:endCxn id="77" idx="2"/>
          </p:cNvCxnSpPr>
          <p:nvPr/>
        </p:nvCxnSpPr>
        <p:spPr bwMode="auto">
          <a:xfrm>
            <a:off x="1091284" y="3790941"/>
            <a:ext cx="9144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6" name="Straight Arrow Connector 85"/>
          <p:cNvCxnSpPr>
            <a:stCxn id="77" idx="6"/>
            <a:endCxn id="78" idx="2"/>
          </p:cNvCxnSpPr>
          <p:nvPr/>
        </p:nvCxnSpPr>
        <p:spPr bwMode="auto">
          <a:xfrm>
            <a:off x="2081884" y="3790941"/>
            <a:ext cx="8382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7" name="Straight Arrow Connector 86"/>
          <p:cNvCxnSpPr>
            <a:stCxn id="79" idx="6"/>
            <a:endCxn id="80" idx="2"/>
          </p:cNvCxnSpPr>
          <p:nvPr/>
        </p:nvCxnSpPr>
        <p:spPr bwMode="auto">
          <a:xfrm>
            <a:off x="3605884" y="4552941"/>
            <a:ext cx="3048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8" name="Straight Arrow Connector 87"/>
          <p:cNvCxnSpPr>
            <a:stCxn id="80" idx="6"/>
            <a:endCxn id="81" idx="2"/>
          </p:cNvCxnSpPr>
          <p:nvPr/>
        </p:nvCxnSpPr>
        <p:spPr bwMode="auto">
          <a:xfrm>
            <a:off x="3986884" y="4552941"/>
            <a:ext cx="9144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89" name="Straight Arrow Connector 88"/>
          <p:cNvCxnSpPr>
            <a:stCxn id="83" idx="6"/>
            <a:endCxn id="84" idx="2"/>
          </p:cNvCxnSpPr>
          <p:nvPr/>
        </p:nvCxnSpPr>
        <p:spPr bwMode="auto">
          <a:xfrm>
            <a:off x="6730084" y="5391141"/>
            <a:ext cx="152400"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0" name="Straight Arrow Connector 89"/>
          <p:cNvCxnSpPr>
            <a:stCxn id="84" idx="6"/>
            <a:endCxn id="82" idx="2"/>
          </p:cNvCxnSpPr>
          <p:nvPr/>
        </p:nvCxnSpPr>
        <p:spPr bwMode="auto">
          <a:xfrm>
            <a:off x="6958684" y="5391141"/>
            <a:ext cx="280732" cy="0"/>
          </a:xfrm>
          <a:prstGeom prst="straightConnector1">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1" name="Elbow Connector 90"/>
          <p:cNvCxnSpPr>
            <a:stCxn id="78" idx="6"/>
            <a:endCxn id="79" idx="2"/>
          </p:cNvCxnSpPr>
          <p:nvPr/>
        </p:nvCxnSpPr>
        <p:spPr bwMode="auto">
          <a:xfrm>
            <a:off x="2996284" y="3790941"/>
            <a:ext cx="533400" cy="762000"/>
          </a:xfrm>
          <a:prstGeom prst="bentConnector3">
            <a:avLst>
              <a:gd name="adj1" fmla="val 50000"/>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2" name="Elbow Connector 91"/>
          <p:cNvCxnSpPr>
            <a:stCxn id="81" idx="6"/>
            <a:endCxn id="83" idx="2"/>
          </p:cNvCxnSpPr>
          <p:nvPr/>
        </p:nvCxnSpPr>
        <p:spPr bwMode="auto">
          <a:xfrm>
            <a:off x="4977484" y="4552941"/>
            <a:ext cx="1676400" cy="838200"/>
          </a:xfrm>
          <a:prstGeom prst="bentConnector3">
            <a:avLst>
              <a:gd name="adj1" fmla="val 50000"/>
            </a:avLst>
          </a:prstGeom>
          <a:solidFill>
            <a:schemeClr val="accent1"/>
          </a:solidFill>
          <a:ln w="15875" cap="flat" cmpd="sng" algn="ctr">
            <a:solidFill>
              <a:srgbClr val="FF3300"/>
            </a:solidFill>
            <a:prstDash val="sysDash"/>
            <a:round/>
            <a:headEnd type="none" w="med" len="med"/>
            <a:tailEnd type="arrow" w="sm" len="sm"/>
          </a:ln>
          <a:effectLst/>
        </p:spPr>
      </p:cxnSp>
      <p:cxnSp>
        <p:nvCxnSpPr>
          <p:cNvPr id="93" name="Straight Connector 92"/>
          <p:cNvCxnSpPr/>
          <p:nvPr/>
        </p:nvCxnSpPr>
        <p:spPr bwMode="auto">
          <a:xfrm flipV="1">
            <a:off x="914400" y="6132030"/>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4" name="Straight Connector 93"/>
          <p:cNvCxnSpPr/>
          <p:nvPr/>
        </p:nvCxnSpPr>
        <p:spPr bwMode="auto">
          <a:xfrm flipV="1">
            <a:off x="7391400" y="6132030"/>
            <a:ext cx="0" cy="152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5" name="Straight Arrow Connector 94"/>
          <p:cNvCxnSpPr/>
          <p:nvPr/>
        </p:nvCxnSpPr>
        <p:spPr bwMode="auto">
          <a:xfrm>
            <a:off x="914400" y="6208230"/>
            <a:ext cx="6477000" cy="0"/>
          </a:xfrm>
          <a:prstGeom prst="straightConnector1">
            <a:avLst/>
          </a:prstGeom>
          <a:solidFill>
            <a:schemeClr val="accent1"/>
          </a:solidFill>
          <a:ln w="9525" cap="flat" cmpd="sng" algn="ctr">
            <a:solidFill>
              <a:schemeClr val="tx1"/>
            </a:solidFill>
            <a:prstDash val="sysDash"/>
            <a:round/>
            <a:headEnd type="arrow" w="sm" len="sm"/>
            <a:tailEnd type="arrow" w="sm" len="sm"/>
          </a:ln>
          <a:effectLst/>
        </p:spPr>
      </p:cxnSp>
      <p:sp>
        <p:nvSpPr>
          <p:cNvPr id="96" name="TextBox 95"/>
          <p:cNvSpPr txBox="1"/>
          <p:nvPr/>
        </p:nvSpPr>
        <p:spPr>
          <a:xfrm>
            <a:off x="3255329" y="6132030"/>
            <a:ext cx="2882328" cy="321306"/>
          </a:xfrm>
          <a:prstGeom prst="rect">
            <a:avLst/>
          </a:prstGeom>
          <a:noFill/>
        </p:spPr>
        <p:txBody>
          <a:bodyPr wrap="none" rtlCol="0">
            <a:spAutoFit/>
          </a:bodyPr>
          <a:lstStyle/>
          <a:p>
            <a:r>
              <a:rPr lang="en-US" sz="1200" dirty="0" smtClean="0">
                <a:solidFill>
                  <a:srgbClr val="FF0000"/>
                </a:solidFill>
              </a:rPr>
              <a:t>Total FILS beacon scanning duration</a:t>
            </a:r>
            <a:endParaRPr lang="en-US" sz="1200"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8840"/>
            <a:ext cx="8134672" cy="4400128"/>
          </a:xfrm>
        </p:spPr>
        <p:txBody>
          <a:bodyPr>
            <a:normAutofit/>
          </a:bodyPr>
          <a:lstStyle/>
          <a:p>
            <a:r>
              <a:rPr lang="en-US" altLang="zh-CN" dirty="0" smtClean="0"/>
              <a:t>Proposed features</a:t>
            </a:r>
          </a:p>
          <a:p>
            <a:pPr marL="914400" lvl="1" indent="-457200">
              <a:buFont typeface="+mj-lt"/>
              <a:buAutoNum type="arabicParenR"/>
            </a:pPr>
            <a:r>
              <a:rPr lang="en-US" altLang="zh-CN" dirty="0" smtClean="0"/>
              <a:t>Time to earliest next FILS beacon among all APs in all frequency channels is indicated in FILS beacon, such that STAs can hop to right frequency channel after finishing scanning of current AP.</a:t>
            </a:r>
          </a:p>
          <a:p>
            <a:pPr marL="914400" lvl="1" indent="-457200">
              <a:buFont typeface="+mj-lt"/>
              <a:buAutoNum type="arabicParenR"/>
            </a:pPr>
            <a:r>
              <a:rPr lang="en-US" altLang="zh-CN" dirty="0" smtClean="0"/>
              <a:t>Short beacon transmission time from multiple APs in same frequency channel is arrange to be closely located together, such that scanning of one frequency channel can be done in short time and STAs can switch to other frequency channel.</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8</a:t>
            </a:fld>
            <a:endParaRPr lang="en-US" altLang="zh-C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Proposed Recommendation</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Standard impact</a:t>
            </a:r>
          </a:p>
          <a:p>
            <a:pPr lvl="1"/>
            <a:r>
              <a:rPr lang="en-US" altLang="zh-CN" dirty="0" smtClean="0"/>
              <a:t>Indication of time to earliest FILS beacon transmission and corresponding frequency channel in FILS beacon</a:t>
            </a:r>
          </a:p>
          <a:p>
            <a:pPr lvl="1"/>
            <a:r>
              <a:rPr lang="en-US" altLang="zh-CN" dirty="0" smtClean="0"/>
              <a:t>STA’s report on FILS beacon transmission timing information of nearby APs including APs in different frequency channels</a:t>
            </a:r>
          </a:p>
          <a:p>
            <a:pPr lvl="1"/>
            <a:r>
              <a:rPr lang="en-US" altLang="zh-CN" dirty="0" smtClean="0"/>
              <a:t>Availability of FILS beacon transmission time shift and/or interval change with minimum confusion on associated STAs</a:t>
            </a:r>
          </a:p>
          <a:p>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9</a:t>
            </a:fld>
            <a:endParaRPr lang="en-US" altLang="zh-CN"/>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2242</TotalTime>
  <Words>1248</Words>
  <Application>Microsoft Office PowerPoint</Application>
  <PresentationFormat>On-screen Show (4:3)</PresentationFormat>
  <Paragraphs>262</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802-11-Submission</vt:lpstr>
      <vt:lpstr>Multiple Frequency Channel Scanning</vt:lpstr>
      <vt:lpstr>Abstract</vt:lpstr>
      <vt:lpstr>Conformance w/ TGai PAR &amp; 5C </vt:lpstr>
      <vt:lpstr>AP Discovery: Scanning</vt:lpstr>
      <vt:lpstr>AP Discovery: Scanning</vt:lpstr>
      <vt:lpstr>Multiple Channel Scanning</vt:lpstr>
      <vt:lpstr>Multiple Channel Scanning</vt:lpstr>
      <vt:lpstr>Proposed Recommendation</vt:lpstr>
      <vt:lpstr>Proposed Recommendation</vt:lpstr>
      <vt:lpstr>Proposed Recommendation</vt:lpstr>
      <vt:lpstr>Proposed Recommendation</vt:lpstr>
      <vt:lpstr>Benefits</vt:lpstr>
      <vt:lpstr>Straw Poll 1</vt:lpstr>
      <vt:lpstr>Straw Poll 2</vt:lpstr>
      <vt:lpstr>Straw Poll 3</vt:lpstr>
      <vt:lpstr>Motion 1</vt:lpstr>
      <vt:lpstr>Motion 2</vt:lpstr>
      <vt:lpstr>Motion 3</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huawei</dc:creator>
  <cp:lastModifiedBy>Young Hoon Kwon</cp:lastModifiedBy>
  <cp:revision>130</cp:revision>
  <cp:lastPrinted>1998-02-10T13:28:06Z</cp:lastPrinted>
  <dcterms:created xsi:type="dcterms:W3CDTF">2011-11-01T05:42:00Z</dcterms:created>
  <dcterms:modified xsi:type="dcterms:W3CDTF">2012-05-11T18:22:03Z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1336760516</vt:lpwstr>
  </property>
</Properties>
</file>