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81" r:id="rId3"/>
    <p:sldId id="271" r:id="rId4"/>
    <p:sldId id="293" r:id="rId5"/>
    <p:sldId id="296" r:id="rId6"/>
    <p:sldId id="294" r:id="rId7"/>
    <p:sldId id="302" r:id="rId8"/>
    <p:sldId id="297" r:id="rId9"/>
    <p:sldId id="303" r:id="rId10"/>
    <p:sldId id="304" r:id="rId11"/>
    <p:sldId id="299" r:id="rId12"/>
    <p:sldId id="300" r:id="rId13"/>
    <p:sldId id="305" r:id="rId14"/>
    <p:sldId id="306" r:id="rId15"/>
    <p:sldId id="295"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65"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65"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65"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65"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65" charset="0"/>
        <a:ea typeface="+mn-ea"/>
        <a:cs typeface="+mn-cs"/>
      </a:defRPr>
    </a:lvl5pPr>
    <a:lvl6pPr marL="2286000" algn="l" defTabSz="914400" rtl="0" eaLnBrk="1" latinLnBrk="0" hangingPunct="1">
      <a:defRPr sz="1200" kern="1200">
        <a:solidFill>
          <a:schemeClr val="tx1"/>
        </a:solidFill>
        <a:latin typeface="Times New Roman" pitchFamily="-65" charset="0"/>
        <a:ea typeface="+mn-ea"/>
        <a:cs typeface="+mn-cs"/>
      </a:defRPr>
    </a:lvl6pPr>
    <a:lvl7pPr marL="2743200" algn="l" defTabSz="914400" rtl="0" eaLnBrk="1" latinLnBrk="0" hangingPunct="1">
      <a:defRPr sz="1200" kern="1200">
        <a:solidFill>
          <a:schemeClr val="tx1"/>
        </a:solidFill>
        <a:latin typeface="Times New Roman" pitchFamily="-65" charset="0"/>
        <a:ea typeface="+mn-ea"/>
        <a:cs typeface="+mn-cs"/>
      </a:defRPr>
    </a:lvl7pPr>
    <a:lvl8pPr marL="3200400" algn="l" defTabSz="914400" rtl="0" eaLnBrk="1" latinLnBrk="0" hangingPunct="1">
      <a:defRPr sz="1200" kern="1200">
        <a:solidFill>
          <a:schemeClr val="tx1"/>
        </a:solidFill>
        <a:latin typeface="Times New Roman" pitchFamily="-65" charset="0"/>
        <a:ea typeface="+mn-ea"/>
        <a:cs typeface="+mn-cs"/>
      </a:defRPr>
    </a:lvl8pPr>
    <a:lvl9pPr marL="3657600" algn="l" defTabSz="914400" rtl="0" eaLnBrk="1" latinLnBrk="0" hangingPunct="1">
      <a:defRPr sz="1200" kern="1200">
        <a:solidFill>
          <a:schemeClr val="tx1"/>
        </a:solidFill>
        <a:latin typeface="Times New Roman" pitchFamily="-65"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66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9" d="100"/>
          <a:sy n="89" d="100"/>
        </p:scale>
        <p:origin x="-94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246" y="-102"/>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5AB8E037-1A75-4EC4-AE6D-300D331DA7A8}"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xmlns="" val="1915946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zh-CN"/>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4FAE7BC6-ACA7-4F00-A4FE-85277DE77CFD}"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xmlns="" val="261178996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56AA3176-F1EA-4D66-82F2-CE1FC2834A64}" type="slidenum">
              <a:rPr lang="en-US" altLang="zh-CN"/>
              <a:pPr/>
              <a:t>1</a:t>
            </a:fld>
            <a:endParaRPr lang="en-US" altLang="zh-CN"/>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2</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3</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5" name="页脚占位符 4"/>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062BA833-9F10-47F1-B922-860D571906CE}"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5" name="页脚占位符 4"/>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A453D06B-0392-4754-B2A2-E91944336B6F}"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5" name="页脚占位符 4"/>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391E61B2-CF2B-4CC7-BF8B-1A81CD26C96C}"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dirty="0" smtClean="0"/>
              <a:t>May 2012</a:t>
            </a:r>
            <a:endParaRPr lang="en-US" altLang="zh-CN" dirty="0"/>
          </a:p>
        </p:txBody>
      </p:sp>
      <p:sp>
        <p:nvSpPr>
          <p:cNvPr id="5" name="页脚占位符 4"/>
          <p:cNvSpPr>
            <a:spLocks noGrp="1"/>
          </p:cNvSpPr>
          <p:nvPr>
            <p:ph type="ftr" sz="quarter" idx="11"/>
          </p:nvPr>
        </p:nvSpPr>
        <p:spPr>
          <a:xfrm>
            <a:off x="6791201" y="6475413"/>
            <a:ext cx="1752724" cy="184666"/>
          </a:xfrm>
          <a:prstGeom prst="rect">
            <a:avLst/>
          </a:prstGeom>
        </p:spPr>
        <p:txBody>
          <a:bodyPr/>
          <a:lstStyle>
            <a:lvl1pPr>
              <a:defRPr/>
            </a:lvl1pPr>
          </a:lstStyle>
          <a:p>
            <a:r>
              <a:rPr lang="en-US" altLang="zh-CN" dirty="0" smtClean="0"/>
              <a:t>Young </a:t>
            </a:r>
            <a:r>
              <a:rPr lang="en-US" altLang="zh-CN" dirty="0" err="1" smtClean="0"/>
              <a:t>Hoon</a:t>
            </a:r>
            <a:r>
              <a:rPr lang="en-US" altLang="zh-CN" dirty="0" smtClean="0"/>
              <a:t> Kwon, </a:t>
            </a:r>
            <a:r>
              <a:rPr lang="en-US" altLang="zh-CN" dirty="0" err="1" smtClean="0"/>
              <a:t>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F3492426-BCCD-4D74-9D7D-2414C4E79612}"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5" name="页脚占位符 4"/>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3744C9AB-E25A-4FE4-B741-396676AD3104}"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页脚占位符 5"/>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7" name="灯片编号占位符 6"/>
          <p:cNvSpPr>
            <a:spLocks noGrp="1"/>
          </p:cNvSpPr>
          <p:nvPr>
            <p:ph type="sldNum" sz="quarter" idx="12"/>
          </p:nvPr>
        </p:nvSpPr>
        <p:spPr/>
        <p:txBody>
          <a:bodyPr/>
          <a:lstStyle>
            <a:lvl1pPr>
              <a:defRPr/>
            </a:lvl1pPr>
          </a:lstStyle>
          <a:p>
            <a:r>
              <a:rPr lang="en-US" altLang="zh-CN"/>
              <a:t>Slide </a:t>
            </a:r>
            <a:fld id="{7CB830D7-064D-4C6A-847C-2C85C27CF7C7}"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8" name="页脚占位符 7"/>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9" name="灯片编号占位符 8"/>
          <p:cNvSpPr>
            <a:spLocks noGrp="1"/>
          </p:cNvSpPr>
          <p:nvPr>
            <p:ph type="sldNum" sz="quarter" idx="12"/>
          </p:nvPr>
        </p:nvSpPr>
        <p:spPr/>
        <p:txBody>
          <a:bodyPr/>
          <a:lstStyle>
            <a:lvl1pPr>
              <a:defRPr/>
            </a:lvl1pPr>
          </a:lstStyle>
          <a:p>
            <a:r>
              <a:rPr lang="en-US" altLang="zh-CN"/>
              <a:t>Slide </a:t>
            </a:r>
            <a:fld id="{D9AFAE0B-AFAF-4C3B-A96D-B8A9C27E489E}"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4" name="页脚占位符 3"/>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5" name="灯片编号占位符 4"/>
          <p:cNvSpPr>
            <a:spLocks noGrp="1"/>
          </p:cNvSpPr>
          <p:nvPr>
            <p:ph type="sldNum" sz="quarter" idx="12"/>
          </p:nvPr>
        </p:nvSpPr>
        <p:spPr/>
        <p:txBody>
          <a:bodyPr/>
          <a:lstStyle>
            <a:lvl1pPr>
              <a:defRPr/>
            </a:lvl1pPr>
          </a:lstStyle>
          <a:p>
            <a:r>
              <a:rPr lang="en-US" altLang="zh-CN"/>
              <a:t>Slide </a:t>
            </a:r>
            <a:fld id="{40B94E1F-E6BE-4C42-ACAB-29BFC7812439}"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3" name="页脚占位符 2"/>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4" name="灯片编号占位符 3"/>
          <p:cNvSpPr>
            <a:spLocks noGrp="1"/>
          </p:cNvSpPr>
          <p:nvPr>
            <p:ph type="sldNum" sz="quarter" idx="12"/>
          </p:nvPr>
        </p:nvSpPr>
        <p:spPr/>
        <p:txBody>
          <a:bodyPr/>
          <a:lstStyle>
            <a:lvl1pPr>
              <a:defRPr/>
            </a:lvl1pPr>
          </a:lstStyle>
          <a:p>
            <a:r>
              <a:rPr lang="en-US" altLang="zh-CN"/>
              <a:t>Slide </a:t>
            </a:r>
            <a:fld id="{040E0CBB-CEA7-461A-80C6-1D2FD7651992}"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页脚占位符 5"/>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7" name="灯片编号占位符 6"/>
          <p:cNvSpPr>
            <a:spLocks noGrp="1"/>
          </p:cNvSpPr>
          <p:nvPr>
            <p:ph type="sldNum" sz="quarter" idx="12"/>
          </p:nvPr>
        </p:nvSpPr>
        <p:spPr/>
        <p:txBody>
          <a:bodyPr/>
          <a:lstStyle>
            <a:lvl1pPr>
              <a:defRPr/>
            </a:lvl1pPr>
          </a:lstStyle>
          <a:p>
            <a:r>
              <a:rPr lang="en-US" altLang="zh-CN"/>
              <a:t>Slide </a:t>
            </a:r>
            <a:fld id="{9641EE8B-0E20-42E0-8C40-124C9FC67549}"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页脚占位符 5"/>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7" name="灯片编号占位符 6"/>
          <p:cNvSpPr>
            <a:spLocks noGrp="1"/>
          </p:cNvSpPr>
          <p:nvPr>
            <p:ph type="sldNum" sz="quarter" idx="12"/>
          </p:nvPr>
        </p:nvSpPr>
        <p:spPr/>
        <p:txBody>
          <a:bodyPr/>
          <a:lstStyle>
            <a:lvl1pPr>
              <a:defRPr/>
            </a:lvl1pPr>
          </a:lstStyle>
          <a:p>
            <a:r>
              <a:rPr lang="en-US" altLang="zh-CN"/>
              <a:t>Slide </a:t>
            </a:r>
            <a:fld id="{6B3F46B1-210D-4509-9D86-63C489F2F355}"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739F18D2-AD72-4AA9-945B-0B00F3BDF15F}" type="slidenum">
              <a:rPr lang="en-US" altLang="zh-CN"/>
              <a:pPr/>
              <a:t>‹#›</a:t>
            </a:fld>
            <a:endParaRPr lang="en-US" altLang="zh-CN"/>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altLang="zh-CN" sz="1800" b="1" dirty="0">
                <a:ea typeface="宋体" charset="-122"/>
              </a:rPr>
              <a:t>doc.: IEEE </a:t>
            </a:r>
            <a:r>
              <a:rPr lang="en-US" altLang="zh-CN" sz="1800" b="1" dirty="0" smtClean="0">
                <a:ea typeface="宋体" charset="-122"/>
              </a:rPr>
              <a:t>802.11-12/0567r0</a:t>
            </a:r>
            <a:endParaRPr lang="en-US" altLang="zh-CN" sz="18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1" name="Rectangle 7"/>
          <p:cNvSpPr>
            <a:spLocks noChangeArrowheads="1"/>
          </p:cNvSpPr>
          <p:nvPr userDrawn="1"/>
        </p:nvSpPr>
        <p:spPr bwMode="auto">
          <a:xfrm>
            <a:off x="251520" y="332656"/>
            <a:ext cx="1429879" cy="276999"/>
          </a:xfrm>
          <a:prstGeom prst="rect">
            <a:avLst/>
          </a:prstGeom>
          <a:noFill/>
          <a:ln w="9525">
            <a:noFill/>
            <a:miter lim="800000"/>
            <a:headEnd/>
            <a:tailEnd/>
          </a:ln>
          <a:effectLst/>
        </p:spPr>
        <p:txBody>
          <a:bodyPr wrap="none" lIns="0" tIns="0" rIns="0" bIns="0" anchor="b">
            <a:noAutofit/>
          </a:bodyPr>
          <a:lstStyle/>
          <a:p>
            <a:pPr marL="457200" lvl="4" algn="l"/>
            <a:r>
              <a:rPr lang="en-US" altLang="zh-CN" sz="1800" b="1" dirty="0" smtClean="0">
                <a:ea typeface="宋体" charset="-122"/>
              </a:rPr>
              <a:t>May</a:t>
            </a:r>
            <a:r>
              <a:rPr lang="en-US" altLang="zh-CN" sz="1800" b="1" baseline="0" dirty="0" smtClean="0">
                <a:ea typeface="宋体" charset="-122"/>
              </a:rPr>
              <a:t> 2012</a:t>
            </a:r>
            <a:endParaRPr lang="en-US" altLang="zh-CN" sz="1800" b="1" dirty="0">
              <a:ea typeface="宋体" charset="-122"/>
            </a:endParaRPr>
          </a:p>
        </p:txBody>
      </p:sp>
      <p:sp>
        <p:nvSpPr>
          <p:cNvPr id="12" name="Rectangle 7"/>
          <p:cNvSpPr>
            <a:spLocks noChangeArrowheads="1"/>
          </p:cNvSpPr>
          <p:nvPr userDrawn="1"/>
        </p:nvSpPr>
        <p:spPr bwMode="auto">
          <a:xfrm>
            <a:off x="6588224" y="6381328"/>
            <a:ext cx="1944216" cy="276999"/>
          </a:xfrm>
          <a:prstGeom prst="rect">
            <a:avLst/>
          </a:prstGeom>
          <a:noFill/>
          <a:ln w="9525">
            <a:noFill/>
            <a:miter lim="800000"/>
            <a:headEnd/>
            <a:tailEnd/>
          </a:ln>
          <a:effectLst/>
        </p:spPr>
        <p:txBody>
          <a:bodyPr wrap="none" lIns="0" tIns="0" rIns="0" bIns="0" anchor="b">
            <a:noAutofit/>
          </a:bodyPr>
          <a:lstStyle/>
          <a:p>
            <a:pPr marL="457200" lvl="4" algn="r"/>
            <a:r>
              <a:rPr lang="en-US" altLang="zh-CN" sz="1200" b="0" dirty="0" smtClean="0">
                <a:ea typeface="宋体" charset="-122"/>
              </a:rPr>
              <a:t>Young </a:t>
            </a:r>
            <a:r>
              <a:rPr lang="en-US" altLang="zh-CN" sz="1200" b="0" dirty="0" err="1" smtClean="0">
                <a:ea typeface="宋体" charset="-122"/>
              </a:rPr>
              <a:t>Hoon</a:t>
            </a:r>
            <a:r>
              <a:rPr lang="en-US" altLang="zh-CN" sz="1200" b="0" dirty="0" smtClean="0">
                <a:ea typeface="宋体" charset="-122"/>
              </a:rPr>
              <a:t> Kwon, </a:t>
            </a:r>
            <a:r>
              <a:rPr lang="en-US" altLang="zh-CN" sz="1200" b="0" dirty="0" err="1" smtClean="0">
                <a:ea typeface="宋体" charset="-122"/>
              </a:rPr>
              <a:t>Huawei</a:t>
            </a:r>
            <a:endParaRPr lang="en-US" altLang="zh-CN" sz="1200" b="0" dirty="0">
              <a:ea typeface="宋体"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65" charset="0"/>
        </a:defRPr>
      </a:lvl2pPr>
      <a:lvl3pPr algn="ctr" rtl="0" eaLnBrk="1" fontAlgn="base" hangingPunct="1">
        <a:spcBef>
          <a:spcPct val="0"/>
        </a:spcBef>
        <a:spcAft>
          <a:spcPct val="0"/>
        </a:spcAft>
        <a:defRPr sz="3200" b="1">
          <a:solidFill>
            <a:schemeClr val="tx2"/>
          </a:solidFill>
          <a:latin typeface="Times New Roman" pitchFamily="-65" charset="0"/>
        </a:defRPr>
      </a:lvl3pPr>
      <a:lvl4pPr algn="ctr" rtl="0" eaLnBrk="1" fontAlgn="base" hangingPunct="1">
        <a:spcBef>
          <a:spcPct val="0"/>
        </a:spcBef>
        <a:spcAft>
          <a:spcPct val="0"/>
        </a:spcAft>
        <a:defRPr sz="3200" b="1">
          <a:solidFill>
            <a:schemeClr val="tx2"/>
          </a:solidFill>
          <a:latin typeface="Times New Roman" pitchFamily="-65" charset="0"/>
        </a:defRPr>
      </a:lvl4pPr>
      <a:lvl5pPr algn="ctr" rtl="0" eaLnBrk="1" fontAlgn="base" hangingPunct="1">
        <a:spcBef>
          <a:spcPct val="0"/>
        </a:spcBef>
        <a:spcAft>
          <a:spcPct val="0"/>
        </a:spcAft>
        <a:defRPr sz="3200" b="1">
          <a:solidFill>
            <a:schemeClr val="tx2"/>
          </a:solidFill>
          <a:latin typeface="Times New Roman" pitchFamily="-65" charset="0"/>
        </a:defRPr>
      </a:lvl5pPr>
      <a:lvl6pPr marL="457200" algn="ctr" rtl="0" eaLnBrk="1" fontAlgn="base" hangingPunct="1">
        <a:spcBef>
          <a:spcPct val="0"/>
        </a:spcBef>
        <a:spcAft>
          <a:spcPct val="0"/>
        </a:spcAft>
        <a:defRPr sz="3200" b="1">
          <a:solidFill>
            <a:schemeClr val="tx2"/>
          </a:solidFill>
          <a:latin typeface="Times New Roman" pitchFamily="-65" charset="0"/>
        </a:defRPr>
      </a:lvl6pPr>
      <a:lvl7pPr marL="914400" algn="ctr" rtl="0" eaLnBrk="1" fontAlgn="base" hangingPunct="1">
        <a:spcBef>
          <a:spcPct val="0"/>
        </a:spcBef>
        <a:spcAft>
          <a:spcPct val="0"/>
        </a:spcAft>
        <a:defRPr sz="3200" b="1">
          <a:solidFill>
            <a:schemeClr val="tx2"/>
          </a:solidFill>
          <a:latin typeface="Times New Roman" pitchFamily="-65" charset="0"/>
        </a:defRPr>
      </a:lvl7pPr>
      <a:lvl8pPr marL="1371600" algn="ctr" rtl="0" eaLnBrk="1" fontAlgn="base" hangingPunct="1">
        <a:spcBef>
          <a:spcPct val="0"/>
        </a:spcBef>
        <a:spcAft>
          <a:spcPct val="0"/>
        </a:spcAft>
        <a:defRPr sz="3200" b="1">
          <a:solidFill>
            <a:schemeClr val="tx2"/>
          </a:solidFill>
          <a:latin typeface="Times New Roman" pitchFamily="-65" charset="0"/>
        </a:defRPr>
      </a:lvl8pPr>
      <a:lvl9pPr marL="1828800" algn="ctr" rtl="0" eaLnBrk="1" fontAlgn="base" hangingPunct="1">
        <a:spcBef>
          <a:spcPct val="0"/>
        </a:spcBef>
        <a:spcAft>
          <a:spcPct val="0"/>
        </a:spcAft>
        <a:defRPr sz="3200" b="1">
          <a:solidFill>
            <a:schemeClr val="tx2"/>
          </a:solidFill>
          <a:latin typeface="Times New Roman" pitchFamily="-65"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younghoon.kwon@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灯片编号占位符 5"/>
          <p:cNvSpPr>
            <a:spLocks noGrp="1"/>
          </p:cNvSpPr>
          <p:nvPr>
            <p:ph type="sldNum" sz="quarter" idx="12"/>
          </p:nvPr>
        </p:nvSpPr>
        <p:spPr/>
        <p:txBody>
          <a:bodyPr/>
          <a:lstStyle/>
          <a:p>
            <a:r>
              <a:rPr lang="en-US" altLang="zh-CN"/>
              <a:t>Slide </a:t>
            </a:r>
            <a:fld id="{7E541D0B-CF74-4B68-82E3-58F79C6030FD}" type="slidenum">
              <a:rPr lang="en-US" altLang="zh-CN"/>
              <a:pPr/>
              <a:t>1</a:t>
            </a:fld>
            <a:endParaRPr lang="en-US" altLang="zh-CN"/>
          </a:p>
        </p:txBody>
      </p:sp>
      <p:sp>
        <p:nvSpPr>
          <p:cNvPr id="30722" name="Rectangle 2"/>
          <p:cNvSpPr>
            <a:spLocks noGrp="1" noChangeArrowheads="1"/>
          </p:cNvSpPr>
          <p:nvPr>
            <p:ph type="title"/>
          </p:nvPr>
        </p:nvSpPr>
        <p:spPr>
          <a:noFill/>
          <a:ln/>
        </p:spPr>
        <p:txBody>
          <a:bodyPr/>
          <a:lstStyle/>
          <a:p>
            <a:r>
              <a:rPr lang="en-US" altLang="zh-CN" dirty="0" smtClean="0">
                <a:ea typeface="宋体" charset="-122"/>
              </a:rPr>
              <a:t>Multiple Frequency Channel Scanning</a:t>
            </a:r>
            <a:endParaRPr lang="en-US" altLang="zh-CN" dirty="0">
              <a:ea typeface="宋体" charset="-122"/>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zh-CN" sz="2000" dirty="0">
                <a:ea typeface="宋体" charset="-122"/>
              </a:rPr>
              <a:t>Date:</a:t>
            </a:r>
            <a:r>
              <a:rPr lang="en-US" altLang="zh-CN" sz="2000" b="0" dirty="0">
                <a:ea typeface="宋体" charset="-122"/>
              </a:rPr>
              <a:t> </a:t>
            </a:r>
            <a:r>
              <a:rPr lang="en-US" altLang="zh-CN" sz="2000" b="0" dirty="0" smtClean="0">
                <a:ea typeface="宋体" charset="-122"/>
              </a:rPr>
              <a:t>2012-05-04</a:t>
            </a:r>
            <a:endParaRPr lang="en-US" altLang="zh-CN" sz="2000" b="0" dirty="0">
              <a:ea typeface="宋体" charset="-122"/>
            </a:endParaRPr>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zh-CN" sz="2000" b="1">
                <a:ea typeface="宋体" charset="-122"/>
              </a:rPr>
              <a:t>Authors:</a:t>
            </a:r>
            <a:endParaRPr lang="en-US" altLang="zh-CN" sz="2000">
              <a:ea typeface="宋体" charset="-122"/>
            </a:endParaRPr>
          </a:p>
        </p:txBody>
      </p:sp>
      <p:graphicFrame>
        <p:nvGraphicFramePr>
          <p:cNvPr id="9" name="表 9"/>
          <p:cNvGraphicFramePr>
            <a:graphicFrameLocks noGrp="1"/>
          </p:cNvGraphicFramePr>
          <p:nvPr>
            <p:extLst>
              <p:ext uri="{D42A27DB-BD31-4B8C-83A1-F6EECF244321}">
                <p14:modId xmlns:p14="http://schemas.microsoft.com/office/powerpoint/2010/main" xmlns="" val="1400439117"/>
              </p:ext>
            </p:extLst>
          </p:nvPr>
        </p:nvGraphicFramePr>
        <p:xfrm>
          <a:off x="609600" y="2362200"/>
          <a:ext cx="8148545" cy="2231390"/>
        </p:xfrm>
        <a:graphic>
          <a:graphicData uri="http://schemas.openxmlformats.org/drawingml/2006/table">
            <a:tbl>
              <a:tblPr/>
              <a:tblGrid>
                <a:gridCol w="1629056"/>
                <a:gridCol w="1505000"/>
                <a:gridCol w="1802082"/>
                <a:gridCol w="1292158"/>
                <a:gridCol w="1920249"/>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Name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Affiliations</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Address</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Phone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email</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Young </a:t>
                      </a:r>
                      <a:r>
                        <a:rPr kumimoji="0" lang="en-US" altLang="zh-CN" sz="1200" b="0" i="0" u="none" strike="noStrike" kern="1200"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Hoon</a:t>
                      </a: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 Kwon</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Huawei</a:t>
                      </a: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 Technologies Co., LTD.</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10180 Telesis Ct. Ste 165, San Diego, CA 92121</a:t>
                      </a: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hlinkClick r:id="rId3"/>
                        </a:rPr>
                        <a:t>younghoon.kwon@huawei.com</a:t>
                      </a:r>
                      <a:endPar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Yunsong</a:t>
                      </a: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Yang</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Zhigang Rong</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Proposed Recommendation</a:t>
            </a:r>
            <a:endParaRPr lang="en-US" dirty="0"/>
          </a:p>
        </p:txBody>
      </p:sp>
      <p:sp>
        <p:nvSpPr>
          <p:cNvPr id="3" name="Content Placeholder 2"/>
          <p:cNvSpPr>
            <a:spLocks noGrp="1"/>
          </p:cNvSpPr>
          <p:nvPr>
            <p:ph idx="1"/>
          </p:nvPr>
        </p:nvSpPr>
        <p:spPr>
          <a:xfrm>
            <a:off x="685800" y="1981200"/>
            <a:ext cx="8134672" cy="1159768"/>
          </a:xfrm>
        </p:spPr>
        <p:txBody>
          <a:bodyPr>
            <a:normAutofit lnSpcReduction="10000"/>
          </a:bodyPr>
          <a:lstStyle/>
          <a:p>
            <a:r>
              <a:rPr lang="en-US" altLang="zh-CN" dirty="0" smtClean="0"/>
              <a:t>Example scenario using proposed recommendations</a:t>
            </a:r>
          </a:p>
          <a:p>
            <a:pPr lvl="1"/>
            <a:r>
              <a:rPr lang="en-US" altLang="zh-CN" dirty="0" smtClean="0"/>
              <a:t>3 frequency channels</a:t>
            </a:r>
          </a:p>
          <a:p>
            <a:pPr lvl="1"/>
            <a:r>
              <a:rPr lang="en-US" altLang="zh-CN" dirty="0" smtClean="0"/>
              <a:t>3 APs in each frequency channel</a:t>
            </a:r>
          </a:p>
          <a:p>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10</a:t>
            </a:fld>
            <a:endParaRPr lang="en-US" altLang="zh-CN"/>
          </a:p>
        </p:txBody>
      </p:sp>
      <p:cxnSp>
        <p:nvCxnSpPr>
          <p:cNvPr id="5" name="Straight Arrow Connector 4"/>
          <p:cNvCxnSpPr/>
          <p:nvPr/>
        </p:nvCxnSpPr>
        <p:spPr bwMode="auto">
          <a:xfrm>
            <a:off x="890332" y="3934544"/>
            <a:ext cx="655320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7" name="Straight Arrow Connector 6"/>
          <p:cNvCxnSpPr/>
          <p:nvPr/>
        </p:nvCxnSpPr>
        <p:spPr bwMode="auto">
          <a:xfrm>
            <a:off x="890332" y="4696544"/>
            <a:ext cx="655320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8" name="Straight Arrow Connector 7"/>
          <p:cNvCxnSpPr/>
          <p:nvPr/>
        </p:nvCxnSpPr>
        <p:spPr bwMode="auto">
          <a:xfrm>
            <a:off x="890332" y="5534744"/>
            <a:ext cx="662940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 name="TextBox 8"/>
          <p:cNvSpPr txBox="1"/>
          <p:nvPr/>
        </p:nvSpPr>
        <p:spPr>
          <a:xfrm>
            <a:off x="7491475" y="3705944"/>
            <a:ext cx="1079142" cy="393954"/>
          </a:xfrm>
          <a:prstGeom prst="rect">
            <a:avLst/>
          </a:prstGeom>
          <a:noFill/>
        </p:spPr>
        <p:txBody>
          <a:bodyPr wrap="none" rtlCol="0">
            <a:spAutoFit/>
          </a:bodyPr>
          <a:lstStyle/>
          <a:p>
            <a:r>
              <a:rPr lang="en-US" dirty="0" smtClean="0"/>
              <a:t>Freq. </a:t>
            </a:r>
            <a:r>
              <a:rPr lang="en-US" dirty="0" err="1" smtClean="0"/>
              <a:t>ch</a:t>
            </a:r>
            <a:r>
              <a:rPr lang="en-US" dirty="0" smtClean="0"/>
              <a:t>. 1</a:t>
            </a:r>
            <a:endParaRPr lang="en-US" dirty="0"/>
          </a:p>
        </p:txBody>
      </p:sp>
      <p:sp>
        <p:nvSpPr>
          <p:cNvPr id="10" name="TextBox 9"/>
          <p:cNvSpPr txBox="1"/>
          <p:nvPr/>
        </p:nvSpPr>
        <p:spPr>
          <a:xfrm>
            <a:off x="7491475" y="4467944"/>
            <a:ext cx="1079142" cy="393954"/>
          </a:xfrm>
          <a:prstGeom prst="rect">
            <a:avLst/>
          </a:prstGeom>
          <a:noFill/>
        </p:spPr>
        <p:txBody>
          <a:bodyPr wrap="none" rtlCol="0">
            <a:spAutoFit/>
          </a:bodyPr>
          <a:lstStyle/>
          <a:p>
            <a:r>
              <a:rPr lang="en-US" dirty="0" smtClean="0"/>
              <a:t>Freq. </a:t>
            </a:r>
            <a:r>
              <a:rPr lang="en-US" dirty="0" err="1" smtClean="0"/>
              <a:t>ch</a:t>
            </a:r>
            <a:r>
              <a:rPr lang="en-US" dirty="0" smtClean="0"/>
              <a:t>. 2</a:t>
            </a:r>
            <a:endParaRPr lang="en-US" dirty="0"/>
          </a:p>
        </p:txBody>
      </p:sp>
      <p:sp>
        <p:nvSpPr>
          <p:cNvPr id="11" name="TextBox 10"/>
          <p:cNvSpPr txBox="1"/>
          <p:nvPr/>
        </p:nvSpPr>
        <p:spPr>
          <a:xfrm>
            <a:off x="7519732" y="5327750"/>
            <a:ext cx="1079142" cy="393954"/>
          </a:xfrm>
          <a:prstGeom prst="rect">
            <a:avLst/>
          </a:prstGeom>
          <a:noFill/>
        </p:spPr>
        <p:txBody>
          <a:bodyPr wrap="none" rtlCol="0">
            <a:spAutoFit/>
          </a:bodyPr>
          <a:lstStyle/>
          <a:p>
            <a:r>
              <a:rPr lang="en-US" dirty="0" smtClean="0"/>
              <a:t>Freq. </a:t>
            </a:r>
            <a:r>
              <a:rPr lang="en-US" dirty="0" err="1" smtClean="0"/>
              <a:t>ch</a:t>
            </a:r>
            <a:r>
              <a:rPr lang="en-US" dirty="0" smtClean="0"/>
              <a:t>. 3</a:t>
            </a:r>
            <a:endParaRPr lang="en-US" dirty="0"/>
          </a:p>
        </p:txBody>
      </p:sp>
      <p:cxnSp>
        <p:nvCxnSpPr>
          <p:cNvPr id="12" name="Straight Connector 11"/>
          <p:cNvCxnSpPr/>
          <p:nvPr/>
        </p:nvCxnSpPr>
        <p:spPr bwMode="auto">
          <a:xfrm flipV="1">
            <a:off x="3100132" y="3371009"/>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flipV="1">
            <a:off x="5157532" y="3371009"/>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 name="Straight Arrow Connector 13"/>
          <p:cNvCxnSpPr/>
          <p:nvPr/>
        </p:nvCxnSpPr>
        <p:spPr bwMode="auto">
          <a:xfrm>
            <a:off x="3100132" y="3447209"/>
            <a:ext cx="2057400" cy="0"/>
          </a:xfrm>
          <a:prstGeom prst="straightConnector1">
            <a:avLst/>
          </a:prstGeom>
          <a:solidFill>
            <a:schemeClr val="accent1"/>
          </a:solidFill>
          <a:ln w="9525" cap="flat" cmpd="sng" algn="ctr">
            <a:solidFill>
              <a:schemeClr val="tx1"/>
            </a:solidFill>
            <a:prstDash val="sysDash"/>
            <a:round/>
            <a:headEnd type="arrow" w="sm" len="sm"/>
            <a:tailEnd type="arrow" w="sm" len="sm"/>
          </a:ln>
          <a:effectLst/>
        </p:spPr>
      </p:cxnSp>
      <p:sp>
        <p:nvSpPr>
          <p:cNvPr id="15" name="TextBox 14"/>
          <p:cNvSpPr txBox="1"/>
          <p:nvPr/>
        </p:nvSpPr>
        <p:spPr>
          <a:xfrm>
            <a:off x="3100132" y="3172544"/>
            <a:ext cx="2002471" cy="350865"/>
          </a:xfrm>
          <a:prstGeom prst="rect">
            <a:avLst/>
          </a:prstGeom>
          <a:noFill/>
        </p:spPr>
        <p:txBody>
          <a:bodyPr wrap="none" rtlCol="0">
            <a:spAutoFit/>
          </a:bodyPr>
          <a:lstStyle/>
          <a:p>
            <a:r>
              <a:rPr lang="en-US" sz="1200" b="0" dirty="0" smtClean="0"/>
              <a:t>Inter FILS beacon duration</a:t>
            </a:r>
            <a:endParaRPr lang="en-US" sz="1200" b="0" dirty="0"/>
          </a:p>
        </p:txBody>
      </p:sp>
      <p:cxnSp>
        <p:nvCxnSpPr>
          <p:cNvPr id="16" name="Straight Arrow Connector 15"/>
          <p:cNvCxnSpPr/>
          <p:nvPr/>
        </p:nvCxnSpPr>
        <p:spPr bwMode="auto">
          <a:xfrm flipV="1">
            <a:off x="1042732" y="3553544"/>
            <a:ext cx="0" cy="3810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7" name="Straight Arrow Connector 16"/>
          <p:cNvCxnSpPr/>
          <p:nvPr/>
        </p:nvCxnSpPr>
        <p:spPr bwMode="auto">
          <a:xfrm flipV="1">
            <a:off x="3100132" y="3553544"/>
            <a:ext cx="0" cy="3810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8" name="Straight Arrow Connector 17"/>
          <p:cNvCxnSpPr/>
          <p:nvPr/>
        </p:nvCxnSpPr>
        <p:spPr bwMode="auto">
          <a:xfrm flipV="1">
            <a:off x="5157532" y="3553544"/>
            <a:ext cx="0" cy="3810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9" name="Straight Arrow Connector 18"/>
          <p:cNvCxnSpPr/>
          <p:nvPr/>
        </p:nvCxnSpPr>
        <p:spPr bwMode="auto">
          <a:xfrm flipV="1">
            <a:off x="7214932" y="3553544"/>
            <a:ext cx="0" cy="3810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20" name="Straight Arrow Connector 19"/>
          <p:cNvCxnSpPr/>
          <p:nvPr/>
        </p:nvCxnSpPr>
        <p:spPr bwMode="auto">
          <a:xfrm flipV="1">
            <a:off x="1195132" y="3553544"/>
            <a:ext cx="0" cy="381000"/>
          </a:xfrm>
          <a:prstGeom prst="straightConnector1">
            <a:avLst/>
          </a:prstGeom>
          <a:solidFill>
            <a:schemeClr val="accent1"/>
          </a:solidFill>
          <a:ln w="25400" cap="flat" cmpd="sng" algn="ctr">
            <a:solidFill>
              <a:srgbClr val="FF3300"/>
            </a:solidFill>
            <a:prstDash val="solid"/>
            <a:round/>
            <a:headEnd type="none" w="med" len="med"/>
            <a:tailEnd type="triangle"/>
          </a:ln>
          <a:effectLst/>
        </p:spPr>
      </p:cxnSp>
      <p:cxnSp>
        <p:nvCxnSpPr>
          <p:cNvPr id="21" name="Straight Arrow Connector 20"/>
          <p:cNvCxnSpPr/>
          <p:nvPr/>
        </p:nvCxnSpPr>
        <p:spPr bwMode="auto">
          <a:xfrm flipV="1">
            <a:off x="3252532" y="3553544"/>
            <a:ext cx="0" cy="381000"/>
          </a:xfrm>
          <a:prstGeom prst="straightConnector1">
            <a:avLst/>
          </a:prstGeom>
          <a:solidFill>
            <a:schemeClr val="accent1"/>
          </a:solidFill>
          <a:ln w="25400" cap="flat" cmpd="sng" algn="ctr">
            <a:solidFill>
              <a:srgbClr val="FF3300"/>
            </a:solidFill>
            <a:prstDash val="solid"/>
            <a:round/>
            <a:headEnd type="none" w="med" len="med"/>
            <a:tailEnd type="triangle"/>
          </a:ln>
          <a:effectLst/>
        </p:spPr>
      </p:cxnSp>
      <p:cxnSp>
        <p:nvCxnSpPr>
          <p:cNvPr id="22" name="Straight Arrow Connector 21"/>
          <p:cNvCxnSpPr/>
          <p:nvPr/>
        </p:nvCxnSpPr>
        <p:spPr bwMode="auto">
          <a:xfrm flipV="1">
            <a:off x="5309932" y="3553544"/>
            <a:ext cx="0" cy="381000"/>
          </a:xfrm>
          <a:prstGeom prst="straightConnector1">
            <a:avLst/>
          </a:prstGeom>
          <a:solidFill>
            <a:schemeClr val="accent1"/>
          </a:solidFill>
          <a:ln w="25400" cap="flat" cmpd="sng" algn="ctr">
            <a:solidFill>
              <a:srgbClr val="FF3300"/>
            </a:solidFill>
            <a:prstDash val="solid"/>
            <a:round/>
            <a:headEnd type="none" w="med" len="med"/>
            <a:tailEnd type="triangle"/>
          </a:ln>
          <a:effectLst/>
        </p:spPr>
      </p:cxnSp>
      <p:cxnSp>
        <p:nvCxnSpPr>
          <p:cNvPr id="23" name="Straight Arrow Connector 22"/>
          <p:cNvCxnSpPr/>
          <p:nvPr/>
        </p:nvCxnSpPr>
        <p:spPr bwMode="auto">
          <a:xfrm flipV="1">
            <a:off x="1348155" y="3553544"/>
            <a:ext cx="0" cy="381000"/>
          </a:xfrm>
          <a:prstGeom prst="straightConnector1">
            <a:avLst/>
          </a:prstGeom>
          <a:solidFill>
            <a:schemeClr val="accent1"/>
          </a:solidFill>
          <a:ln w="25400" cap="flat" cmpd="sng" algn="ctr">
            <a:solidFill>
              <a:srgbClr val="0000FF"/>
            </a:solidFill>
            <a:prstDash val="solid"/>
            <a:round/>
            <a:headEnd type="none" w="med" len="med"/>
            <a:tailEnd type="triangle"/>
          </a:ln>
          <a:effectLst/>
        </p:spPr>
      </p:cxnSp>
      <p:cxnSp>
        <p:nvCxnSpPr>
          <p:cNvPr id="24" name="Straight Arrow Connector 23"/>
          <p:cNvCxnSpPr/>
          <p:nvPr/>
        </p:nvCxnSpPr>
        <p:spPr bwMode="auto">
          <a:xfrm flipV="1">
            <a:off x="3405555" y="3553544"/>
            <a:ext cx="0" cy="381000"/>
          </a:xfrm>
          <a:prstGeom prst="straightConnector1">
            <a:avLst/>
          </a:prstGeom>
          <a:solidFill>
            <a:schemeClr val="accent1"/>
          </a:solidFill>
          <a:ln w="25400" cap="flat" cmpd="sng" algn="ctr">
            <a:solidFill>
              <a:srgbClr val="0000FF"/>
            </a:solidFill>
            <a:prstDash val="solid"/>
            <a:round/>
            <a:headEnd type="none" w="med" len="med"/>
            <a:tailEnd type="triangle"/>
          </a:ln>
          <a:effectLst/>
        </p:spPr>
      </p:cxnSp>
      <p:cxnSp>
        <p:nvCxnSpPr>
          <p:cNvPr id="25" name="Straight Arrow Connector 24"/>
          <p:cNvCxnSpPr/>
          <p:nvPr/>
        </p:nvCxnSpPr>
        <p:spPr bwMode="auto">
          <a:xfrm flipV="1">
            <a:off x="5462955" y="3553544"/>
            <a:ext cx="0" cy="381000"/>
          </a:xfrm>
          <a:prstGeom prst="straightConnector1">
            <a:avLst/>
          </a:prstGeom>
          <a:solidFill>
            <a:schemeClr val="accent1"/>
          </a:solidFill>
          <a:ln w="25400" cap="flat" cmpd="sng" algn="ctr">
            <a:solidFill>
              <a:srgbClr val="0000FF"/>
            </a:solidFill>
            <a:prstDash val="solid"/>
            <a:round/>
            <a:headEnd type="none" w="med" len="med"/>
            <a:tailEnd type="triangle"/>
          </a:ln>
          <a:effectLst/>
        </p:spPr>
      </p:cxnSp>
      <p:cxnSp>
        <p:nvCxnSpPr>
          <p:cNvPr id="26" name="Straight Arrow Connector 25"/>
          <p:cNvCxnSpPr/>
          <p:nvPr/>
        </p:nvCxnSpPr>
        <p:spPr bwMode="auto">
          <a:xfrm flipV="1">
            <a:off x="1714496" y="4315544"/>
            <a:ext cx="0" cy="381000"/>
          </a:xfrm>
          <a:prstGeom prst="straightConnector1">
            <a:avLst/>
          </a:prstGeom>
          <a:solidFill>
            <a:schemeClr val="accent1"/>
          </a:solidFill>
          <a:ln w="25400" cap="flat" cmpd="sng" algn="ctr">
            <a:solidFill>
              <a:schemeClr val="tx2">
                <a:lumMod val="75000"/>
              </a:schemeClr>
            </a:solidFill>
            <a:prstDash val="solid"/>
            <a:round/>
            <a:headEnd type="none" w="med" len="med"/>
            <a:tailEnd type="triangle"/>
          </a:ln>
          <a:effectLst/>
        </p:spPr>
      </p:cxnSp>
      <p:cxnSp>
        <p:nvCxnSpPr>
          <p:cNvPr id="27" name="Straight Arrow Connector 26"/>
          <p:cNvCxnSpPr/>
          <p:nvPr/>
        </p:nvCxnSpPr>
        <p:spPr bwMode="auto">
          <a:xfrm flipV="1">
            <a:off x="3771896" y="4315544"/>
            <a:ext cx="0" cy="381000"/>
          </a:xfrm>
          <a:prstGeom prst="straightConnector1">
            <a:avLst/>
          </a:prstGeom>
          <a:solidFill>
            <a:schemeClr val="accent1"/>
          </a:solidFill>
          <a:ln w="25400" cap="flat" cmpd="sng" algn="ctr">
            <a:solidFill>
              <a:schemeClr val="tx2">
                <a:lumMod val="75000"/>
              </a:schemeClr>
            </a:solidFill>
            <a:prstDash val="solid"/>
            <a:round/>
            <a:headEnd type="none" w="med" len="med"/>
            <a:tailEnd type="triangle"/>
          </a:ln>
          <a:effectLst/>
        </p:spPr>
      </p:cxnSp>
      <p:cxnSp>
        <p:nvCxnSpPr>
          <p:cNvPr id="28" name="Straight Arrow Connector 27"/>
          <p:cNvCxnSpPr/>
          <p:nvPr/>
        </p:nvCxnSpPr>
        <p:spPr bwMode="auto">
          <a:xfrm flipV="1">
            <a:off x="5829296" y="4315544"/>
            <a:ext cx="0" cy="381000"/>
          </a:xfrm>
          <a:prstGeom prst="straightConnector1">
            <a:avLst/>
          </a:prstGeom>
          <a:solidFill>
            <a:schemeClr val="accent1"/>
          </a:solidFill>
          <a:ln w="25400" cap="flat" cmpd="sng" algn="ctr">
            <a:solidFill>
              <a:schemeClr val="tx2">
                <a:lumMod val="75000"/>
              </a:schemeClr>
            </a:solidFill>
            <a:prstDash val="solid"/>
            <a:round/>
            <a:headEnd type="none" w="med" len="med"/>
            <a:tailEnd type="triangle"/>
          </a:ln>
          <a:effectLst/>
        </p:spPr>
      </p:cxnSp>
      <p:cxnSp>
        <p:nvCxnSpPr>
          <p:cNvPr id="29" name="Straight Arrow Connector 28"/>
          <p:cNvCxnSpPr/>
          <p:nvPr/>
        </p:nvCxnSpPr>
        <p:spPr bwMode="auto">
          <a:xfrm flipV="1">
            <a:off x="1866896" y="4315544"/>
            <a:ext cx="0" cy="381000"/>
          </a:xfrm>
          <a:prstGeom prst="straightConnector1">
            <a:avLst/>
          </a:prstGeom>
          <a:solidFill>
            <a:schemeClr val="accent1"/>
          </a:solidFill>
          <a:ln w="25400" cap="flat" cmpd="sng" algn="ctr">
            <a:solidFill>
              <a:schemeClr val="accent5">
                <a:lumMod val="50000"/>
              </a:schemeClr>
            </a:solidFill>
            <a:prstDash val="solid"/>
            <a:round/>
            <a:headEnd type="none" w="med" len="med"/>
            <a:tailEnd type="triangle"/>
          </a:ln>
          <a:effectLst/>
        </p:spPr>
      </p:cxnSp>
      <p:cxnSp>
        <p:nvCxnSpPr>
          <p:cNvPr id="30" name="Straight Arrow Connector 29"/>
          <p:cNvCxnSpPr/>
          <p:nvPr/>
        </p:nvCxnSpPr>
        <p:spPr bwMode="auto">
          <a:xfrm flipV="1">
            <a:off x="3924296" y="4315544"/>
            <a:ext cx="0" cy="381000"/>
          </a:xfrm>
          <a:prstGeom prst="straightConnector1">
            <a:avLst/>
          </a:prstGeom>
          <a:solidFill>
            <a:schemeClr val="accent1"/>
          </a:solidFill>
          <a:ln w="25400" cap="flat" cmpd="sng" algn="ctr">
            <a:solidFill>
              <a:schemeClr val="accent5">
                <a:lumMod val="50000"/>
              </a:schemeClr>
            </a:solidFill>
            <a:prstDash val="solid"/>
            <a:round/>
            <a:headEnd type="none" w="med" len="med"/>
            <a:tailEnd type="triangle"/>
          </a:ln>
          <a:effectLst/>
        </p:spPr>
      </p:cxnSp>
      <p:cxnSp>
        <p:nvCxnSpPr>
          <p:cNvPr id="31" name="Straight Arrow Connector 30"/>
          <p:cNvCxnSpPr/>
          <p:nvPr/>
        </p:nvCxnSpPr>
        <p:spPr bwMode="auto">
          <a:xfrm flipV="1">
            <a:off x="5981696" y="4315544"/>
            <a:ext cx="0" cy="381000"/>
          </a:xfrm>
          <a:prstGeom prst="straightConnector1">
            <a:avLst/>
          </a:prstGeom>
          <a:solidFill>
            <a:schemeClr val="accent1"/>
          </a:solidFill>
          <a:ln w="25400" cap="flat" cmpd="sng" algn="ctr">
            <a:solidFill>
              <a:schemeClr val="accent5">
                <a:lumMod val="50000"/>
              </a:schemeClr>
            </a:solidFill>
            <a:prstDash val="solid"/>
            <a:round/>
            <a:headEnd type="none" w="med" len="med"/>
            <a:tailEnd type="triangle"/>
          </a:ln>
          <a:effectLst/>
        </p:spPr>
      </p:cxnSp>
      <p:cxnSp>
        <p:nvCxnSpPr>
          <p:cNvPr id="32" name="Straight Arrow Connector 31"/>
          <p:cNvCxnSpPr/>
          <p:nvPr/>
        </p:nvCxnSpPr>
        <p:spPr bwMode="auto">
          <a:xfrm flipV="1">
            <a:off x="2019296" y="4315544"/>
            <a:ext cx="0" cy="381000"/>
          </a:xfrm>
          <a:prstGeom prst="straightConnector1">
            <a:avLst/>
          </a:prstGeom>
          <a:solidFill>
            <a:schemeClr val="accent1"/>
          </a:solidFill>
          <a:ln w="25400" cap="flat" cmpd="sng" algn="ctr">
            <a:solidFill>
              <a:srgbClr val="996633"/>
            </a:solidFill>
            <a:prstDash val="solid"/>
            <a:round/>
            <a:headEnd type="none" w="med" len="med"/>
            <a:tailEnd type="triangle"/>
          </a:ln>
          <a:effectLst/>
        </p:spPr>
      </p:cxnSp>
      <p:cxnSp>
        <p:nvCxnSpPr>
          <p:cNvPr id="33" name="Straight Arrow Connector 32"/>
          <p:cNvCxnSpPr/>
          <p:nvPr/>
        </p:nvCxnSpPr>
        <p:spPr bwMode="auto">
          <a:xfrm flipV="1">
            <a:off x="4076696" y="4315544"/>
            <a:ext cx="0" cy="381000"/>
          </a:xfrm>
          <a:prstGeom prst="straightConnector1">
            <a:avLst/>
          </a:prstGeom>
          <a:solidFill>
            <a:schemeClr val="accent1"/>
          </a:solidFill>
          <a:ln w="25400" cap="flat" cmpd="sng" algn="ctr">
            <a:solidFill>
              <a:srgbClr val="996633"/>
            </a:solidFill>
            <a:prstDash val="solid"/>
            <a:round/>
            <a:headEnd type="none" w="med" len="med"/>
            <a:tailEnd type="triangle"/>
          </a:ln>
          <a:effectLst/>
        </p:spPr>
      </p:cxnSp>
      <p:cxnSp>
        <p:nvCxnSpPr>
          <p:cNvPr id="34" name="Straight Arrow Connector 33"/>
          <p:cNvCxnSpPr/>
          <p:nvPr/>
        </p:nvCxnSpPr>
        <p:spPr bwMode="auto">
          <a:xfrm flipV="1">
            <a:off x="6134096" y="4315544"/>
            <a:ext cx="0" cy="381000"/>
          </a:xfrm>
          <a:prstGeom prst="straightConnector1">
            <a:avLst/>
          </a:prstGeom>
          <a:solidFill>
            <a:schemeClr val="accent1"/>
          </a:solidFill>
          <a:ln w="25400" cap="flat" cmpd="sng" algn="ctr">
            <a:solidFill>
              <a:srgbClr val="996633"/>
            </a:solidFill>
            <a:prstDash val="solid"/>
            <a:round/>
            <a:headEnd type="none" w="med" len="med"/>
            <a:tailEnd type="triangle"/>
          </a:ln>
          <a:effectLst/>
        </p:spPr>
      </p:cxnSp>
      <p:cxnSp>
        <p:nvCxnSpPr>
          <p:cNvPr id="35" name="Straight Arrow Connector 34"/>
          <p:cNvCxnSpPr/>
          <p:nvPr/>
        </p:nvCxnSpPr>
        <p:spPr bwMode="auto">
          <a:xfrm flipV="1">
            <a:off x="2590800" y="5153744"/>
            <a:ext cx="0" cy="3810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36" name="Straight Arrow Connector 35"/>
          <p:cNvCxnSpPr/>
          <p:nvPr/>
        </p:nvCxnSpPr>
        <p:spPr bwMode="auto">
          <a:xfrm flipV="1">
            <a:off x="4648200" y="5153744"/>
            <a:ext cx="0" cy="3810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37" name="Straight Arrow Connector 36"/>
          <p:cNvCxnSpPr/>
          <p:nvPr/>
        </p:nvCxnSpPr>
        <p:spPr bwMode="auto">
          <a:xfrm flipV="1">
            <a:off x="6705600" y="5153744"/>
            <a:ext cx="0" cy="3810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38" name="Straight Arrow Connector 37"/>
          <p:cNvCxnSpPr/>
          <p:nvPr/>
        </p:nvCxnSpPr>
        <p:spPr bwMode="auto">
          <a:xfrm flipV="1">
            <a:off x="2286000" y="5153744"/>
            <a:ext cx="0" cy="381000"/>
          </a:xfrm>
          <a:prstGeom prst="straightConnector1">
            <a:avLst/>
          </a:prstGeom>
          <a:solidFill>
            <a:schemeClr val="accent1"/>
          </a:solidFill>
          <a:ln w="25400" cap="flat" cmpd="sng" algn="ctr">
            <a:solidFill>
              <a:srgbClr val="660066"/>
            </a:solidFill>
            <a:prstDash val="solid"/>
            <a:round/>
            <a:headEnd type="none" w="med" len="med"/>
            <a:tailEnd type="triangle"/>
          </a:ln>
          <a:effectLst/>
        </p:spPr>
      </p:cxnSp>
      <p:cxnSp>
        <p:nvCxnSpPr>
          <p:cNvPr id="39" name="Straight Arrow Connector 38"/>
          <p:cNvCxnSpPr/>
          <p:nvPr/>
        </p:nvCxnSpPr>
        <p:spPr bwMode="auto">
          <a:xfrm flipV="1">
            <a:off x="4343400" y="5153744"/>
            <a:ext cx="0" cy="381000"/>
          </a:xfrm>
          <a:prstGeom prst="straightConnector1">
            <a:avLst/>
          </a:prstGeom>
          <a:solidFill>
            <a:schemeClr val="accent1"/>
          </a:solidFill>
          <a:ln w="25400" cap="flat" cmpd="sng" algn="ctr">
            <a:solidFill>
              <a:srgbClr val="660066"/>
            </a:solidFill>
            <a:prstDash val="solid"/>
            <a:round/>
            <a:headEnd type="none" w="med" len="med"/>
            <a:tailEnd type="triangle"/>
          </a:ln>
          <a:effectLst/>
        </p:spPr>
      </p:cxnSp>
      <p:cxnSp>
        <p:nvCxnSpPr>
          <p:cNvPr id="40" name="Straight Arrow Connector 39"/>
          <p:cNvCxnSpPr/>
          <p:nvPr/>
        </p:nvCxnSpPr>
        <p:spPr bwMode="auto">
          <a:xfrm flipV="1">
            <a:off x="6400800" y="5153744"/>
            <a:ext cx="0" cy="381000"/>
          </a:xfrm>
          <a:prstGeom prst="straightConnector1">
            <a:avLst/>
          </a:prstGeom>
          <a:solidFill>
            <a:schemeClr val="accent1"/>
          </a:solidFill>
          <a:ln w="25400" cap="flat" cmpd="sng" algn="ctr">
            <a:solidFill>
              <a:srgbClr val="660066"/>
            </a:solidFill>
            <a:prstDash val="solid"/>
            <a:round/>
            <a:headEnd type="none" w="med" len="med"/>
            <a:tailEnd type="triangle"/>
          </a:ln>
          <a:effectLst/>
        </p:spPr>
      </p:cxnSp>
      <p:cxnSp>
        <p:nvCxnSpPr>
          <p:cNvPr id="41" name="Straight Arrow Connector 40"/>
          <p:cNvCxnSpPr/>
          <p:nvPr/>
        </p:nvCxnSpPr>
        <p:spPr bwMode="auto">
          <a:xfrm flipV="1">
            <a:off x="2438400" y="5153744"/>
            <a:ext cx="0" cy="381000"/>
          </a:xfrm>
          <a:prstGeom prst="straightConnector1">
            <a:avLst/>
          </a:prstGeom>
          <a:solidFill>
            <a:schemeClr val="accent1"/>
          </a:solidFill>
          <a:ln w="25400" cap="flat" cmpd="sng" algn="ctr">
            <a:solidFill>
              <a:srgbClr val="FF0066"/>
            </a:solidFill>
            <a:prstDash val="solid"/>
            <a:round/>
            <a:headEnd type="none" w="med" len="med"/>
            <a:tailEnd type="triangle"/>
          </a:ln>
          <a:effectLst/>
        </p:spPr>
      </p:cxnSp>
      <p:cxnSp>
        <p:nvCxnSpPr>
          <p:cNvPr id="42" name="Straight Arrow Connector 41"/>
          <p:cNvCxnSpPr/>
          <p:nvPr/>
        </p:nvCxnSpPr>
        <p:spPr bwMode="auto">
          <a:xfrm flipV="1">
            <a:off x="4495800" y="5153744"/>
            <a:ext cx="0" cy="381000"/>
          </a:xfrm>
          <a:prstGeom prst="straightConnector1">
            <a:avLst/>
          </a:prstGeom>
          <a:solidFill>
            <a:schemeClr val="accent1"/>
          </a:solidFill>
          <a:ln w="25400" cap="flat" cmpd="sng" algn="ctr">
            <a:solidFill>
              <a:srgbClr val="FF0066"/>
            </a:solidFill>
            <a:prstDash val="solid"/>
            <a:round/>
            <a:headEnd type="none" w="med" len="med"/>
            <a:tailEnd type="triangle"/>
          </a:ln>
          <a:effectLst/>
        </p:spPr>
      </p:cxnSp>
      <p:cxnSp>
        <p:nvCxnSpPr>
          <p:cNvPr id="43" name="Straight Arrow Connector 42"/>
          <p:cNvCxnSpPr/>
          <p:nvPr/>
        </p:nvCxnSpPr>
        <p:spPr bwMode="auto">
          <a:xfrm flipV="1">
            <a:off x="6553200" y="5153744"/>
            <a:ext cx="0" cy="381000"/>
          </a:xfrm>
          <a:prstGeom prst="straightConnector1">
            <a:avLst/>
          </a:prstGeom>
          <a:solidFill>
            <a:schemeClr val="accent1"/>
          </a:solidFill>
          <a:ln w="25400" cap="flat" cmpd="sng" algn="ctr">
            <a:solidFill>
              <a:srgbClr val="FF0066"/>
            </a:solidFill>
            <a:prstDash val="solid"/>
            <a:round/>
            <a:headEnd type="none" w="med" len="med"/>
            <a:tailEnd type="triangle"/>
          </a:ln>
          <a:effectLst/>
        </p:spPr>
      </p:cxnSp>
      <p:sp>
        <p:nvSpPr>
          <p:cNvPr id="44" name="TextBox 43"/>
          <p:cNvSpPr txBox="1"/>
          <p:nvPr/>
        </p:nvSpPr>
        <p:spPr>
          <a:xfrm>
            <a:off x="740505" y="3934544"/>
            <a:ext cx="385042" cy="264688"/>
          </a:xfrm>
          <a:prstGeom prst="rect">
            <a:avLst/>
          </a:prstGeom>
          <a:noFill/>
        </p:spPr>
        <p:txBody>
          <a:bodyPr wrap="none" rtlCol="0">
            <a:spAutoFit/>
          </a:bodyPr>
          <a:lstStyle/>
          <a:p>
            <a:r>
              <a:rPr lang="en-US" sz="800" dirty="0" smtClean="0"/>
              <a:t>AP1</a:t>
            </a:r>
            <a:endParaRPr lang="en-US" sz="800" dirty="0"/>
          </a:p>
        </p:txBody>
      </p:sp>
      <p:sp>
        <p:nvSpPr>
          <p:cNvPr id="45" name="TextBox 44"/>
          <p:cNvSpPr txBox="1"/>
          <p:nvPr/>
        </p:nvSpPr>
        <p:spPr>
          <a:xfrm>
            <a:off x="984735" y="3934544"/>
            <a:ext cx="385042" cy="264688"/>
          </a:xfrm>
          <a:prstGeom prst="rect">
            <a:avLst/>
          </a:prstGeom>
          <a:noFill/>
        </p:spPr>
        <p:txBody>
          <a:bodyPr wrap="none" rtlCol="0">
            <a:spAutoFit/>
          </a:bodyPr>
          <a:lstStyle/>
          <a:p>
            <a:r>
              <a:rPr lang="en-US" sz="800" dirty="0" smtClean="0"/>
              <a:t>AP2</a:t>
            </a:r>
            <a:endParaRPr lang="en-US" sz="800" dirty="0"/>
          </a:p>
        </p:txBody>
      </p:sp>
      <p:sp>
        <p:nvSpPr>
          <p:cNvPr id="46" name="TextBox 45"/>
          <p:cNvSpPr txBox="1"/>
          <p:nvPr/>
        </p:nvSpPr>
        <p:spPr>
          <a:xfrm>
            <a:off x="1243268" y="3934544"/>
            <a:ext cx="385042" cy="264688"/>
          </a:xfrm>
          <a:prstGeom prst="rect">
            <a:avLst/>
          </a:prstGeom>
          <a:noFill/>
        </p:spPr>
        <p:txBody>
          <a:bodyPr wrap="none" rtlCol="0">
            <a:spAutoFit/>
          </a:bodyPr>
          <a:lstStyle/>
          <a:p>
            <a:r>
              <a:rPr lang="en-US" sz="800" dirty="0" smtClean="0"/>
              <a:t>AP3</a:t>
            </a:r>
            <a:endParaRPr lang="en-US" sz="800" dirty="0"/>
          </a:p>
        </p:txBody>
      </p:sp>
      <p:cxnSp>
        <p:nvCxnSpPr>
          <p:cNvPr id="47" name="Straight Connector 46"/>
          <p:cNvCxnSpPr/>
          <p:nvPr/>
        </p:nvCxnSpPr>
        <p:spPr bwMode="auto">
          <a:xfrm flipV="1">
            <a:off x="3048000" y="61443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 name="Straight Connector 47"/>
          <p:cNvCxnSpPr/>
          <p:nvPr/>
        </p:nvCxnSpPr>
        <p:spPr bwMode="auto">
          <a:xfrm flipV="1">
            <a:off x="4800600" y="61443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 name="Straight Arrow Connector 48"/>
          <p:cNvCxnSpPr/>
          <p:nvPr/>
        </p:nvCxnSpPr>
        <p:spPr bwMode="auto">
          <a:xfrm>
            <a:off x="3048000" y="6220544"/>
            <a:ext cx="1752600" cy="0"/>
          </a:xfrm>
          <a:prstGeom prst="straightConnector1">
            <a:avLst/>
          </a:prstGeom>
          <a:solidFill>
            <a:schemeClr val="accent1"/>
          </a:solidFill>
          <a:ln w="9525" cap="flat" cmpd="sng" algn="ctr">
            <a:solidFill>
              <a:schemeClr val="tx1"/>
            </a:solidFill>
            <a:prstDash val="sysDash"/>
            <a:round/>
            <a:headEnd type="arrow" w="sm" len="sm"/>
            <a:tailEnd type="arrow" w="sm" len="sm"/>
          </a:ln>
          <a:effectLst/>
        </p:spPr>
      </p:cxnSp>
      <p:sp>
        <p:nvSpPr>
          <p:cNvPr id="50" name="TextBox 49"/>
          <p:cNvSpPr txBox="1"/>
          <p:nvPr/>
        </p:nvSpPr>
        <p:spPr>
          <a:xfrm>
            <a:off x="2667000" y="6204038"/>
            <a:ext cx="2882328" cy="321306"/>
          </a:xfrm>
          <a:prstGeom prst="rect">
            <a:avLst/>
          </a:prstGeom>
          <a:noFill/>
        </p:spPr>
        <p:txBody>
          <a:bodyPr wrap="none" rtlCol="0">
            <a:spAutoFit/>
          </a:bodyPr>
          <a:lstStyle/>
          <a:p>
            <a:r>
              <a:rPr lang="en-US" sz="1200" dirty="0" smtClean="0">
                <a:solidFill>
                  <a:srgbClr val="FF0000"/>
                </a:solidFill>
              </a:rPr>
              <a:t>Total FILS beacon scanning duration</a:t>
            </a:r>
            <a:endParaRPr lang="en-US" sz="1200" dirty="0">
              <a:solidFill>
                <a:srgbClr val="FF0000"/>
              </a:solidFill>
            </a:endParaRPr>
          </a:p>
        </p:txBody>
      </p:sp>
      <p:sp>
        <p:nvSpPr>
          <p:cNvPr id="51" name="TextBox 50"/>
          <p:cNvSpPr txBox="1"/>
          <p:nvPr/>
        </p:nvSpPr>
        <p:spPr>
          <a:xfrm>
            <a:off x="2797905" y="3934544"/>
            <a:ext cx="385042" cy="264688"/>
          </a:xfrm>
          <a:prstGeom prst="rect">
            <a:avLst/>
          </a:prstGeom>
          <a:noFill/>
        </p:spPr>
        <p:txBody>
          <a:bodyPr wrap="none" rtlCol="0">
            <a:spAutoFit/>
          </a:bodyPr>
          <a:lstStyle/>
          <a:p>
            <a:r>
              <a:rPr lang="en-US" sz="800" dirty="0" smtClean="0"/>
              <a:t>AP1</a:t>
            </a:r>
            <a:endParaRPr lang="en-US" sz="800" dirty="0"/>
          </a:p>
        </p:txBody>
      </p:sp>
      <p:sp>
        <p:nvSpPr>
          <p:cNvPr id="52" name="TextBox 51"/>
          <p:cNvSpPr txBox="1"/>
          <p:nvPr/>
        </p:nvSpPr>
        <p:spPr>
          <a:xfrm>
            <a:off x="3042135" y="3934544"/>
            <a:ext cx="385042" cy="264688"/>
          </a:xfrm>
          <a:prstGeom prst="rect">
            <a:avLst/>
          </a:prstGeom>
          <a:noFill/>
        </p:spPr>
        <p:txBody>
          <a:bodyPr wrap="none" rtlCol="0">
            <a:spAutoFit/>
          </a:bodyPr>
          <a:lstStyle/>
          <a:p>
            <a:r>
              <a:rPr lang="en-US" sz="800" dirty="0" smtClean="0"/>
              <a:t>AP2</a:t>
            </a:r>
            <a:endParaRPr lang="en-US" sz="800" dirty="0"/>
          </a:p>
        </p:txBody>
      </p:sp>
      <p:sp>
        <p:nvSpPr>
          <p:cNvPr id="53" name="TextBox 52"/>
          <p:cNvSpPr txBox="1"/>
          <p:nvPr/>
        </p:nvSpPr>
        <p:spPr>
          <a:xfrm>
            <a:off x="3300668" y="3934544"/>
            <a:ext cx="385042" cy="264688"/>
          </a:xfrm>
          <a:prstGeom prst="rect">
            <a:avLst/>
          </a:prstGeom>
          <a:noFill/>
        </p:spPr>
        <p:txBody>
          <a:bodyPr wrap="none" rtlCol="0">
            <a:spAutoFit/>
          </a:bodyPr>
          <a:lstStyle/>
          <a:p>
            <a:r>
              <a:rPr lang="en-US" sz="800" dirty="0" smtClean="0"/>
              <a:t>AP3</a:t>
            </a:r>
            <a:endParaRPr lang="en-US" sz="800" dirty="0"/>
          </a:p>
        </p:txBody>
      </p:sp>
      <p:sp>
        <p:nvSpPr>
          <p:cNvPr id="54" name="TextBox 53"/>
          <p:cNvSpPr txBox="1"/>
          <p:nvPr/>
        </p:nvSpPr>
        <p:spPr>
          <a:xfrm>
            <a:off x="4855305" y="3934544"/>
            <a:ext cx="385042" cy="264688"/>
          </a:xfrm>
          <a:prstGeom prst="rect">
            <a:avLst/>
          </a:prstGeom>
          <a:noFill/>
        </p:spPr>
        <p:txBody>
          <a:bodyPr wrap="none" rtlCol="0">
            <a:spAutoFit/>
          </a:bodyPr>
          <a:lstStyle/>
          <a:p>
            <a:r>
              <a:rPr lang="en-US" sz="800" dirty="0" smtClean="0"/>
              <a:t>AP1</a:t>
            </a:r>
            <a:endParaRPr lang="en-US" sz="800" dirty="0"/>
          </a:p>
        </p:txBody>
      </p:sp>
      <p:sp>
        <p:nvSpPr>
          <p:cNvPr id="55" name="TextBox 54"/>
          <p:cNvSpPr txBox="1"/>
          <p:nvPr/>
        </p:nvSpPr>
        <p:spPr>
          <a:xfrm>
            <a:off x="5099535" y="3934544"/>
            <a:ext cx="385042" cy="264688"/>
          </a:xfrm>
          <a:prstGeom prst="rect">
            <a:avLst/>
          </a:prstGeom>
          <a:noFill/>
        </p:spPr>
        <p:txBody>
          <a:bodyPr wrap="none" rtlCol="0">
            <a:spAutoFit/>
          </a:bodyPr>
          <a:lstStyle/>
          <a:p>
            <a:r>
              <a:rPr lang="en-US" sz="800" dirty="0" smtClean="0"/>
              <a:t>AP2</a:t>
            </a:r>
            <a:endParaRPr lang="en-US" sz="800" dirty="0"/>
          </a:p>
        </p:txBody>
      </p:sp>
      <p:sp>
        <p:nvSpPr>
          <p:cNvPr id="56" name="TextBox 55"/>
          <p:cNvSpPr txBox="1"/>
          <p:nvPr/>
        </p:nvSpPr>
        <p:spPr>
          <a:xfrm>
            <a:off x="5358068" y="3934544"/>
            <a:ext cx="385042" cy="264688"/>
          </a:xfrm>
          <a:prstGeom prst="rect">
            <a:avLst/>
          </a:prstGeom>
          <a:noFill/>
        </p:spPr>
        <p:txBody>
          <a:bodyPr wrap="none" rtlCol="0">
            <a:spAutoFit/>
          </a:bodyPr>
          <a:lstStyle/>
          <a:p>
            <a:r>
              <a:rPr lang="en-US" sz="800" dirty="0" smtClean="0"/>
              <a:t>AP3</a:t>
            </a:r>
            <a:endParaRPr lang="en-US" sz="800" dirty="0"/>
          </a:p>
        </p:txBody>
      </p:sp>
      <p:sp>
        <p:nvSpPr>
          <p:cNvPr id="57" name="TextBox 56"/>
          <p:cNvSpPr txBox="1"/>
          <p:nvPr/>
        </p:nvSpPr>
        <p:spPr>
          <a:xfrm>
            <a:off x="7034468" y="3934544"/>
            <a:ext cx="385042" cy="264688"/>
          </a:xfrm>
          <a:prstGeom prst="rect">
            <a:avLst/>
          </a:prstGeom>
          <a:noFill/>
        </p:spPr>
        <p:txBody>
          <a:bodyPr wrap="none" rtlCol="0">
            <a:spAutoFit/>
          </a:bodyPr>
          <a:lstStyle/>
          <a:p>
            <a:r>
              <a:rPr lang="en-US" sz="800" dirty="0" smtClean="0"/>
              <a:t>AP1</a:t>
            </a:r>
            <a:endParaRPr lang="en-US" sz="800" dirty="0"/>
          </a:p>
        </p:txBody>
      </p:sp>
      <p:sp>
        <p:nvSpPr>
          <p:cNvPr id="58" name="TextBox 57"/>
          <p:cNvSpPr txBox="1"/>
          <p:nvPr/>
        </p:nvSpPr>
        <p:spPr>
          <a:xfrm>
            <a:off x="1426305" y="4696544"/>
            <a:ext cx="385042" cy="264688"/>
          </a:xfrm>
          <a:prstGeom prst="rect">
            <a:avLst/>
          </a:prstGeom>
          <a:noFill/>
        </p:spPr>
        <p:txBody>
          <a:bodyPr wrap="none" rtlCol="0">
            <a:spAutoFit/>
          </a:bodyPr>
          <a:lstStyle/>
          <a:p>
            <a:r>
              <a:rPr lang="en-US" sz="800" dirty="0" smtClean="0"/>
              <a:t>AP4</a:t>
            </a:r>
            <a:endParaRPr lang="en-US" sz="800" dirty="0"/>
          </a:p>
        </p:txBody>
      </p:sp>
      <p:sp>
        <p:nvSpPr>
          <p:cNvPr id="59" name="TextBox 58"/>
          <p:cNvSpPr txBox="1"/>
          <p:nvPr/>
        </p:nvSpPr>
        <p:spPr>
          <a:xfrm>
            <a:off x="1670535" y="4696544"/>
            <a:ext cx="385042" cy="264688"/>
          </a:xfrm>
          <a:prstGeom prst="rect">
            <a:avLst/>
          </a:prstGeom>
          <a:noFill/>
        </p:spPr>
        <p:txBody>
          <a:bodyPr wrap="none" rtlCol="0">
            <a:spAutoFit/>
          </a:bodyPr>
          <a:lstStyle/>
          <a:p>
            <a:r>
              <a:rPr lang="en-US" sz="800" dirty="0" smtClean="0"/>
              <a:t>AP5</a:t>
            </a:r>
            <a:endParaRPr lang="en-US" sz="800" dirty="0"/>
          </a:p>
        </p:txBody>
      </p:sp>
      <p:sp>
        <p:nvSpPr>
          <p:cNvPr id="60" name="TextBox 59"/>
          <p:cNvSpPr txBox="1"/>
          <p:nvPr/>
        </p:nvSpPr>
        <p:spPr>
          <a:xfrm>
            <a:off x="1929068" y="4696544"/>
            <a:ext cx="385042" cy="264688"/>
          </a:xfrm>
          <a:prstGeom prst="rect">
            <a:avLst/>
          </a:prstGeom>
          <a:noFill/>
        </p:spPr>
        <p:txBody>
          <a:bodyPr wrap="none" rtlCol="0">
            <a:spAutoFit/>
          </a:bodyPr>
          <a:lstStyle/>
          <a:p>
            <a:r>
              <a:rPr lang="en-US" sz="800" dirty="0" smtClean="0"/>
              <a:t>AP6</a:t>
            </a:r>
            <a:endParaRPr lang="en-US" sz="800" dirty="0"/>
          </a:p>
        </p:txBody>
      </p:sp>
      <p:sp>
        <p:nvSpPr>
          <p:cNvPr id="61" name="TextBox 60"/>
          <p:cNvSpPr txBox="1"/>
          <p:nvPr/>
        </p:nvSpPr>
        <p:spPr>
          <a:xfrm>
            <a:off x="3483705" y="4696544"/>
            <a:ext cx="385042" cy="264688"/>
          </a:xfrm>
          <a:prstGeom prst="rect">
            <a:avLst/>
          </a:prstGeom>
          <a:noFill/>
        </p:spPr>
        <p:txBody>
          <a:bodyPr wrap="none" rtlCol="0">
            <a:spAutoFit/>
          </a:bodyPr>
          <a:lstStyle/>
          <a:p>
            <a:r>
              <a:rPr lang="en-US" sz="800" dirty="0" smtClean="0"/>
              <a:t>AP4</a:t>
            </a:r>
            <a:endParaRPr lang="en-US" sz="800" dirty="0"/>
          </a:p>
        </p:txBody>
      </p:sp>
      <p:sp>
        <p:nvSpPr>
          <p:cNvPr id="62" name="TextBox 61"/>
          <p:cNvSpPr txBox="1"/>
          <p:nvPr/>
        </p:nvSpPr>
        <p:spPr>
          <a:xfrm>
            <a:off x="3727935" y="4696544"/>
            <a:ext cx="385042" cy="264688"/>
          </a:xfrm>
          <a:prstGeom prst="rect">
            <a:avLst/>
          </a:prstGeom>
          <a:noFill/>
        </p:spPr>
        <p:txBody>
          <a:bodyPr wrap="none" rtlCol="0">
            <a:spAutoFit/>
          </a:bodyPr>
          <a:lstStyle/>
          <a:p>
            <a:r>
              <a:rPr lang="en-US" sz="800" dirty="0" smtClean="0"/>
              <a:t>AP5</a:t>
            </a:r>
            <a:endParaRPr lang="en-US" sz="800" dirty="0"/>
          </a:p>
        </p:txBody>
      </p:sp>
      <p:sp>
        <p:nvSpPr>
          <p:cNvPr id="63" name="TextBox 62"/>
          <p:cNvSpPr txBox="1"/>
          <p:nvPr/>
        </p:nvSpPr>
        <p:spPr>
          <a:xfrm>
            <a:off x="3986468" y="4696544"/>
            <a:ext cx="385042" cy="264688"/>
          </a:xfrm>
          <a:prstGeom prst="rect">
            <a:avLst/>
          </a:prstGeom>
          <a:noFill/>
        </p:spPr>
        <p:txBody>
          <a:bodyPr wrap="none" rtlCol="0">
            <a:spAutoFit/>
          </a:bodyPr>
          <a:lstStyle/>
          <a:p>
            <a:r>
              <a:rPr lang="en-US" sz="800" dirty="0" smtClean="0"/>
              <a:t>AP6</a:t>
            </a:r>
            <a:endParaRPr lang="en-US" sz="800" dirty="0"/>
          </a:p>
        </p:txBody>
      </p:sp>
      <p:sp>
        <p:nvSpPr>
          <p:cNvPr id="64" name="TextBox 63"/>
          <p:cNvSpPr txBox="1"/>
          <p:nvPr/>
        </p:nvSpPr>
        <p:spPr>
          <a:xfrm>
            <a:off x="5541105" y="4696544"/>
            <a:ext cx="385042" cy="264688"/>
          </a:xfrm>
          <a:prstGeom prst="rect">
            <a:avLst/>
          </a:prstGeom>
          <a:noFill/>
        </p:spPr>
        <p:txBody>
          <a:bodyPr wrap="none" rtlCol="0">
            <a:spAutoFit/>
          </a:bodyPr>
          <a:lstStyle/>
          <a:p>
            <a:r>
              <a:rPr lang="en-US" sz="800" dirty="0" smtClean="0"/>
              <a:t>AP4</a:t>
            </a:r>
            <a:endParaRPr lang="en-US" sz="800" dirty="0"/>
          </a:p>
        </p:txBody>
      </p:sp>
      <p:sp>
        <p:nvSpPr>
          <p:cNvPr id="65" name="TextBox 64"/>
          <p:cNvSpPr txBox="1"/>
          <p:nvPr/>
        </p:nvSpPr>
        <p:spPr>
          <a:xfrm>
            <a:off x="5785335" y="4696544"/>
            <a:ext cx="385042" cy="264688"/>
          </a:xfrm>
          <a:prstGeom prst="rect">
            <a:avLst/>
          </a:prstGeom>
          <a:noFill/>
        </p:spPr>
        <p:txBody>
          <a:bodyPr wrap="none" rtlCol="0">
            <a:spAutoFit/>
          </a:bodyPr>
          <a:lstStyle/>
          <a:p>
            <a:r>
              <a:rPr lang="en-US" sz="800" dirty="0" smtClean="0"/>
              <a:t>AP5</a:t>
            </a:r>
            <a:endParaRPr lang="en-US" sz="800" dirty="0"/>
          </a:p>
        </p:txBody>
      </p:sp>
      <p:sp>
        <p:nvSpPr>
          <p:cNvPr id="66" name="TextBox 65"/>
          <p:cNvSpPr txBox="1"/>
          <p:nvPr/>
        </p:nvSpPr>
        <p:spPr>
          <a:xfrm>
            <a:off x="6043868" y="4696544"/>
            <a:ext cx="385042" cy="264688"/>
          </a:xfrm>
          <a:prstGeom prst="rect">
            <a:avLst/>
          </a:prstGeom>
          <a:noFill/>
        </p:spPr>
        <p:txBody>
          <a:bodyPr wrap="none" rtlCol="0">
            <a:spAutoFit/>
          </a:bodyPr>
          <a:lstStyle/>
          <a:p>
            <a:r>
              <a:rPr lang="en-US" sz="800" dirty="0" smtClean="0"/>
              <a:t>AP6</a:t>
            </a:r>
            <a:endParaRPr lang="en-US" sz="800" dirty="0"/>
          </a:p>
        </p:txBody>
      </p:sp>
      <p:sp>
        <p:nvSpPr>
          <p:cNvPr id="67" name="TextBox 66"/>
          <p:cNvSpPr txBox="1"/>
          <p:nvPr/>
        </p:nvSpPr>
        <p:spPr>
          <a:xfrm>
            <a:off x="1989015" y="5534744"/>
            <a:ext cx="385042" cy="264688"/>
          </a:xfrm>
          <a:prstGeom prst="rect">
            <a:avLst/>
          </a:prstGeom>
          <a:noFill/>
        </p:spPr>
        <p:txBody>
          <a:bodyPr wrap="none" rtlCol="0">
            <a:spAutoFit/>
          </a:bodyPr>
          <a:lstStyle/>
          <a:p>
            <a:r>
              <a:rPr lang="en-US" sz="800" dirty="0" smtClean="0"/>
              <a:t>AP7</a:t>
            </a:r>
            <a:endParaRPr lang="en-US" sz="800" dirty="0"/>
          </a:p>
        </p:txBody>
      </p:sp>
      <p:sp>
        <p:nvSpPr>
          <p:cNvPr id="68" name="TextBox 67"/>
          <p:cNvSpPr txBox="1"/>
          <p:nvPr/>
        </p:nvSpPr>
        <p:spPr>
          <a:xfrm>
            <a:off x="2233245" y="5534744"/>
            <a:ext cx="385042" cy="264688"/>
          </a:xfrm>
          <a:prstGeom prst="rect">
            <a:avLst/>
          </a:prstGeom>
          <a:noFill/>
        </p:spPr>
        <p:txBody>
          <a:bodyPr wrap="none" rtlCol="0">
            <a:spAutoFit/>
          </a:bodyPr>
          <a:lstStyle/>
          <a:p>
            <a:r>
              <a:rPr lang="en-US" sz="800" dirty="0" smtClean="0"/>
              <a:t>AP8</a:t>
            </a:r>
            <a:endParaRPr lang="en-US" sz="800" dirty="0"/>
          </a:p>
        </p:txBody>
      </p:sp>
      <p:sp>
        <p:nvSpPr>
          <p:cNvPr id="69" name="TextBox 68"/>
          <p:cNvSpPr txBox="1"/>
          <p:nvPr/>
        </p:nvSpPr>
        <p:spPr>
          <a:xfrm>
            <a:off x="2491778" y="5534744"/>
            <a:ext cx="385042" cy="264688"/>
          </a:xfrm>
          <a:prstGeom prst="rect">
            <a:avLst/>
          </a:prstGeom>
          <a:noFill/>
        </p:spPr>
        <p:txBody>
          <a:bodyPr wrap="none" rtlCol="0">
            <a:spAutoFit/>
          </a:bodyPr>
          <a:lstStyle/>
          <a:p>
            <a:r>
              <a:rPr lang="en-US" sz="800" dirty="0" smtClean="0"/>
              <a:t>AP9</a:t>
            </a:r>
            <a:endParaRPr lang="en-US" sz="800" dirty="0"/>
          </a:p>
        </p:txBody>
      </p:sp>
      <p:sp>
        <p:nvSpPr>
          <p:cNvPr id="70" name="TextBox 69"/>
          <p:cNvSpPr txBox="1"/>
          <p:nvPr/>
        </p:nvSpPr>
        <p:spPr>
          <a:xfrm>
            <a:off x="4040550" y="5534744"/>
            <a:ext cx="385042" cy="264688"/>
          </a:xfrm>
          <a:prstGeom prst="rect">
            <a:avLst/>
          </a:prstGeom>
          <a:noFill/>
        </p:spPr>
        <p:txBody>
          <a:bodyPr wrap="none" rtlCol="0">
            <a:spAutoFit/>
          </a:bodyPr>
          <a:lstStyle/>
          <a:p>
            <a:r>
              <a:rPr lang="en-US" sz="800" dirty="0" smtClean="0"/>
              <a:t>AP7</a:t>
            </a:r>
            <a:endParaRPr lang="en-US" sz="800" dirty="0"/>
          </a:p>
        </p:txBody>
      </p:sp>
      <p:sp>
        <p:nvSpPr>
          <p:cNvPr id="71" name="TextBox 70"/>
          <p:cNvSpPr txBox="1"/>
          <p:nvPr/>
        </p:nvSpPr>
        <p:spPr>
          <a:xfrm>
            <a:off x="4284780" y="5534744"/>
            <a:ext cx="385042" cy="264688"/>
          </a:xfrm>
          <a:prstGeom prst="rect">
            <a:avLst/>
          </a:prstGeom>
          <a:noFill/>
        </p:spPr>
        <p:txBody>
          <a:bodyPr wrap="none" rtlCol="0">
            <a:spAutoFit/>
          </a:bodyPr>
          <a:lstStyle/>
          <a:p>
            <a:r>
              <a:rPr lang="en-US" sz="800" dirty="0" smtClean="0"/>
              <a:t>AP8</a:t>
            </a:r>
            <a:endParaRPr lang="en-US" sz="800" dirty="0"/>
          </a:p>
        </p:txBody>
      </p:sp>
      <p:sp>
        <p:nvSpPr>
          <p:cNvPr id="72" name="TextBox 71"/>
          <p:cNvSpPr txBox="1"/>
          <p:nvPr/>
        </p:nvSpPr>
        <p:spPr>
          <a:xfrm>
            <a:off x="4543313" y="5534744"/>
            <a:ext cx="385042" cy="264688"/>
          </a:xfrm>
          <a:prstGeom prst="rect">
            <a:avLst/>
          </a:prstGeom>
          <a:noFill/>
        </p:spPr>
        <p:txBody>
          <a:bodyPr wrap="none" rtlCol="0">
            <a:spAutoFit/>
          </a:bodyPr>
          <a:lstStyle/>
          <a:p>
            <a:r>
              <a:rPr lang="en-US" sz="800" dirty="0" smtClean="0"/>
              <a:t>AP9</a:t>
            </a:r>
            <a:endParaRPr lang="en-US" sz="800" dirty="0"/>
          </a:p>
        </p:txBody>
      </p:sp>
      <p:sp>
        <p:nvSpPr>
          <p:cNvPr id="73" name="TextBox 72"/>
          <p:cNvSpPr txBox="1"/>
          <p:nvPr/>
        </p:nvSpPr>
        <p:spPr>
          <a:xfrm>
            <a:off x="6096000" y="5534744"/>
            <a:ext cx="385042" cy="264688"/>
          </a:xfrm>
          <a:prstGeom prst="rect">
            <a:avLst/>
          </a:prstGeom>
          <a:noFill/>
        </p:spPr>
        <p:txBody>
          <a:bodyPr wrap="none" rtlCol="0">
            <a:spAutoFit/>
          </a:bodyPr>
          <a:lstStyle/>
          <a:p>
            <a:r>
              <a:rPr lang="en-US" sz="800" dirty="0" smtClean="0"/>
              <a:t>AP7</a:t>
            </a:r>
            <a:endParaRPr lang="en-US" sz="800" dirty="0"/>
          </a:p>
        </p:txBody>
      </p:sp>
      <p:sp>
        <p:nvSpPr>
          <p:cNvPr id="74" name="TextBox 73"/>
          <p:cNvSpPr txBox="1"/>
          <p:nvPr/>
        </p:nvSpPr>
        <p:spPr>
          <a:xfrm>
            <a:off x="6340230" y="5534744"/>
            <a:ext cx="385042" cy="264688"/>
          </a:xfrm>
          <a:prstGeom prst="rect">
            <a:avLst/>
          </a:prstGeom>
          <a:noFill/>
        </p:spPr>
        <p:txBody>
          <a:bodyPr wrap="none" rtlCol="0">
            <a:spAutoFit/>
          </a:bodyPr>
          <a:lstStyle/>
          <a:p>
            <a:r>
              <a:rPr lang="en-US" sz="800" dirty="0" smtClean="0"/>
              <a:t>AP8</a:t>
            </a:r>
            <a:endParaRPr lang="en-US" sz="800" dirty="0"/>
          </a:p>
        </p:txBody>
      </p:sp>
      <p:sp>
        <p:nvSpPr>
          <p:cNvPr id="75" name="TextBox 74"/>
          <p:cNvSpPr txBox="1"/>
          <p:nvPr/>
        </p:nvSpPr>
        <p:spPr>
          <a:xfrm>
            <a:off x="6598763" y="5534744"/>
            <a:ext cx="385042" cy="264688"/>
          </a:xfrm>
          <a:prstGeom prst="rect">
            <a:avLst/>
          </a:prstGeom>
          <a:noFill/>
        </p:spPr>
        <p:txBody>
          <a:bodyPr wrap="none" rtlCol="0">
            <a:spAutoFit/>
          </a:bodyPr>
          <a:lstStyle/>
          <a:p>
            <a:r>
              <a:rPr lang="en-US" sz="800" dirty="0" smtClean="0"/>
              <a:t>AP9</a:t>
            </a:r>
            <a:endParaRPr lang="en-US" sz="800" dirty="0"/>
          </a:p>
        </p:txBody>
      </p:sp>
      <p:sp>
        <p:nvSpPr>
          <p:cNvPr id="76" name="Oval 75"/>
          <p:cNvSpPr/>
          <p:nvPr/>
        </p:nvSpPr>
        <p:spPr bwMode="auto">
          <a:xfrm>
            <a:off x="3060700" y="3782144"/>
            <a:ext cx="76200" cy="82551"/>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77" name="Oval 76"/>
          <p:cNvSpPr/>
          <p:nvPr/>
        </p:nvSpPr>
        <p:spPr bwMode="auto">
          <a:xfrm>
            <a:off x="3213100" y="3782144"/>
            <a:ext cx="76200" cy="82551"/>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78" name="Oval 77"/>
          <p:cNvSpPr/>
          <p:nvPr/>
        </p:nvSpPr>
        <p:spPr bwMode="auto">
          <a:xfrm>
            <a:off x="3365500" y="3782144"/>
            <a:ext cx="76200" cy="82551"/>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79" name="Oval 78"/>
          <p:cNvSpPr/>
          <p:nvPr/>
        </p:nvSpPr>
        <p:spPr bwMode="auto">
          <a:xfrm>
            <a:off x="3733800" y="4540969"/>
            <a:ext cx="76200" cy="82551"/>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80" name="Oval 79"/>
          <p:cNvSpPr/>
          <p:nvPr/>
        </p:nvSpPr>
        <p:spPr bwMode="auto">
          <a:xfrm>
            <a:off x="3886200" y="4540969"/>
            <a:ext cx="76200" cy="82551"/>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81" name="Oval 80"/>
          <p:cNvSpPr/>
          <p:nvPr/>
        </p:nvSpPr>
        <p:spPr bwMode="auto">
          <a:xfrm>
            <a:off x="4038600" y="4540969"/>
            <a:ext cx="76200" cy="82551"/>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82" name="Oval 81"/>
          <p:cNvSpPr/>
          <p:nvPr/>
        </p:nvSpPr>
        <p:spPr bwMode="auto">
          <a:xfrm>
            <a:off x="4305300" y="5382344"/>
            <a:ext cx="76200" cy="82551"/>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83" name="Oval 82"/>
          <p:cNvSpPr/>
          <p:nvPr/>
        </p:nvSpPr>
        <p:spPr bwMode="auto">
          <a:xfrm>
            <a:off x="4457700" y="5382344"/>
            <a:ext cx="76200" cy="82551"/>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84" name="Oval 83"/>
          <p:cNvSpPr/>
          <p:nvPr/>
        </p:nvSpPr>
        <p:spPr bwMode="auto">
          <a:xfrm>
            <a:off x="4610100" y="5382344"/>
            <a:ext cx="76200" cy="82551"/>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cxnSp>
        <p:nvCxnSpPr>
          <p:cNvPr id="85" name="Straight Arrow Connector 84"/>
          <p:cNvCxnSpPr>
            <a:stCxn id="77" idx="2"/>
            <a:endCxn id="76" idx="6"/>
          </p:cNvCxnSpPr>
          <p:nvPr/>
        </p:nvCxnSpPr>
        <p:spPr bwMode="auto">
          <a:xfrm flipH="1">
            <a:off x="3136900" y="3823420"/>
            <a:ext cx="76200" cy="0"/>
          </a:xfrm>
          <a:prstGeom prst="straightConnector1">
            <a:avLst/>
          </a:prstGeom>
          <a:solidFill>
            <a:schemeClr val="accent1"/>
          </a:solidFill>
          <a:ln w="15875" cap="flat" cmpd="sng" algn="ctr">
            <a:solidFill>
              <a:srgbClr val="FF3300"/>
            </a:solidFill>
            <a:prstDash val="sysDash"/>
            <a:round/>
            <a:headEnd type="none" w="med" len="med"/>
            <a:tailEnd type="none" w="sm" len="sm"/>
          </a:ln>
          <a:effectLst/>
        </p:spPr>
      </p:cxnSp>
      <p:cxnSp>
        <p:nvCxnSpPr>
          <p:cNvPr id="86" name="Straight Arrow Connector 85"/>
          <p:cNvCxnSpPr>
            <a:stCxn id="78" idx="2"/>
            <a:endCxn id="77" idx="6"/>
          </p:cNvCxnSpPr>
          <p:nvPr/>
        </p:nvCxnSpPr>
        <p:spPr bwMode="auto">
          <a:xfrm flipH="1">
            <a:off x="3289300" y="3823420"/>
            <a:ext cx="76200" cy="0"/>
          </a:xfrm>
          <a:prstGeom prst="straightConnector1">
            <a:avLst/>
          </a:prstGeom>
          <a:solidFill>
            <a:schemeClr val="accent1"/>
          </a:solidFill>
          <a:ln w="15875" cap="flat" cmpd="sng" algn="ctr">
            <a:solidFill>
              <a:srgbClr val="FF3300"/>
            </a:solidFill>
            <a:prstDash val="sysDash"/>
            <a:round/>
            <a:headEnd type="none" w="med" len="med"/>
            <a:tailEnd type="none" w="sm" len="sm"/>
          </a:ln>
          <a:effectLst/>
        </p:spPr>
      </p:cxnSp>
      <p:cxnSp>
        <p:nvCxnSpPr>
          <p:cNvPr id="87" name="Straight Arrow Connector 86"/>
          <p:cNvCxnSpPr>
            <a:stCxn id="79" idx="6"/>
            <a:endCxn id="80" idx="2"/>
          </p:cNvCxnSpPr>
          <p:nvPr/>
        </p:nvCxnSpPr>
        <p:spPr bwMode="auto">
          <a:xfrm>
            <a:off x="3810000" y="4582245"/>
            <a:ext cx="76200" cy="0"/>
          </a:xfrm>
          <a:prstGeom prst="straightConnector1">
            <a:avLst/>
          </a:prstGeom>
          <a:solidFill>
            <a:schemeClr val="accent1"/>
          </a:solidFill>
          <a:ln w="15875" cap="flat" cmpd="sng" algn="ctr">
            <a:solidFill>
              <a:srgbClr val="FF3300"/>
            </a:solidFill>
            <a:prstDash val="sysDash"/>
            <a:round/>
            <a:headEnd type="none" w="med" len="med"/>
            <a:tailEnd type="none" w="sm" len="sm"/>
          </a:ln>
          <a:effectLst/>
        </p:spPr>
      </p:cxnSp>
      <p:cxnSp>
        <p:nvCxnSpPr>
          <p:cNvPr id="88" name="Straight Arrow Connector 87"/>
          <p:cNvCxnSpPr>
            <a:stCxn id="80" idx="6"/>
            <a:endCxn id="81" idx="2"/>
          </p:cNvCxnSpPr>
          <p:nvPr/>
        </p:nvCxnSpPr>
        <p:spPr bwMode="auto">
          <a:xfrm>
            <a:off x="3962400" y="4582245"/>
            <a:ext cx="76200" cy="0"/>
          </a:xfrm>
          <a:prstGeom prst="straightConnector1">
            <a:avLst/>
          </a:prstGeom>
          <a:solidFill>
            <a:schemeClr val="accent1"/>
          </a:solidFill>
          <a:ln w="15875" cap="flat" cmpd="sng" algn="ctr">
            <a:solidFill>
              <a:srgbClr val="FF3300"/>
            </a:solidFill>
            <a:prstDash val="sysDash"/>
            <a:round/>
            <a:headEnd type="none" w="med" len="med"/>
            <a:tailEnd type="none" w="sm" len="sm"/>
          </a:ln>
          <a:effectLst/>
        </p:spPr>
      </p:cxnSp>
      <p:cxnSp>
        <p:nvCxnSpPr>
          <p:cNvPr id="89" name="Straight Arrow Connector 88"/>
          <p:cNvCxnSpPr>
            <a:stCxn id="83" idx="2"/>
            <a:endCxn id="82" idx="6"/>
          </p:cNvCxnSpPr>
          <p:nvPr/>
        </p:nvCxnSpPr>
        <p:spPr bwMode="auto">
          <a:xfrm flipH="1">
            <a:off x="4381500" y="5423620"/>
            <a:ext cx="76200" cy="0"/>
          </a:xfrm>
          <a:prstGeom prst="straightConnector1">
            <a:avLst/>
          </a:prstGeom>
          <a:solidFill>
            <a:schemeClr val="accent1"/>
          </a:solidFill>
          <a:ln w="15875" cap="flat" cmpd="sng" algn="ctr">
            <a:solidFill>
              <a:srgbClr val="FF3300"/>
            </a:solidFill>
            <a:prstDash val="sysDash"/>
            <a:round/>
            <a:headEnd type="none" w="med" len="med"/>
            <a:tailEnd type="none" w="sm" len="sm"/>
          </a:ln>
          <a:effectLst/>
        </p:spPr>
      </p:cxnSp>
      <p:cxnSp>
        <p:nvCxnSpPr>
          <p:cNvPr id="90" name="Straight Arrow Connector 89"/>
          <p:cNvCxnSpPr>
            <a:stCxn id="84" idx="2"/>
            <a:endCxn id="83" idx="6"/>
          </p:cNvCxnSpPr>
          <p:nvPr/>
        </p:nvCxnSpPr>
        <p:spPr bwMode="auto">
          <a:xfrm flipH="1">
            <a:off x="4533900" y="5423620"/>
            <a:ext cx="76200" cy="0"/>
          </a:xfrm>
          <a:prstGeom prst="straightConnector1">
            <a:avLst/>
          </a:prstGeom>
          <a:solidFill>
            <a:schemeClr val="accent1"/>
          </a:solidFill>
          <a:ln w="15875" cap="flat" cmpd="sng" algn="ctr">
            <a:solidFill>
              <a:srgbClr val="FF3300"/>
            </a:solidFill>
            <a:prstDash val="sysDash"/>
            <a:round/>
            <a:headEnd type="none" w="med" len="med"/>
            <a:tailEnd type="none" w="sm" len="sm"/>
          </a:ln>
          <a:effectLst/>
        </p:spPr>
      </p:cxnSp>
      <p:cxnSp>
        <p:nvCxnSpPr>
          <p:cNvPr id="91" name="Elbow Connector 90"/>
          <p:cNvCxnSpPr>
            <a:stCxn id="78" idx="6"/>
            <a:endCxn id="79" idx="2"/>
          </p:cNvCxnSpPr>
          <p:nvPr/>
        </p:nvCxnSpPr>
        <p:spPr bwMode="auto">
          <a:xfrm>
            <a:off x="3441700" y="3823420"/>
            <a:ext cx="292100" cy="758825"/>
          </a:xfrm>
          <a:prstGeom prst="bentConnector3">
            <a:avLst>
              <a:gd name="adj1" fmla="val 12542"/>
            </a:avLst>
          </a:prstGeom>
          <a:solidFill>
            <a:schemeClr val="accent1"/>
          </a:solidFill>
          <a:ln w="15875" cap="flat" cmpd="sng" algn="ctr">
            <a:solidFill>
              <a:srgbClr val="FF3300"/>
            </a:solidFill>
            <a:prstDash val="sysDash"/>
            <a:round/>
            <a:headEnd type="none" w="med" len="med"/>
            <a:tailEnd type="arrow" w="sm" len="sm"/>
          </a:ln>
          <a:effectLst/>
        </p:spPr>
      </p:cxnSp>
      <p:cxnSp>
        <p:nvCxnSpPr>
          <p:cNvPr id="92" name="Elbow Connector 91"/>
          <p:cNvCxnSpPr>
            <a:stCxn id="81" idx="6"/>
            <a:endCxn id="82" idx="2"/>
          </p:cNvCxnSpPr>
          <p:nvPr/>
        </p:nvCxnSpPr>
        <p:spPr bwMode="auto">
          <a:xfrm>
            <a:off x="4114800" y="4582245"/>
            <a:ext cx="190500" cy="841375"/>
          </a:xfrm>
          <a:prstGeom prst="bentConnector3">
            <a:avLst>
              <a:gd name="adj1" fmla="val 29487"/>
            </a:avLst>
          </a:prstGeom>
          <a:solidFill>
            <a:schemeClr val="accent1"/>
          </a:solidFill>
          <a:ln w="15875" cap="flat" cmpd="sng" algn="ctr">
            <a:solidFill>
              <a:srgbClr val="FF3300"/>
            </a:solidFill>
            <a:prstDash val="sysDash"/>
            <a:round/>
            <a:headEnd type="none" w="med" len="med"/>
            <a:tailEnd type="arrow" w="sm" len="sm"/>
          </a:ln>
          <a:effectLst/>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Reduction of passive scanning time</a:t>
            </a:r>
          </a:p>
          <a:p>
            <a:r>
              <a:rPr lang="en-US" altLang="zh-CN" dirty="0" smtClean="0"/>
              <a:t>Reduction of Probe Request/Response packet transmission occurrence</a:t>
            </a:r>
          </a:p>
          <a:p>
            <a:r>
              <a:rPr lang="en-US" altLang="zh-CN" dirty="0" smtClean="0"/>
              <a:t>Reduction of overall AP discovery time</a:t>
            </a:r>
          </a:p>
          <a:p>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11</a:t>
            </a:fld>
            <a:endParaRPr lang="en-US" altLang="zh-C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agree to add the sentence to section 6.2 Passive Scanning of </a:t>
            </a:r>
            <a:r>
              <a:rPr lang="en-US" altLang="zh-CN" dirty="0" err="1" smtClean="0"/>
              <a:t>TGai</a:t>
            </a:r>
            <a:r>
              <a:rPr lang="en-US" altLang="zh-CN" dirty="0" smtClean="0"/>
              <a:t> SFD, 12/0151r7.</a:t>
            </a:r>
          </a:p>
          <a:p>
            <a:pPr lvl="1"/>
            <a:r>
              <a:rPr lang="en-US" altLang="zh-CN" dirty="0" smtClean="0"/>
              <a:t>“FILS beacon should include information on time to earliest next FILS beacon among nearby APs and corresponding frequency channel.”?</a:t>
            </a:r>
          </a:p>
          <a:p>
            <a:pPr lvl="1"/>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12</a:t>
            </a:fld>
            <a:endParaRPr lang="en-US" altLang="zh-C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agree to add the sentence to section 6.2 Passive Scanning of </a:t>
            </a:r>
            <a:r>
              <a:rPr lang="en-US" altLang="zh-CN" dirty="0" err="1" smtClean="0"/>
              <a:t>TGai</a:t>
            </a:r>
            <a:r>
              <a:rPr lang="en-US" altLang="zh-CN" dirty="0" smtClean="0"/>
              <a:t> SFD, 12/0151r7.</a:t>
            </a:r>
          </a:p>
          <a:p>
            <a:pPr lvl="1"/>
            <a:r>
              <a:rPr lang="en-US" altLang="zh-CN" dirty="0" smtClean="0"/>
              <a:t>“A non-AP STA can report FILS beacon transmission timing information of nearby APs including APs in different frequency channels.”?</a:t>
            </a:r>
          </a:p>
          <a:p>
            <a:pPr lvl="1"/>
            <a:endParaRPr lang="en-US" altLang="zh-CN" dirty="0" smtClean="0"/>
          </a:p>
          <a:p>
            <a:pPr lvl="1">
              <a:buNone/>
            </a:pPr>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13</a:t>
            </a:fld>
            <a:endParaRPr lang="en-US" altLang="zh-CN"/>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agree to add the sentence to section 6.2 Passive Scanning of </a:t>
            </a:r>
            <a:r>
              <a:rPr lang="en-US" altLang="zh-CN" dirty="0" err="1" smtClean="0"/>
              <a:t>TGai</a:t>
            </a:r>
            <a:r>
              <a:rPr lang="en-US" altLang="zh-CN" dirty="0" smtClean="0"/>
              <a:t> SFD, 12/0151r7.</a:t>
            </a:r>
          </a:p>
          <a:p>
            <a:pPr lvl="1"/>
            <a:r>
              <a:rPr lang="en-US" altLang="zh-CN" dirty="0" smtClean="0"/>
              <a:t>“AP can shift FILS beacon transmission time and/or change FILS beacon transmission interval without ambiguity on associated STAs.”?</a:t>
            </a:r>
          </a:p>
          <a:p>
            <a:pPr lvl="1"/>
            <a:endParaRPr lang="en-US" altLang="zh-CN" dirty="0" smtClean="0"/>
          </a:p>
          <a:p>
            <a:pPr lvl="1"/>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14</a:t>
            </a:fld>
            <a:endParaRPr lang="en-US" altLang="zh-CN"/>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None/>
            </a:pPr>
            <a:r>
              <a:rPr lang="en-US" dirty="0" smtClean="0"/>
              <a:t>[1] </a:t>
            </a:r>
            <a:r>
              <a:rPr lang="en-US" altLang="zh-CN" dirty="0" smtClean="0"/>
              <a:t>IEEE802.11-12/0042r4, AP discovery with FILS beacon</a:t>
            </a:r>
            <a:endParaRPr lang="en-US" dirty="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15</a:t>
            </a:fld>
            <a:endParaRPr lang="en-US" altLang="zh-C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a:t>Slide </a:t>
            </a:r>
            <a:fld id="{C7255C58-EB94-40FB-A2A9-492CCD58C500}" type="slidenum">
              <a:rPr lang="en-US" altLang="zh-CN"/>
              <a:pPr/>
              <a:t>2</a:t>
            </a:fld>
            <a:endParaRPr lang="en-US" altLang="zh-CN"/>
          </a:p>
        </p:txBody>
      </p:sp>
      <p:sp>
        <p:nvSpPr>
          <p:cNvPr id="5122" name="Rectangle 2"/>
          <p:cNvSpPr>
            <a:spLocks noGrp="1" noChangeArrowheads="1"/>
          </p:cNvSpPr>
          <p:nvPr>
            <p:ph type="title"/>
          </p:nvPr>
        </p:nvSpPr>
        <p:spPr>
          <a:noFill/>
          <a:ln/>
        </p:spPr>
        <p:txBody>
          <a:bodyPr/>
          <a:lstStyle/>
          <a:p>
            <a:r>
              <a:rPr lang="en-US" altLang="zh-CN">
                <a:ea typeface="宋体" charset="-122"/>
              </a:rPr>
              <a:t>Abstract</a:t>
            </a:r>
          </a:p>
        </p:txBody>
      </p:sp>
      <p:sp>
        <p:nvSpPr>
          <p:cNvPr id="5123" name="Rectangle 3"/>
          <p:cNvSpPr>
            <a:spLocks noGrp="1" noChangeArrowheads="1"/>
          </p:cNvSpPr>
          <p:nvPr>
            <p:ph type="body" idx="1"/>
          </p:nvPr>
        </p:nvSpPr>
        <p:spPr>
          <a:noFill/>
          <a:ln/>
        </p:spPr>
        <p:txBody>
          <a:bodyPr/>
          <a:lstStyle/>
          <a:p>
            <a:pPr>
              <a:buFontTx/>
              <a:buNone/>
            </a:pPr>
            <a:r>
              <a:rPr lang="en-US" altLang="ja-JP" dirty="0" smtClean="0">
                <a:ea typeface="MS PGothic" pitchFamily="34" charset="-128"/>
              </a:rPr>
              <a:t>This document describes a technical proposal for </a:t>
            </a:r>
            <a:r>
              <a:rPr lang="en-US" altLang="ja-JP" dirty="0" err="1" smtClean="0">
                <a:ea typeface="MS PGothic" pitchFamily="34" charset="-128"/>
              </a:rPr>
              <a:t>TGai</a:t>
            </a:r>
            <a:r>
              <a:rPr lang="en-US" altLang="ja-JP" dirty="0" smtClean="0">
                <a:ea typeface="MS PGothic" pitchFamily="34" charset="-128"/>
              </a:rPr>
              <a:t>. In </a:t>
            </a:r>
            <a:r>
              <a:rPr lang="en-GB" altLang="ja-JP" dirty="0" smtClean="0"/>
              <a:t>this proposal</a:t>
            </a:r>
            <a:r>
              <a:rPr lang="en-US" altLang="ja-JP" dirty="0" smtClean="0"/>
              <a:t> means are provided to speed-up AP/network discovery that reduces network congestion by reducing chance of Probe Request/Response transmission.</a:t>
            </a:r>
          </a:p>
          <a:p>
            <a:pPr>
              <a:buFontTx/>
              <a:buNone/>
            </a:pPr>
            <a:endParaRPr lang="en-US" altLang="zh-CN" dirty="0" smtClean="0">
              <a:ea typeface="宋体" charset="-122"/>
            </a:endParaRPr>
          </a:p>
          <a:p>
            <a:pPr>
              <a:buFontTx/>
              <a:buNone/>
            </a:pPr>
            <a:r>
              <a:rPr lang="en-US" altLang="zh-CN" dirty="0" smtClean="0">
                <a:ea typeface="宋体" charset="-122"/>
              </a:rPr>
              <a:t>Related sections of the SFD (12/0151r7)</a:t>
            </a:r>
          </a:p>
          <a:p>
            <a:pPr lvl="1"/>
            <a:r>
              <a:rPr lang="en-US" altLang="zh-CN" dirty="0" smtClean="0">
                <a:ea typeface="宋体" charset="-122"/>
              </a:rPr>
              <a:t>6. Fast network discovery</a:t>
            </a:r>
          </a:p>
          <a:p>
            <a:pPr lvl="2"/>
            <a:r>
              <a:rPr lang="en-US" altLang="zh-CN" dirty="0" smtClean="0">
                <a:ea typeface="宋体" charset="-122"/>
              </a:rPr>
              <a:t>6.2 Passive scanning</a:t>
            </a:r>
          </a:p>
          <a:p>
            <a:pPr>
              <a:buFontTx/>
              <a:buNone/>
            </a:pPr>
            <a:endParaRPr lang="en-US" altLang="zh-CN" dirty="0">
              <a:ea typeface="宋体"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a:t>Slide </a:t>
            </a:r>
            <a:fld id="{C7255C58-EB94-40FB-A2A9-492CCD58C500}" type="slidenum">
              <a:rPr lang="en-US" altLang="zh-CN"/>
              <a:pPr/>
              <a:t>3</a:t>
            </a:fld>
            <a:endParaRPr lang="en-US" altLang="zh-CN"/>
          </a:p>
        </p:txBody>
      </p:sp>
      <p:sp>
        <p:nvSpPr>
          <p:cNvPr id="9" name="Rectangle 2"/>
          <p:cNvSpPr>
            <a:spLocks noGrp="1" noChangeArrowheads="1"/>
          </p:cNvSpPr>
          <p:nvPr>
            <p:ph type="title"/>
          </p:nvPr>
        </p:nvSpPr>
        <p:spPr>
          <a:xfrm>
            <a:off x="685800" y="685800"/>
            <a:ext cx="7772400" cy="1066800"/>
          </a:xfrm>
          <a:noFill/>
          <a:ln/>
        </p:spPr>
        <p:txBody>
          <a:bodyPr/>
          <a:lstStyle/>
          <a:p>
            <a:r>
              <a:rPr lang="en-US" altLang="ja-JP" dirty="0" smtClean="0"/>
              <a:t>Conformance w/ </a:t>
            </a:r>
            <a:r>
              <a:rPr lang="en-US" altLang="ja-JP" dirty="0" err="1" smtClean="0"/>
              <a:t>TGai</a:t>
            </a:r>
            <a:r>
              <a:rPr lang="en-US" altLang="ja-JP" dirty="0" smtClean="0"/>
              <a:t> PAR &amp; 5C </a:t>
            </a:r>
            <a:endParaRPr lang="en-US" dirty="0"/>
          </a:p>
        </p:txBody>
      </p:sp>
      <p:graphicFrame>
        <p:nvGraphicFramePr>
          <p:cNvPr id="10" name="Tabelle 6"/>
          <p:cNvGraphicFramePr>
            <a:graphicFrameLocks noGrp="1"/>
          </p:cNvGraphicFramePr>
          <p:nvPr>
            <p:extLst>
              <p:ext uri="{D42A27DB-BD31-4B8C-83A1-F6EECF244321}">
                <p14:modId xmlns:p14="http://schemas.microsoft.com/office/powerpoint/2010/main" xmlns="" val="3431640252"/>
              </p:ext>
            </p:extLst>
          </p:nvPr>
        </p:nvGraphicFramePr>
        <p:xfrm>
          <a:off x="685800" y="1905000"/>
          <a:ext cx="7772400" cy="3733801"/>
        </p:xfrm>
        <a:graphic>
          <a:graphicData uri="http://schemas.openxmlformats.org/drawingml/2006/table">
            <a:tbl>
              <a:tblPr/>
              <a:tblGrid>
                <a:gridCol w="5848539"/>
                <a:gridCol w="1923861"/>
              </a:tblGrid>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rgbClr val="FFFFFF"/>
                          </a:solidFill>
                          <a:effectLst/>
                          <a:latin typeface="Times New Roman" charset="0"/>
                          <a:ea typeface="ＭＳ Ｐゴシック" charset="-128"/>
                        </a:rPr>
                        <a:t>Conformance Question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smtClean="0">
                          <a:ln>
                            <a:noFill/>
                          </a:ln>
                          <a:solidFill>
                            <a:srgbClr val="FFFFFF"/>
                          </a:solidFill>
                          <a:effectLst/>
                          <a:latin typeface="Times New Roman" charset="0"/>
                          <a:ea typeface="ＭＳ Ｐゴシック" charset="-128"/>
                        </a:rPr>
                        <a:t>Response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826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degrade the security offered by Robust Security Network Association (RSNA) already defined in 802.11?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change the MAC SAP interface?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require or introduce a change to the 802.1 architecture?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channel access mechanism?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PHY?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0625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Which of the following link set-up phases is addressed by the proposal?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 AP Discovery (2) Network Discovery (3) Link (re-)establishment / exchange of security related messages (4) Higher layer aspects, e.g. IP address assignment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Discovery: Scanning</a:t>
            </a:r>
            <a:endParaRPr lang="en-US" dirty="0"/>
          </a:p>
        </p:txBody>
      </p:sp>
      <p:sp>
        <p:nvSpPr>
          <p:cNvPr id="3" name="Content Placeholder 2"/>
          <p:cNvSpPr>
            <a:spLocks noGrp="1"/>
          </p:cNvSpPr>
          <p:nvPr>
            <p:ph idx="1"/>
          </p:nvPr>
        </p:nvSpPr>
        <p:spPr>
          <a:xfrm>
            <a:off x="685800" y="1981200"/>
            <a:ext cx="7772400" cy="4400128"/>
          </a:xfrm>
        </p:spPr>
        <p:txBody>
          <a:bodyPr>
            <a:normAutofit fontScale="92500" lnSpcReduction="20000"/>
          </a:bodyPr>
          <a:lstStyle/>
          <a:p>
            <a:r>
              <a:rPr lang="en-US" altLang="zh-CN" dirty="0" smtClean="0"/>
              <a:t>2 scanning schemes defined in IEEE :</a:t>
            </a:r>
          </a:p>
          <a:p>
            <a:pPr lvl="1"/>
            <a:r>
              <a:rPr lang="en-US" altLang="zh-CN" dirty="0" smtClean="0"/>
              <a:t>Passive scanning</a:t>
            </a:r>
          </a:p>
          <a:p>
            <a:pPr lvl="2"/>
            <a:r>
              <a:rPr lang="en-US" altLang="zh-CN" dirty="0" smtClean="0"/>
              <a:t>A STA waits until next beacon frame comes.</a:t>
            </a:r>
          </a:p>
          <a:p>
            <a:pPr lvl="2"/>
            <a:r>
              <a:rPr lang="en-US" altLang="zh-CN" dirty="0" smtClean="0"/>
              <a:t>Based on received beacon frame, a STA discovers APs and initiates association.</a:t>
            </a:r>
          </a:p>
          <a:p>
            <a:pPr lvl="2"/>
            <a:r>
              <a:rPr lang="en-US" altLang="zh-CN" dirty="0" smtClean="0"/>
              <a:t>Pros: No additional air channel occupancy for AP discovery.</a:t>
            </a:r>
          </a:p>
          <a:p>
            <a:pPr lvl="2"/>
            <a:r>
              <a:rPr lang="en-US" altLang="zh-CN" dirty="0" smtClean="0"/>
              <a:t>Cons: As beacon frame is broadcasted once in a while (normally in the order of 100msec), it takes more time to discover an AP.</a:t>
            </a:r>
          </a:p>
          <a:p>
            <a:pPr lvl="1"/>
            <a:r>
              <a:rPr lang="en-US" altLang="zh-CN" dirty="0" smtClean="0"/>
              <a:t>Active scanning</a:t>
            </a:r>
          </a:p>
          <a:p>
            <a:pPr lvl="2"/>
            <a:r>
              <a:rPr lang="en-US" altLang="zh-CN" dirty="0" smtClean="0"/>
              <a:t>A STA transmits a Probe Request message including specific SSID that the STA wants to associate.</a:t>
            </a:r>
          </a:p>
          <a:p>
            <a:pPr lvl="2"/>
            <a:r>
              <a:rPr lang="en-US" altLang="zh-CN" dirty="0" smtClean="0"/>
              <a:t>Corresponding APs that receives Probe Request send back Probe Response message including needed  BSS information.</a:t>
            </a:r>
          </a:p>
          <a:p>
            <a:pPr lvl="2"/>
            <a:r>
              <a:rPr lang="en-US" altLang="zh-CN" dirty="0" smtClean="0"/>
              <a:t>Pros: Fast AP discovery available.</a:t>
            </a:r>
          </a:p>
          <a:p>
            <a:pPr lvl="2"/>
            <a:r>
              <a:rPr lang="en-US" altLang="zh-CN" dirty="0" smtClean="0"/>
              <a:t>Cons: additional air channel occupancy required, especially for the case wildcard SSID is included in Probe Request message. (In this case, every AP needs to send back Probe Response message.)</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4</a:t>
            </a:fld>
            <a:endParaRPr lang="en-US" altLang="zh-C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Discovery: Scanning</a:t>
            </a:r>
            <a:endParaRPr lang="en-US" dirty="0"/>
          </a:p>
        </p:txBody>
      </p:sp>
      <p:sp>
        <p:nvSpPr>
          <p:cNvPr id="3" name="Content Placeholder 2"/>
          <p:cNvSpPr>
            <a:spLocks noGrp="1"/>
          </p:cNvSpPr>
          <p:nvPr>
            <p:ph idx="1"/>
          </p:nvPr>
        </p:nvSpPr>
        <p:spPr>
          <a:xfrm>
            <a:off x="685800" y="1981200"/>
            <a:ext cx="7772400" cy="4400128"/>
          </a:xfrm>
        </p:spPr>
        <p:txBody>
          <a:bodyPr>
            <a:normAutofit/>
          </a:bodyPr>
          <a:lstStyle/>
          <a:p>
            <a:r>
              <a:rPr lang="en-US" altLang="zh-CN" dirty="0" smtClean="0"/>
              <a:t>Improvement on passive scanning schemes [1]</a:t>
            </a:r>
          </a:p>
          <a:p>
            <a:pPr lvl="1"/>
            <a:r>
              <a:rPr lang="en-US" altLang="zh-CN" dirty="0" smtClean="0"/>
              <a:t>Use of FILS beacon</a:t>
            </a:r>
          </a:p>
          <a:p>
            <a:pPr lvl="2"/>
            <a:r>
              <a:rPr lang="en-US" altLang="zh-CN" dirty="0" smtClean="0"/>
              <a:t>Define a very short beacon (FILS beacon) to advertise AP, transmit it much more frequently.</a:t>
            </a:r>
          </a:p>
          <a:p>
            <a:pPr lvl="2"/>
            <a:r>
              <a:rPr lang="en-US" altLang="zh-CN" dirty="0" smtClean="0"/>
              <a:t>FILS beacon only contains several necessary element for discovery.</a:t>
            </a:r>
          </a:p>
          <a:p>
            <a:pPr lvl="2"/>
            <a:r>
              <a:rPr lang="en-US" altLang="zh-CN" dirty="0" smtClean="0"/>
              <a:t>FILS beacon will not replace the traditional beacon frame, it will be sent much more frequently between traditional beacons.</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5</a:t>
            </a:fld>
            <a:endParaRPr lang="en-US" altLang="zh-C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Channel Scanning</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There are multiple frequency channels and there may be multiple APs in each frequency channel.</a:t>
            </a:r>
          </a:p>
          <a:p>
            <a:pPr lvl="1"/>
            <a:r>
              <a:rPr lang="en-US" altLang="zh-CN" dirty="0" smtClean="0"/>
              <a:t>Even though FILS/short beacon can reduce inter-beacon time, to scan the short beacon of all APs in all frequency channels takes quite amount of time.</a:t>
            </a:r>
          </a:p>
          <a:p>
            <a:pPr lvl="1"/>
            <a:r>
              <a:rPr lang="en-US" altLang="zh-CN" dirty="0" smtClean="0"/>
              <a:t>If there are N frequency channels, and each AP’s inter-beacon interval is T, the total FILS beacon scanning time can be up to N*T, which can be easily over 100msec.</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a:t>
            </a:fld>
            <a:endParaRPr lang="en-US" altLang="zh-C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Channel Scanning</a:t>
            </a:r>
            <a:endParaRPr lang="en-US" dirty="0"/>
          </a:p>
        </p:txBody>
      </p:sp>
      <p:sp>
        <p:nvSpPr>
          <p:cNvPr id="3" name="Content Placeholder 2"/>
          <p:cNvSpPr>
            <a:spLocks noGrp="1"/>
          </p:cNvSpPr>
          <p:nvPr>
            <p:ph idx="1"/>
          </p:nvPr>
        </p:nvSpPr>
        <p:spPr>
          <a:xfrm>
            <a:off x="685800" y="1981200"/>
            <a:ext cx="8134672" cy="1087760"/>
          </a:xfrm>
        </p:spPr>
        <p:txBody>
          <a:bodyPr>
            <a:normAutofit fontScale="92500" lnSpcReduction="10000"/>
          </a:bodyPr>
          <a:lstStyle/>
          <a:p>
            <a:r>
              <a:rPr lang="en-US" altLang="zh-CN" dirty="0" smtClean="0"/>
              <a:t>Example scenario</a:t>
            </a:r>
          </a:p>
          <a:p>
            <a:pPr lvl="1"/>
            <a:r>
              <a:rPr lang="en-US" altLang="zh-CN" dirty="0" smtClean="0"/>
              <a:t>3 frequency channels</a:t>
            </a:r>
          </a:p>
          <a:p>
            <a:pPr lvl="1"/>
            <a:r>
              <a:rPr lang="en-US" altLang="zh-CN" dirty="0" smtClean="0"/>
              <a:t>3 APs in each frequency channel</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a:t>
            </a:fld>
            <a:endParaRPr lang="en-US" altLang="zh-CN"/>
          </a:p>
        </p:txBody>
      </p:sp>
      <p:cxnSp>
        <p:nvCxnSpPr>
          <p:cNvPr id="5" name="Straight Arrow Connector 4"/>
          <p:cNvCxnSpPr/>
          <p:nvPr/>
        </p:nvCxnSpPr>
        <p:spPr bwMode="auto">
          <a:xfrm>
            <a:off x="890332" y="3922230"/>
            <a:ext cx="655320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7" name="Straight Arrow Connector 6"/>
          <p:cNvCxnSpPr/>
          <p:nvPr/>
        </p:nvCxnSpPr>
        <p:spPr bwMode="auto">
          <a:xfrm>
            <a:off x="890332" y="4684230"/>
            <a:ext cx="655320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8" name="Straight Arrow Connector 7"/>
          <p:cNvCxnSpPr/>
          <p:nvPr/>
        </p:nvCxnSpPr>
        <p:spPr bwMode="auto">
          <a:xfrm>
            <a:off x="890332" y="5522430"/>
            <a:ext cx="662940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 name="TextBox 8"/>
          <p:cNvSpPr txBox="1"/>
          <p:nvPr/>
        </p:nvSpPr>
        <p:spPr>
          <a:xfrm>
            <a:off x="7491475" y="3693630"/>
            <a:ext cx="1109599" cy="393954"/>
          </a:xfrm>
          <a:prstGeom prst="rect">
            <a:avLst/>
          </a:prstGeom>
          <a:noFill/>
        </p:spPr>
        <p:txBody>
          <a:bodyPr wrap="none" rtlCol="0">
            <a:spAutoFit/>
          </a:bodyPr>
          <a:lstStyle/>
          <a:p>
            <a:r>
              <a:rPr lang="en-US" dirty="0" smtClean="0"/>
              <a:t>Freq. </a:t>
            </a:r>
            <a:r>
              <a:rPr lang="en-US" dirty="0" err="1" smtClean="0"/>
              <a:t>ch</a:t>
            </a:r>
            <a:r>
              <a:rPr lang="en-US" dirty="0" smtClean="0"/>
              <a:t>. 1</a:t>
            </a:r>
            <a:endParaRPr lang="en-US" dirty="0"/>
          </a:p>
        </p:txBody>
      </p:sp>
      <p:sp>
        <p:nvSpPr>
          <p:cNvPr id="10" name="TextBox 9"/>
          <p:cNvSpPr txBox="1"/>
          <p:nvPr/>
        </p:nvSpPr>
        <p:spPr>
          <a:xfrm>
            <a:off x="7491475" y="4455630"/>
            <a:ext cx="1079142" cy="393954"/>
          </a:xfrm>
          <a:prstGeom prst="rect">
            <a:avLst/>
          </a:prstGeom>
          <a:noFill/>
        </p:spPr>
        <p:txBody>
          <a:bodyPr wrap="none" rtlCol="0">
            <a:spAutoFit/>
          </a:bodyPr>
          <a:lstStyle/>
          <a:p>
            <a:r>
              <a:rPr lang="en-US" dirty="0" smtClean="0"/>
              <a:t>Freq. </a:t>
            </a:r>
            <a:r>
              <a:rPr lang="en-US" dirty="0" err="1" smtClean="0"/>
              <a:t>ch</a:t>
            </a:r>
            <a:r>
              <a:rPr lang="en-US" dirty="0" smtClean="0"/>
              <a:t>. 2</a:t>
            </a:r>
            <a:endParaRPr lang="en-US" dirty="0"/>
          </a:p>
        </p:txBody>
      </p:sp>
      <p:sp>
        <p:nvSpPr>
          <p:cNvPr id="11" name="TextBox 10"/>
          <p:cNvSpPr txBox="1"/>
          <p:nvPr/>
        </p:nvSpPr>
        <p:spPr>
          <a:xfrm>
            <a:off x="7519732" y="5315436"/>
            <a:ext cx="1079142" cy="393954"/>
          </a:xfrm>
          <a:prstGeom prst="rect">
            <a:avLst/>
          </a:prstGeom>
          <a:noFill/>
        </p:spPr>
        <p:txBody>
          <a:bodyPr wrap="none" rtlCol="0">
            <a:spAutoFit/>
          </a:bodyPr>
          <a:lstStyle/>
          <a:p>
            <a:r>
              <a:rPr lang="en-US" dirty="0" smtClean="0"/>
              <a:t>Freq. </a:t>
            </a:r>
            <a:r>
              <a:rPr lang="en-US" dirty="0" err="1" smtClean="0"/>
              <a:t>ch</a:t>
            </a:r>
            <a:r>
              <a:rPr lang="en-US" dirty="0" smtClean="0"/>
              <a:t>. 3</a:t>
            </a:r>
            <a:endParaRPr lang="en-US" dirty="0"/>
          </a:p>
        </p:txBody>
      </p:sp>
      <p:cxnSp>
        <p:nvCxnSpPr>
          <p:cNvPr id="12" name="Straight Connector 11"/>
          <p:cNvCxnSpPr/>
          <p:nvPr/>
        </p:nvCxnSpPr>
        <p:spPr bwMode="auto">
          <a:xfrm flipV="1">
            <a:off x="3100132" y="3358695"/>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flipV="1">
            <a:off x="5157532" y="3358695"/>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 name="Straight Arrow Connector 13"/>
          <p:cNvCxnSpPr/>
          <p:nvPr/>
        </p:nvCxnSpPr>
        <p:spPr bwMode="auto">
          <a:xfrm>
            <a:off x="3100132" y="3434895"/>
            <a:ext cx="2057400" cy="0"/>
          </a:xfrm>
          <a:prstGeom prst="straightConnector1">
            <a:avLst/>
          </a:prstGeom>
          <a:solidFill>
            <a:schemeClr val="accent1"/>
          </a:solidFill>
          <a:ln w="9525" cap="flat" cmpd="sng" algn="ctr">
            <a:solidFill>
              <a:schemeClr val="tx1"/>
            </a:solidFill>
            <a:prstDash val="sysDash"/>
            <a:round/>
            <a:headEnd type="arrow" w="sm" len="sm"/>
            <a:tailEnd type="arrow" w="sm" len="sm"/>
          </a:ln>
          <a:effectLst/>
        </p:spPr>
      </p:cxnSp>
      <p:sp>
        <p:nvSpPr>
          <p:cNvPr id="15" name="TextBox 14"/>
          <p:cNvSpPr txBox="1"/>
          <p:nvPr/>
        </p:nvSpPr>
        <p:spPr>
          <a:xfrm>
            <a:off x="3100132" y="3160230"/>
            <a:ext cx="2002471" cy="350865"/>
          </a:xfrm>
          <a:prstGeom prst="rect">
            <a:avLst/>
          </a:prstGeom>
          <a:noFill/>
        </p:spPr>
        <p:txBody>
          <a:bodyPr wrap="none" rtlCol="0">
            <a:spAutoFit/>
          </a:bodyPr>
          <a:lstStyle/>
          <a:p>
            <a:r>
              <a:rPr lang="en-US" sz="1200" b="0" dirty="0" smtClean="0"/>
              <a:t>Inter FILS beacon duration</a:t>
            </a:r>
            <a:endParaRPr lang="en-US" sz="1200" b="0" dirty="0"/>
          </a:p>
        </p:txBody>
      </p:sp>
      <p:grpSp>
        <p:nvGrpSpPr>
          <p:cNvPr id="16" name="Group 15"/>
          <p:cNvGrpSpPr/>
          <p:nvPr/>
        </p:nvGrpSpPr>
        <p:grpSpPr>
          <a:xfrm>
            <a:off x="1042732" y="3541230"/>
            <a:ext cx="6172200" cy="381000"/>
            <a:chOff x="1295400" y="3581400"/>
            <a:chExt cx="6172200" cy="685800"/>
          </a:xfrm>
        </p:grpSpPr>
        <p:cxnSp>
          <p:nvCxnSpPr>
            <p:cNvPr id="17" name="Straight Arrow Connector 16"/>
            <p:cNvCxnSpPr/>
            <p:nvPr/>
          </p:nvCxnSpPr>
          <p:spPr bwMode="auto">
            <a:xfrm flipV="1">
              <a:off x="1295400" y="3581400"/>
              <a:ext cx="0" cy="6858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8" name="Straight Arrow Connector 17"/>
            <p:cNvCxnSpPr/>
            <p:nvPr/>
          </p:nvCxnSpPr>
          <p:spPr bwMode="auto">
            <a:xfrm flipV="1">
              <a:off x="3352800" y="3581400"/>
              <a:ext cx="0" cy="6858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9" name="Straight Arrow Connector 18"/>
            <p:cNvCxnSpPr/>
            <p:nvPr/>
          </p:nvCxnSpPr>
          <p:spPr bwMode="auto">
            <a:xfrm flipV="1">
              <a:off x="5410200" y="3581400"/>
              <a:ext cx="0" cy="6858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20" name="Straight Arrow Connector 19"/>
            <p:cNvCxnSpPr/>
            <p:nvPr/>
          </p:nvCxnSpPr>
          <p:spPr bwMode="auto">
            <a:xfrm flipV="1">
              <a:off x="7467600" y="3581400"/>
              <a:ext cx="0" cy="6858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21" name="Straight Arrow Connector 20"/>
            <p:cNvCxnSpPr/>
            <p:nvPr/>
          </p:nvCxnSpPr>
          <p:spPr bwMode="auto">
            <a:xfrm flipV="1">
              <a:off x="2286000" y="3581400"/>
              <a:ext cx="0" cy="685800"/>
            </a:xfrm>
            <a:prstGeom prst="straightConnector1">
              <a:avLst/>
            </a:prstGeom>
            <a:solidFill>
              <a:schemeClr val="accent1"/>
            </a:solidFill>
            <a:ln w="25400" cap="flat" cmpd="sng" algn="ctr">
              <a:solidFill>
                <a:srgbClr val="FF3300"/>
              </a:solidFill>
              <a:prstDash val="solid"/>
              <a:round/>
              <a:headEnd type="none" w="med" len="med"/>
              <a:tailEnd type="triangle"/>
            </a:ln>
            <a:effectLst/>
          </p:spPr>
        </p:cxnSp>
        <p:cxnSp>
          <p:nvCxnSpPr>
            <p:cNvPr id="22" name="Straight Arrow Connector 21"/>
            <p:cNvCxnSpPr/>
            <p:nvPr/>
          </p:nvCxnSpPr>
          <p:spPr bwMode="auto">
            <a:xfrm flipV="1">
              <a:off x="4343400" y="3581400"/>
              <a:ext cx="0" cy="685800"/>
            </a:xfrm>
            <a:prstGeom prst="straightConnector1">
              <a:avLst/>
            </a:prstGeom>
            <a:solidFill>
              <a:schemeClr val="accent1"/>
            </a:solidFill>
            <a:ln w="25400" cap="flat" cmpd="sng" algn="ctr">
              <a:solidFill>
                <a:srgbClr val="FF3300"/>
              </a:solidFill>
              <a:prstDash val="solid"/>
              <a:round/>
              <a:headEnd type="none" w="med" len="med"/>
              <a:tailEnd type="triangle"/>
            </a:ln>
            <a:effectLst/>
          </p:spPr>
        </p:cxnSp>
        <p:cxnSp>
          <p:nvCxnSpPr>
            <p:cNvPr id="23" name="Straight Arrow Connector 22"/>
            <p:cNvCxnSpPr/>
            <p:nvPr/>
          </p:nvCxnSpPr>
          <p:spPr bwMode="auto">
            <a:xfrm flipV="1">
              <a:off x="6400800" y="3581400"/>
              <a:ext cx="0" cy="685800"/>
            </a:xfrm>
            <a:prstGeom prst="straightConnector1">
              <a:avLst/>
            </a:prstGeom>
            <a:solidFill>
              <a:schemeClr val="accent1"/>
            </a:solidFill>
            <a:ln w="25400" cap="flat" cmpd="sng" algn="ctr">
              <a:solidFill>
                <a:srgbClr val="FF3300"/>
              </a:solidFill>
              <a:prstDash val="solid"/>
              <a:round/>
              <a:headEnd type="none" w="med" len="med"/>
              <a:tailEnd type="triangle"/>
            </a:ln>
            <a:effectLst/>
          </p:spPr>
        </p:cxnSp>
        <p:cxnSp>
          <p:nvCxnSpPr>
            <p:cNvPr id="24" name="Straight Arrow Connector 23"/>
            <p:cNvCxnSpPr/>
            <p:nvPr/>
          </p:nvCxnSpPr>
          <p:spPr bwMode="auto">
            <a:xfrm flipV="1">
              <a:off x="3200400" y="3581400"/>
              <a:ext cx="0" cy="685800"/>
            </a:xfrm>
            <a:prstGeom prst="straightConnector1">
              <a:avLst/>
            </a:prstGeom>
            <a:solidFill>
              <a:schemeClr val="accent1"/>
            </a:solidFill>
            <a:ln w="25400" cap="flat" cmpd="sng" algn="ctr">
              <a:solidFill>
                <a:srgbClr val="0000FF"/>
              </a:solidFill>
              <a:prstDash val="solid"/>
              <a:round/>
              <a:headEnd type="none" w="med" len="med"/>
              <a:tailEnd type="triangle"/>
            </a:ln>
            <a:effectLst/>
          </p:spPr>
        </p:cxnSp>
        <p:cxnSp>
          <p:nvCxnSpPr>
            <p:cNvPr id="25" name="Straight Arrow Connector 24"/>
            <p:cNvCxnSpPr/>
            <p:nvPr/>
          </p:nvCxnSpPr>
          <p:spPr bwMode="auto">
            <a:xfrm flipV="1">
              <a:off x="5257800" y="3581400"/>
              <a:ext cx="0" cy="685800"/>
            </a:xfrm>
            <a:prstGeom prst="straightConnector1">
              <a:avLst/>
            </a:prstGeom>
            <a:solidFill>
              <a:schemeClr val="accent1"/>
            </a:solidFill>
            <a:ln w="25400" cap="flat" cmpd="sng" algn="ctr">
              <a:solidFill>
                <a:srgbClr val="0000FF"/>
              </a:solidFill>
              <a:prstDash val="solid"/>
              <a:round/>
              <a:headEnd type="none" w="med" len="med"/>
              <a:tailEnd type="triangle"/>
            </a:ln>
            <a:effectLst/>
          </p:spPr>
        </p:cxnSp>
        <p:cxnSp>
          <p:nvCxnSpPr>
            <p:cNvPr id="26" name="Straight Arrow Connector 25"/>
            <p:cNvCxnSpPr/>
            <p:nvPr/>
          </p:nvCxnSpPr>
          <p:spPr bwMode="auto">
            <a:xfrm flipV="1">
              <a:off x="7315200" y="3581400"/>
              <a:ext cx="0" cy="685800"/>
            </a:xfrm>
            <a:prstGeom prst="straightConnector1">
              <a:avLst/>
            </a:prstGeom>
            <a:solidFill>
              <a:schemeClr val="accent1"/>
            </a:solidFill>
            <a:ln w="25400" cap="flat" cmpd="sng" algn="ctr">
              <a:solidFill>
                <a:srgbClr val="0000FF"/>
              </a:solidFill>
              <a:prstDash val="solid"/>
              <a:round/>
              <a:headEnd type="none" w="med" len="med"/>
              <a:tailEnd type="triangle"/>
            </a:ln>
            <a:effectLst/>
          </p:spPr>
        </p:cxnSp>
      </p:grpSp>
      <p:cxnSp>
        <p:nvCxnSpPr>
          <p:cNvPr id="28" name="Straight Arrow Connector 27"/>
          <p:cNvCxnSpPr/>
          <p:nvPr/>
        </p:nvCxnSpPr>
        <p:spPr bwMode="auto">
          <a:xfrm flipV="1">
            <a:off x="1499932" y="4303230"/>
            <a:ext cx="0" cy="381000"/>
          </a:xfrm>
          <a:prstGeom prst="straightConnector1">
            <a:avLst/>
          </a:prstGeom>
          <a:solidFill>
            <a:schemeClr val="accent1"/>
          </a:solidFill>
          <a:ln w="25400" cap="flat" cmpd="sng" algn="ctr">
            <a:solidFill>
              <a:schemeClr val="tx2">
                <a:lumMod val="75000"/>
              </a:schemeClr>
            </a:solidFill>
            <a:prstDash val="solid"/>
            <a:round/>
            <a:headEnd type="none" w="med" len="med"/>
            <a:tailEnd type="triangle"/>
          </a:ln>
          <a:effectLst/>
        </p:spPr>
      </p:cxnSp>
      <p:cxnSp>
        <p:nvCxnSpPr>
          <p:cNvPr id="29" name="Straight Arrow Connector 28"/>
          <p:cNvCxnSpPr/>
          <p:nvPr/>
        </p:nvCxnSpPr>
        <p:spPr bwMode="auto">
          <a:xfrm flipV="1">
            <a:off x="3557332" y="4303230"/>
            <a:ext cx="0" cy="381000"/>
          </a:xfrm>
          <a:prstGeom prst="straightConnector1">
            <a:avLst/>
          </a:prstGeom>
          <a:solidFill>
            <a:schemeClr val="accent1"/>
          </a:solidFill>
          <a:ln w="25400" cap="flat" cmpd="sng" algn="ctr">
            <a:solidFill>
              <a:schemeClr val="tx2">
                <a:lumMod val="75000"/>
              </a:schemeClr>
            </a:solidFill>
            <a:prstDash val="solid"/>
            <a:round/>
            <a:headEnd type="none" w="med" len="med"/>
            <a:tailEnd type="triangle"/>
          </a:ln>
          <a:effectLst/>
        </p:spPr>
      </p:cxnSp>
      <p:cxnSp>
        <p:nvCxnSpPr>
          <p:cNvPr id="30" name="Straight Arrow Connector 29"/>
          <p:cNvCxnSpPr/>
          <p:nvPr/>
        </p:nvCxnSpPr>
        <p:spPr bwMode="auto">
          <a:xfrm flipV="1">
            <a:off x="5614732" y="4303230"/>
            <a:ext cx="0" cy="381000"/>
          </a:xfrm>
          <a:prstGeom prst="straightConnector1">
            <a:avLst/>
          </a:prstGeom>
          <a:solidFill>
            <a:schemeClr val="accent1"/>
          </a:solidFill>
          <a:ln w="25400" cap="flat" cmpd="sng" algn="ctr">
            <a:solidFill>
              <a:schemeClr val="tx2">
                <a:lumMod val="75000"/>
              </a:schemeClr>
            </a:solidFill>
            <a:prstDash val="solid"/>
            <a:round/>
            <a:headEnd type="none" w="med" len="med"/>
            <a:tailEnd type="triangle"/>
          </a:ln>
          <a:effectLst/>
        </p:spPr>
      </p:cxnSp>
      <p:cxnSp>
        <p:nvCxnSpPr>
          <p:cNvPr id="31" name="Straight Arrow Connector 30"/>
          <p:cNvCxnSpPr/>
          <p:nvPr/>
        </p:nvCxnSpPr>
        <p:spPr bwMode="auto">
          <a:xfrm flipV="1">
            <a:off x="1880932" y="4303230"/>
            <a:ext cx="0" cy="381000"/>
          </a:xfrm>
          <a:prstGeom prst="straightConnector1">
            <a:avLst/>
          </a:prstGeom>
          <a:solidFill>
            <a:schemeClr val="accent1"/>
          </a:solidFill>
          <a:ln w="25400" cap="flat" cmpd="sng" algn="ctr">
            <a:solidFill>
              <a:schemeClr val="accent5">
                <a:lumMod val="50000"/>
              </a:schemeClr>
            </a:solidFill>
            <a:prstDash val="solid"/>
            <a:round/>
            <a:headEnd type="none" w="med" len="med"/>
            <a:tailEnd type="triangle"/>
          </a:ln>
          <a:effectLst/>
        </p:spPr>
      </p:cxnSp>
      <p:cxnSp>
        <p:nvCxnSpPr>
          <p:cNvPr id="32" name="Straight Arrow Connector 31"/>
          <p:cNvCxnSpPr/>
          <p:nvPr/>
        </p:nvCxnSpPr>
        <p:spPr bwMode="auto">
          <a:xfrm flipV="1">
            <a:off x="3938332" y="4303230"/>
            <a:ext cx="0" cy="381000"/>
          </a:xfrm>
          <a:prstGeom prst="straightConnector1">
            <a:avLst/>
          </a:prstGeom>
          <a:solidFill>
            <a:schemeClr val="accent1"/>
          </a:solidFill>
          <a:ln w="25400" cap="flat" cmpd="sng" algn="ctr">
            <a:solidFill>
              <a:schemeClr val="accent5">
                <a:lumMod val="50000"/>
              </a:schemeClr>
            </a:solidFill>
            <a:prstDash val="solid"/>
            <a:round/>
            <a:headEnd type="none" w="med" len="med"/>
            <a:tailEnd type="triangle"/>
          </a:ln>
          <a:effectLst/>
        </p:spPr>
      </p:cxnSp>
      <p:cxnSp>
        <p:nvCxnSpPr>
          <p:cNvPr id="33" name="Straight Arrow Connector 32"/>
          <p:cNvCxnSpPr/>
          <p:nvPr/>
        </p:nvCxnSpPr>
        <p:spPr bwMode="auto">
          <a:xfrm flipV="1">
            <a:off x="5995732" y="4303230"/>
            <a:ext cx="0" cy="381000"/>
          </a:xfrm>
          <a:prstGeom prst="straightConnector1">
            <a:avLst/>
          </a:prstGeom>
          <a:solidFill>
            <a:schemeClr val="accent1"/>
          </a:solidFill>
          <a:ln w="25400" cap="flat" cmpd="sng" algn="ctr">
            <a:solidFill>
              <a:schemeClr val="accent5">
                <a:lumMod val="50000"/>
              </a:schemeClr>
            </a:solidFill>
            <a:prstDash val="solid"/>
            <a:round/>
            <a:headEnd type="none" w="med" len="med"/>
            <a:tailEnd type="triangle"/>
          </a:ln>
          <a:effectLst/>
        </p:spPr>
      </p:cxnSp>
      <p:cxnSp>
        <p:nvCxnSpPr>
          <p:cNvPr id="34" name="Straight Arrow Connector 33"/>
          <p:cNvCxnSpPr/>
          <p:nvPr/>
        </p:nvCxnSpPr>
        <p:spPr bwMode="auto">
          <a:xfrm flipV="1">
            <a:off x="2871532" y="4303230"/>
            <a:ext cx="0" cy="381000"/>
          </a:xfrm>
          <a:prstGeom prst="straightConnector1">
            <a:avLst/>
          </a:prstGeom>
          <a:solidFill>
            <a:schemeClr val="accent1"/>
          </a:solidFill>
          <a:ln w="25400" cap="flat" cmpd="sng" algn="ctr">
            <a:solidFill>
              <a:srgbClr val="996633"/>
            </a:solidFill>
            <a:prstDash val="solid"/>
            <a:round/>
            <a:headEnd type="none" w="med" len="med"/>
            <a:tailEnd type="triangle"/>
          </a:ln>
          <a:effectLst/>
        </p:spPr>
      </p:cxnSp>
      <p:cxnSp>
        <p:nvCxnSpPr>
          <p:cNvPr id="35" name="Straight Arrow Connector 34"/>
          <p:cNvCxnSpPr/>
          <p:nvPr/>
        </p:nvCxnSpPr>
        <p:spPr bwMode="auto">
          <a:xfrm flipV="1">
            <a:off x="4928932" y="4303230"/>
            <a:ext cx="0" cy="381000"/>
          </a:xfrm>
          <a:prstGeom prst="straightConnector1">
            <a:avLst/>
          </a:prstGeom>
          <a:solidFill>
            <a:schemeClr val="accent1"/>
          </a:solidFill>
          <a:ln w="25400" cap="flat" cmpd="sng" algn="ctr">
            <a:solidFill>
              <a:srgbClr val="996633"/>
            </a:solidFill>
            <a:prstDash val="solid"/>
            <a:round/>
            <a:headEnd type="none" w="med" len="med"/>
            <a:tailEnd type="triangle"/>
          </a:ln>
          <a:effectLst/>
        </p:spPr>
      </p:cxnSp>
      <p:cxnSp>
        <p:nvCxnSpPr>
          <p:cNvPr id="36" name="Straight Arrow Connector 35"/>
          <p:cNvCxnSpPr/>
          <p:nvPr/>
        </p:nvCxnSpPr>
        <p:spPr bwMode="auto">
          <a:xfrm flipV="1">
            <a:off x="6986332" y="4303230"/>
            <a:ext cx="0" cy="381000"/>
          </a:xfrm>
          <a:prstGeom prst="straightConnector1">
            <a:avLst/>
          </a:prstGeom>
          <a:solidFill>
            <a:schemeClr val="accent1"/>
          </a:solidFill>
          <a:ln w="25400" cap="flat" cmpd="sng" algn="ctr">
            <a:solidFill>
              <a:srgbClr val="996633"/>
            </a:solidFill>
            <a:prstDash val="solid"/>
            <a:round/>
            <a:headEnd type="none" w="med" len="med"/>
            <a:tailEnd type="triangle"/>
          </a:ln>
          <a:effectLst/>
        </p:spPr>
      </p:cxnSp>
      <p:cxnSp>
        <p:nvCxnSpPr>
          <p:cNvPr id="37" name="Straight Arrow Connector 36"/>
          <p:cNvCxnSpPr/>
          <p:nvPr/>
        </p:nvCxnSpPr>
        <p:spPr bwMode="auto">
          <a:xfrm flipV="1">
            <a:off x="2795332" y="5141430"/>
            <a:ext cx="0" cy="3810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38" name="Straight Arrow Connector 37"/>
          <p:cNvCxnSpPr/>
          <p:nvPr/>
        </p:nvCxnSpPr>
        <p:spPr bwMode="auto">
          <a:xfrm flipV="1">
            <a:off x="4852732" y="5141430"/>
            <a:ext cx="0" cy="3810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39" name="Straight Arrow Connector 38"/>
          <p:cNvCxnSpPr/>
          <p:nvPr/>
        </p:nvCxnSpPr>
        <p:spPr bwMode="auto">
          <a:xfrm flipV="1">
            <a:off x="6910132" y="5141430"/>
            <a:ext cx="0" cy="3810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40" name="Straight Arrow Connector 39"/>
          <p:cNvCxnSpPr/>
          <p:nvPr/>
        </p:nvCxnSpPr>
        <p:spPr bwMode="auto">
          <a:xfrm flipV="1">
            <a:off x="1094864" y="5141430"/>
            <a:ext cx="0" cy="381000"/>
          </a:xfrm>
          <a:prstGeom prst="straightConnector1">
            <a:avLst/>
          </a:prstGeom>
          <a:solidFill>
            <a:schemeClr val="accent1"/>
          </a:solidFill>
          <a:ln w="25400" cap="flat" cmpd="sng" algn="ctr">
            <a:solidFill>
              <a:srgbClr val="660066"/>
            </a:solidFill>
            <a:prstDash val="solid"/>
            <a:round/>
            <a:headEnd type="none" w="med" len="med"/>
            <a:tailEnd type="triangle"/>
          </a:ln>
          <a:effectLst/>
        </p:spPr>
      </p:cxnSp>
      <p:cxnSp>
        <p:nvCxnSpPr>
          <p:cNvPr id="41" name="Straight Arrow Connector 40"/>
          <p:cNvCxnSpPr/>
          <p:nvPr/>
        </p:nvCxnSpPr>
        <p:spPr bwMode="auto">
          <a:xfrm flipV="1">
            <a:off x="3152264" y="5141430"/>
            <a:ext cx="0" cy="381000"/>
          </a:xfrm>
          <a:prstGeom prst="straightConnector1">
            <a:avLst/>
          </a:prstGeom>
          <a:solidFill>
            <a:schemeClr val="accent1"/>
          </a:solidFill>
          <a:ln w="25400" cap="flat" cmpd="sng" algn="ctr">
            <a:solidFill>
              <a:srgbClr val="660066"/>
            </a:solidFill>
            <a:prstDash val="solid"/>
            <a:round/>
            <a:headEnd type="none" w="med" len="med"/>
            <a:tailEnd type="triangle"/>
          </a:ln>
          <a:effectLst/>
        </p:spPr>
      </p:cxnSp>
      <p:cxnSp>
        <p:nvCxnSpPr>
          <p:cNvPr id="42" name="Straight Arrow Connector 41"/>
          <p:cNvCxnSpPr/>
          <p:nvPr/>
        </p:nvCxnSpPr>
        <p:spPr bwMode="auto">
          <a:xfrm flipV="1">
            <a:off x="5209664" y="5141430"/>
            <a:ext cx="0" cy="381000"/>
          </a:xfrm>
          <a:prstGeom prst="straightConnector1">
            <a:avLst/>
          </a:prstGeom>
          <a:solidFill>
            <a:schemeClr val="accent1"/>
          </a:solidFill>
          <a:ln w="25400" cap="flat" cmpd="sng" algn="ctr">
            <a:solidFill>
              <a:srgbClr val="660066"/>
            </a:solidFill>
            <a:prstDash val="solid"/>
            <a:round/>
            <a:headEnd type="none" w="med" len="med"/>
            <a:tailEnd type="triangle"/>
          </a:ln>
          <a:effectLst/>
        </p:spPr>
      </p:cxnSp>
      <p:cxnSp>
        <p:nvCxnSpPr>
          <p:cNvPr id="43" name="Straight Arrow Connector 42"/>
          <p:cNvCxnSpPr/>
          <p:nvPr/>
        </p:nvCxnSpPr>
        <p:spPr bwMode="auto">
          <a:xfrm flipV="1">
            <a:off x="7267064" y="5141430"/>
            <a:ext cx="0" cy="381000"/>
          </a:xfrm>
          <a:prstGeom prst="straightConnector1">
            <a:avLst/>
          </a:prstGeom>
          <a:solidFill>
            <a:schemeClr val="accent1"/>
          </a:solidFill>
          <a:ln w="25400" cap="flat" cmpd="sng" algn="ctr">
            <a:solidFill>
              <a:srgbClr val="660066"/>
            </a:solidFill>
            <a:prstDash val="solid"/>
            <a:round/>
            <a:headEnd type="none" w="med" len="med"/>
            <a:tailEnd type="triangle"/>
          </a:ln>
          <a:effectLst/>
        </p:spPr>
      </p:cxnSp>
      <p:cxnSp>
        <p:nvCxnSpPr>
          <p:cNvPr id="44" name="Straight Arrow Connector 43"/>
          <p:cNvCxnSpPr/>
          <p:nvPr/>
        </p:nvCxnSpPr>
        <p:spPr bwMode="auto">
          <a:xfrm flipV="1">
            <a:off x="2566732" y="5141430"/>
            <a:ext cx="0" cy="381000"/>
          </a:xfrm>
          <a:prstGeom prst="straightConnector1">
            <a:avLst/>
          </a:prstGeom>
          <a:solidFill>
            <a:schemeClr val="accent1"/>
          </a:solidFill>
          <a:ln w="25400" cap="flat" cmpd="sng" algn="ctr">
            <a:solidFill>
              <a:srgbClr val="FF0066"/>
            </a:solidFill>
            <a:prstDash val="solid"/>
            <a:round/>
            <a:headEnd type="none" w="med" len="med"/>
            <a:tailEnd type="triangle"/>
          </a:ln>
          <a:effectLst/>
        </p:spPr>
      </p:cxnSp>
      <p:cxnSp>
        <p:nvCxnSpPr>
          <p:cNvPr id="45" name="Straight Arrow Connector 44"/>
          <p:cNvCxnSpPr/>
          <p:nvPr/>
        </p:nvCxnSpPr>
        <p:spPr bwMode="auto">
          <a:xfrm flipV="1">
            <a:off x="4624132" y="5141430"/>
            <a:ext cx="0" cy="381000"/>
          </a:xfrm>
          <a:prstGeom prst="straightConnector1">
            <a:avLst/>
          </a:prstGeom>
          <a:solidFill>
            <a:schemeClr val="accent1"/>
          </a:solidFill>
          <a:ln w="25400" cap="flat" cmpd="sng" algn="ctr">
            <a:solidFill>
              <a:srgbClr val="FF0066"/>
            </a:solidFill>
            <a:prstDash val="solid"/>
            <a:round/>
            <a:headEnd type="none" w="med" len="med"/>
            <a:tailEnd type="triangle"/>
          </a:ln>
          <a:effectLst/>
        </p:spPr>
      </p:cxnSp>
      <p:cxnSp>
        <p:nvCxnSpPr>
          <p:cNvPr id="46" name="Straight Arrow Connector 45"/>
          <p:cNvCxnSpPr/>
          <p:nvPr/>
        </p:nvCxnSpPr>
        <p:spPr bwMode="auto">
          <a:xfrm flipV="1">
            <a:off x="6681532" y="5141430"/>
            <a:ext cx="0" cy="381000"/>
          </a:xfrm>
          <a:prstGeom prst="straightConnector1">
            <a:avLst/>
          </a:prstGeom>
          <a:solidFill>
            <a:schemeClr val="accent1"/>
          </a:solidFill>
          <a:ln w="25400" cap="flat" cmpd="sng" algn="ctr">
            <a:solidFill>
              <a:srgbClr val="FF0066"/>
            </a:solidFill>
            <a:prstDash val="solid"/>
            <a:round/>
            <a:headEnd type="none" w="med" len="med"/>
            <a:tailEnd type="triangle"/>
          </a:ln>
          <a:effectLst/>
        </p:spPr>
      </p:cxnSp>
      <p:sp>
        <p:nvSpPr>
          <p:cNvPr id="47" name="TextBox 46"/>
          <p:cNvSpPr txBox="1"/>
          <p:nvPr/>
        </p:nvSpPr>
        <p:spPr>
          <a:xfrm>
            <a:off x="838200" y="3922230"/>
            <a:ext cx="433132" cy="283091"/>
          </a:xfrm>
          <a:prstGeom prst="rect">
            <a:avLst/>
          </a:prstGeom>
          <a:noFill/>
        </p:spPr>
        <p:txBody>
          <a:bodyPr wrap="none" rtlCol="0">
            <a:spAutoFit/>
          </a:bodyPr>
          <a:lstStyle/>
          <a:p>
            <a:r>
              <a:rPr lang="en-US" sz="1000" dirty="0" smtClean="0"/>
              <a:t>AP1</a:t>
            </a:r>
            <a:endParaRPr lang="en-US" sz="1000" dirty="0"/>
          </a:p>
        </p:txBody>
      </p:sp>
      <p:sp>
        <p:nvSpPr>
          <p:cNvPr id="48" name="TextBox 47"/>
          <p:cNvSpPr txBox="1"/>
          <p:nvPr/>
        </p:nvSpPr>
        <p:spPr>
          <a:xfrm>
            <a:off x="2947732" y="3922230"/>
            <a:ext cx="433132" cy="283091"/>
          </a:xfrm>
          <a:prstGeom prst="rect">
            <a:avLst/>
          </a:prstGeom>
          <a:noFill/>
        </p:spPr>
        <p:txBody>
          <a:bodyPr wrap="none" rtlCol="0">
            <a:spAutoFit/>
          </a:bodyPr>
          <a:lstStyle/>
          <a:p>
            <a:r>
              <a:rPr lang="en-US" sz="1000" dirty="0" smtClean="0"/>
              <a:t>AP1</a:t>
            </a:r>
            <a:endParaRPr lang="en-US" sz="1000" dirty="0"/>
          </a:p>
        </p:txBody>
      </p:sp>
      <p:sp>
        <p:nvSpPr>
          <p:cNvPr id="49" name="TextBox 48"/>
          <p:cNvSpPr txBox="1"/>
          <p:nvPr/>
        </p:nvSpPr>
        <p:spPr>
          <a:xfrm>
            <a:off x="1828800" y="3922230"/>
            <a:ext cx="433132" cy="283091"/>
          </a:xfrm>
          <a:prstGeom prst="rect">
            <a:avLst/>
          </a:prstGeom>
          <a:noFill/>
        </p:spPr>
        <p:txBody>
          <a:bodyPr wrap="none" rtlCol="0">
            <a:spAutoFit/>
          </a:bodyPr>
          <a:lstStyle/>
          <a:p>
            <a:r>
              <a:rPr lang="en-US" sz="1000" dirty="0" smtClean="0"/>
              <a:t>AP2</a:t>
            </a:r>
            <a:endParaRPr lang="en-US" sz="1000" dirty="0"/>
          </a:p>
        </p:txBody>
      </p:sp>
      <p:sp>
        <p:nvSpPr>
          <p:cNvPr id="50" name="TextBox 49"/>
          <p:cNvSpPr txBox="1"/>
          <p:nvPr/>
        </p:nvSpPr>
        <p:spPr>
          <a:xfrm>
            <a:off x="3886200" y="3922230"/>
            <a:ext cx="433132" cy="283091"/>
          </a:xfrm>
          <a:prstGeom prst="rect">
            <a:avLst/>
          </a:prstGeom>
          <a:noFill/>
        </p:spPr>
        <p:txBody>
          <a:bodyPr wrap="none" rtlCol="0">
            <a:spAutoFit/>
          </a:bodyPr>
          <a:lstStyle/>
          <a:p>
            <a:r>
              <a:rPr lang="en-US" sz="1000" dirty="0" smtClean="0"/>
              <a:t>AP2</a:t>
            </a:r>
            <a:endParaRPr lang="en-US" sz="1000" dirty="0"/>
          </a:p>
        </p:txBody>
      </p:sp>
      <p:sp>
        <p:nvSpPr>
          <p:cNvPr id="51" name="TextBox 50"/>
          <p:cNvSpPr txBox="1"/>
          <p:nvPr/>
        </p:nvSpPr>
        <p:spPr>
          <a:xfrm>
            <a:off x="5943600" y="3922230"/>
            <a:ext cx="433132" cy="283091"/>
          </a:xfrm>
          <a:prstGeom prst="rect">
            <a:avLst/>
          </a:prstGeom>
          <a:noFill/>
        </p:spPr>
        <p:txBody>
          <a:bodyPr wrap="none" rtlCol="0">
            <a:spAutoFit/>
          </a:bodyPr>
          <a:lstStyle/>
          <a:p>
            <a:r>
              <a:rPr lang="en-US" sz="1000" dirty="0" smtClean="0"/>
              <a:t>AP2</a:t>
            </a:r>
            <a:endParaRPr lang="en-US" sz="1000" dirty="0"/>
          </a:p>
        </p:txBody>
      </p:sp>
      <p:sp>
        <p:nvSpPr>
          <p:cNvPr id="52" name="TextBox 51"/>
          <p:cNvSpPr txBox="1"/>
          <p:nvPr/>
        </p:nvSpPr>
        <p:spPr>
          <a:xfrm>
            <a:off x="2642932" y="3922230"/>
            <a:ext cx="433132" cy="283091"/>
          </a:xfrm>
          <a:prstGeom prst="rect">
            <a:avLst/>
          </a:prstGeom>
          <a:noFill/>
        </p:spPr>
        <p:txBody>
          <a:bodyPr wrap="none" rtlCol="0">
            <a:spAutoFit/>
          </a:bodyPr>
          <a:lstStyle/>
          <a:p>
            <a:r>
              <a:rPr lang="en-US" sz="1000" dirty="0" smtClean="0"/>
              <a:t>AP3</a:t>
            </a:r>
            <a:endParaRPr lang="en-US" sz="1000" dirty="0"/>
          </a:p>
        </p:txBody>
      </p:sp>
      <p:sp>
        <p:nvSpPr>
          <p:cNvPr id="53" name="TextBox 52"/>
          <p:cNvSpPr txBox="1"/>
          <p:nvPr/>
        </p:nvSpPr>
        <p:spPr>
          <a:xfrm>
            <a:off x="5081332" y="3922230"/>
            <a:ext cx="433132" cy="283091"/>
          </a:xfrm>
          <a:prstGeom prst="rect">
            <a:avLst/>
          </a:prstGeom>
          <a:noFill/>
        </p:spPr>
        <p:txBody>
          <a:bodyPr wrap="none" rtlCol="0">
            <a:spAutoFit/>
          </a:bodyPr>
          <a:lstStyle/>
          <a:p>
            <a:r>
              <a:rPr lang="en-US" sz="1000" dirty="0" smtClean="0"/>
              <a:t>AP1</a:t>
            </a:r>
            <a:endParaRPr lang="en-US" sz="1000" dirty="0"/>
          </a:p>
        </p:txBody>
      </p:sp>
      <p:sp>
        <p:nvSpPr>
          <p:cNvPr id="54" name="TextBox 53"/>
          <p:cNvSpPr txBox="1"/>
          <p:nvPr/>
        </p:nvSpPr>
        <p:spPr>
          <a:xfrm>
            <a:off x="4776532" y="3922230"/>
            <a:ext cx="433132" cy="283091"/>
          </a:xfrm>
          <a:prstGeom prst="rect">
            <a:avLst/>
          </a:prstGeom>
          <a:noFill/>
        </p:spPr>
        <p:txBody>
          <a:bodyPr wrap="none" rtlCol="0">
            <a:spAutoFit/>
          </a:bodyPr>
          <a:lstStyle/>
          <a:p>
            <a:r>
              <a:rPr lang="en-US" sz="1000" dirty="0" smtClean="0"/>
              <a:t>AP3</a:t>
            </a:r>
            <a:endParaRPr lang="en-US" sz="1000" dirty="0"/>
          </a:p>
        </p:txBody>
      </p:sp>
      <p:sp>
        <p:nvSpPr>
          <p:cNvPr id="55" name="TextBox 54"/>
          <p:cNvSpPr txBox="1"/>
          <p:nvPr/>
        </p:nvSpPr>
        <p:spPr>
          <a:xfrm>
            <a:off x="7086600" y="3922230"/>
            <a:ext cx="433132" cy="283091"/>
          </a:xfrm>
          <a:prstGeom prst="rect">
            <a:avLst/>
          </a:prstGeom>
          <a:noFill/>
        </p:spPr>
        <p:txBody>
          <a:bodyPr wrap="none" rtlCol="0">
            <a:spAutoFit/>
          </a:bodyPr>
          <a:lstStyle/>
          <a:p>
            <a:r>
              <a:rPr lang="en-US" sz="1000" dirty="0" smtClean="0"/>
              <a:t>AP1</a:t>
            </a:r>
            <a:endParaRPr lang="en-US" sz="1000" dirty="0"/>
          </a:p>
        </p:txBody>
      </p:sp>
      <p:sp>
        <p:nvSpPr>
          <p:cNvPr id="56" name="TextBox 55"/>
          <p:cNvSpPr txBox="1"/>
          <p:nvPr/>
        </p:nvSpPr>
        <p:spPr>
          <a:xfrm>
            <a:off x="6781800" y="3922230"/>
            <a:ext cx="433132" cy="283091"/>
          </a:xfrm>
          <a:prstGeom prst="rect">
            <a:avLst/>
          </a:prstGeom>
          <a:noFill/>
        </p:spPr>
        <p:txBody>
          <a:bodyPr wrap="none" rtlCol="0">
            <a:spAutoFit/>
          </a:bodyPr>
          <a:lstStyle/>
          <a:p>
            <a:r>
              <a:rPr lang="en-US" sz="1000" dirty="0" smtClean="0"/>
              <a:t>AP3</a:t>
            </a:r>
            <a:endParaRPr lang="en-US" sz="1000" dirty="0"/>
          </a:p>
        </p:txBody>
      </p:sp>
      <p:sp>
        <p:nvSpPr>
          <p:cNvPr id="57" name="TextBox 56"/>
          <p:cNvSpPr txBox="1"/>
          <p:nvPr/>
        </p:nvSpPr>
        <p:spPr>
          <a:xfrm>
            <a:off x="1295400" y="4684230"/>
            <a:ext cx="433132" cy="283091"/>
          </a:xfrm>
          <a:prstGeom prst="rect">
            <a:avLst/>
          </a:prstGeom>
          <a:noFill/>
        </p:spPr>
        <p:txBody>
          <a:bodyPr wrap="none" rtlCol="0">
            <a:spAutoFit/>
          </a:bodyPr>
          <a:lstStyle/>
          <a:p>
            <a:r>
              <a:rPr lang="en-US" sz="1000" dirty="0" smtClean="0"/>
              <a:t>AP4</a:t>
            </a:r>
            <a:endParaRPr lang="en-US" sz="1000" dirty="0"/>
          </a:p>
        </p:txBody>
      </p:sp>
      <p:sp>
        <p:nvSpPr>
          <p:cNvPr id="58" name="TextBox 57"/>
          <p:cNvSpPr txBox="1"/>
          <p:nvPr/>
        </p:nvSpPr>
        <p:spPr>
          <a:xfrm>
            <a:off x="3352800" y="4684230"/>
            <a:ext cx="433132" cy="283091"/>
          </a:xfrm>
          <a:prstGeom prst="rect">
            <a:avLst/>
          </a:prstGeom>
          <a:noFill/>
        </p:spPr>
        <p:txBody>
          <a:bodyPr wrap="none" rtlCol="0">
            <a:spAutoFit/>
          </a:bodyPr>
          <a:lstStyle/>
          <a:p>
            <a:r>
              <a:rPr lang="en-US" sz="1000" dirty="0" smtClean="0"/>
              <a:t>AP4</a:t>
            </a:r>
            <a:endParaRPr lang="en-US" sz="1000" dirty="0"/>
          </a:p>
        </p:txBody>
      </p:sp>
      <p:sp>
        <p:nvSpPr>
          <p:cNvPr id="59" name="TextBox 58"/>
          <p:cNvSpPr txBox="1"/>
          <p:nvPr/>
        </p:nvSpPr>
        <p:spPr>
          <a:xfrm>
            <a:off x="5410200" y="4684230"/>
            <a:ext cx="433132" cy="283091"/>
          </a:xfrm>
          <a:prstGeom prst="rect">
            <a:avLst/>
          </a:prstGeom>
          <a:noFill/>
        </p:spPr>
        <p:txBody>
          <a:bodyPr wrap="none" rtlCol="0">
            <a:spAutoFit/>
          </a:bodyPr>
          <a:lstStyle/>
          <a:p>
            <a:r>
              <a:rPr lang="en-US" sz="1000" dirty="0" smtClean="0"/>
              <a:t>AP4</a:t>
            </a:r>
            <a:endParaRPr lang="en-US" sz="1000" dirty="0"/>
          </a:p>
        </p:txBody>
      </p:sp>
      <p:sp>
        <p:nvSpPr>
          <p:cNvPr id="60" name="TextBox 59"/>
          <p:cNvSpPr txBox="1"/>
          <p:nvPr/>
        </p:nvSpPr>
        <p:spPr>
          <a:xfrm>
            <a:off x="1652332" y="4684230"/>
            <a:ext cx="433132" cy="283091"/>
          </a:xfrm>
          <a:prstGeom prst="rect">
            <a:avLst/>
          </a:prstGeom>
          <a:noFill/>
        </p:spPr>
        <p:txBody>
          <a:bodyPr wrap="none" rtlCol="0">
            <a:spAutoFit/>
          </a:bodyPr>
          <a:lstStyle/>
          <a:p>
            <a:r>
              <a:rPr lang="en-US" sz="1000" dirty="0" smtClean="0"/>
              <a:t>AP5</a:t>
            </a:r>
            <a:endParaRPr lang="en-US" sz="1000" dirty="0"/>
          </a:p>
        </p:txBody>
      </p:sp>
      <p:sp>
        <p:nvSpPr>
          <p:cNvPr id="61" name="TextBox 60"/>
          <p:cNvSpPr txBox="1"/>
          <p:nvPr/>
        </p:nvSpPr>
        <p:spPr>
          <a:xfrm>
            <a:off x="3709732" y="4684230"/>
            <a:ext cx="433132" cy="283091"/>
          </a:xfrm>
          <a:prstGeom prst="rect">
            <a:avLst/>
          </a:prstGeom>
          <a:noFill/>
        </p:spPr>
        <p:txBody>
          <a:bodyPr wrap="none" rtlCol="0">
            <a:spAutoFit/>
          </a:bodyPr>
          <a:lstStyle/>
          <a:p>
            <a:r>
              <a:rPr lang="en-US" sz="1000" dirty="0" smtClean="0"/>
              <a:t>AP5</a:t>
            </a:r>
            <a:endParaRPr lang="en-US" sz="1000" dirty="0"/>
          </a:p>
        </p:txBody>
      </p:sp>
      <p:sp>
        <p:nvSpPr>
          <p:cNvPr id="62" name="TextBox 61"/>
          <p:cNvSpPr txBox="1"/>
          <p:nvPr/>
        </p:nvSpPr>
        <p:spPr>
          <a:xfrm>
            <a:off x="5791200" y="4684230"/>
            <a:ext cx="433132" cy="283091"/>
          </a:xfrm>
          <a:prstGeom prst="rect">
            <a:avLst/>
          </a:prstGeom>
          <a:noFill/>
        </p:spPr>
        <p:txBody>
          <a:bodyPr wrap="none" rtlCol="0">
            <a:spAutoFit/>
          </a:bodyPr>
          <a:lstStyle/>
          <a:p>
            <a:r>
              <a:rPr lang="en-US" sz="1000" dirty="0" smtClean="0"/>
              <a:t>AP5</a:t>
            </a:r>
            <a:endParaRPr lang="en-US" sz="1000" dirty="0"/>
          </a:p>
        </p:txBody>
      </p:sp>
      <p:sp>
        <p:nvSpPr>
          <p:cNvPr id="63" name="TextBox 62"/>
          <p:cNvSpPr txBox="1"/>
          <p:nvPr/>
        </p:nvSpPr>
        <p:spPr>
          <a:xfrm>
            <a:off x="2667000" y="4684230"/>
            <a:ext cx="433132" cy="283091"/>
          </a:xfrm>
          <a:prstGeom prst="rect">
            <a:avLst/>
          </a:prstGeom>
          <a:noFill/>
        </p:spPr>
        <p:txBody>
          <a:bodyPr wrap="none" rtlCol="0">
            <a:spAutoFit/>
          </a:bodyPr>
          <a:lstStyle/>
          <a:p>
            <a:r>
              <a:rPr lang="en-US" sz="1000" dirty="0" smtClean="0"/>
              <a:t>AP6</a:t>
            </a:r>
            <a:endParaRPr lang="en-US" sz="1000" dirty="0"/>
          </a:p>
        </p:txBody>
      </p:sp>
      <p:sp>
        <p:nvSpPr>
          <p:cNvPr id="64" name="TextBox 63"/>
          <p:cNvSpPr txBox="1"/>
          <p:nvPr/>
        </p:nvSpPr>
        <p:spPr>
          <a:xfrm>
            <a:off x="4724400" y="4684230"/>
            <a:ext cx="433132" cy="283091"/>
          </a:xfrm>
          <a:prstGeom prst="rect">
            <a:avLst/>
          </a:prstGeom>
          <a:noFill/>
        </p:spPr>
        <p:txBody>
          <a:bodyPr wrap="none" rtlCol="0">
            <a:spAutoFit/>
          </a:bodyPr>
          <a:lstStyle/>
          <a:p>
            <a:r>
              <a:rPr lang="en-US" sz="1000" dirty="0" smtClean="0"/>
              <a:t>AP6</a:t>
            </a:r>
            <a:endParaRPr lang="en-US" sz="1000" dirty="0"/>
          </a:p>
        </p:txBody>
      </p:sp>
      <p:sp>
        <p:nvSpPr>
          <p:cNvPr id="65" name="TextBox 64"/>
          <p:cNvSpPr txBox="1"/>
          <p:nvPr/>
        </p:nvSpPr>
        <p:spPr>
          <a:xfrm>
            <a:off x="6781800" y="4684230"/>
            <a:ext cx="433132" cy="283091"/>
          </a:xfrm>
          <a:prstGeom prst="rect">
            <a:avLst/>
          </a:prstGeom>
          <a:noFill/>
        </p:spPr>
        <p:txBody>
          <a:bodyPr wrap="none" rtlCol="0">
            <a:spAutoFit/>
          </a:bodyPr>
          <a:lstStyle/>
          <a:p>
            <a:r>
              <a:rPr lang="en-US" sz="1000" dirty="0" smtClean="0"/>
              <a:t>AP6</a:t>
            </a:r>
            <a:endParaRPr lang="en-US" sz="1000" dirty="0"/>
          </a:p>
        </p:txBody>
      </p:sp>
      <p:sp>
        <p:nvSpPr>
          <p:cNvPr id="66" name="TextBox 65"/>
          <p:cNvSpPr txBox="1"/>
          <p:nvPr/>
        </p:nvSpPr>
        <p:spPr>
          <a:xfrm>
            <a:off x="2590800" y="5522430"/>
            <a:ext cx="433132" cy="283091"/>
          </a:xfrm>
          <a:prstGeom prst="rect">
            <a:avLst/>
          </a:prstGeom>
          <a:noFill/>
        </p:spPr>
        <p:txBody>
          <a:bodyPr wrap="none" rtlCol="0">
            <a:spAutoFit/>
          </a:bodyPr>
          <a:lstStyle/>
          <a:p>
            <a:r>
              <a:rPr lang="en-US" sz="1000" dirty="0" smtClean="0"/>
              <a:t>AP9</a:t>
            </a:r>
            <a:endParaRPr lang="en-US" sz="1000" dirty="0"/>
          </a:p>
        </p:txBody>
      </p:sp>
      <p:sp>
        <p:nvSpPr>
          <p:cNvPr id="67" name="TextBox 66"/>
          <p:cNvSpPr txBox="1"/>
          <p:nvPr/>
        </p:nvSpPr>
        <p:spPr>
          <a:xfrm>
            <a:off x="890332" y="5522430"/>
            <a:ext cx="433132" cy="283091"/>
          </a:xfrm>
          <a:prstGeom prst="rect">
            <a:avLst/>
          </a:prstGeom>
          <a:noFill/>
        </p:spPr>
        <p:txBody>
          <a:bodyPr wrap="none" rtlCol="0">
            <a:spAutoFit/>
          </a:bodyPr>
          <a:lstStyle/>
          <a:p>
            <a:r>
              <a:rPr lang="en-US" sz="1000" dirty="0" smtClean="0"/>
              <a:t>AP7</a:t>
            </a:r>
            <a:endParaRPr lang="en-US" sz="1000" dirty="0"/>
          </a:p>
        </p:txBody>
      </p:sp>
      <p:sp>
        <p:nvSpPr>
          <p:cNvPr id="68" name="TextBox 67"/>
          <p:cNvSpPr txBox="1"/>
          <p:nvPr/>
        </p:nvSpPr>
        <p:spPr>
          <a:xfrm>
            <a:off x="2947732" y="5522430"/>
            <a:ext cx="433132" cy="283091"/>
          </a:xfrm>
          <a:prstGeom prst="rect">
            <a:avLst/>
          </a:prstGeom>
          <a:noFill/>
        </p:spPr>
        <p:txBody>
          <a:bodyPr wrap="none" rtlCol="0">
            <a:spAutoFit/>
          </a:bodyPr>
          <a:lstStyle/>
          <a:p>
            <a:r>
              <a:rPr lang="en-US" sz="1000" dirty="0" smtClean="0"/>
              <a:t>AP7</a:t>
            </a:r>
            <a:endParaRPr lang="en-US" sz="1000" dirty="0"/>
          </a:p>
        </p:txBody>
      </p:sp>
      <p:sp>
        <p:nvSpPr>
          <p:cNvPr id="69" name="TextBox 68"/>
          <p:cNvSpPr txBox="1"/>
          <p:nvPr/>
        </p:nvSpPr>
        <p:spPr>
          <a:xfrm>
            <a:off x="5005132" y="5522430"/>
            <a:ext cx="433132" cy="283091"/>
          </a:xfrm>
          <a:prstGeom prst="rect">
            <a:avLst/>
          </a:prstGeom>
          <a:noFill/>
        </p:spPr>
        <p:txBody>
          <a:bodyPr wrap="none" rtlCol="0">
            <a:spAutoFit/>
          </a:bodyPr>
          <a:lstStyle/>
          <a:p>
            <a:r>
              <a:rPr lang="en-US" sz="1000" dirty="0" smtClean="0"/>
              <a:t>AP7</a:t>
            </a:r>
            <a:endParaRPr lang="en-US" sz="1000" dirty="0"/>
          </a:p>
        </p:txBody>
      </p:sp>
      <p:sp>
        <p:nvSpPr>
          <p:cNvPr id="70" name="TextBox 69"/>
          <p:cNvSpPr txBox="1"/>
          <p:nvPr/>
        </p:nvSpPr>
        <p:spPr>
          <a:xfrm>
            <a:off x="7062532" y="5522430"/>
            <a:ext cx="433132" cy="283091"/>
          </a:xfrm>
          <a:prstGeom prst="rect">
            <a:avLst/>
          </a:prstGeom>
          <a:noFill/>
        </p:spPr>
        <p:txBody>
          <a:bodyPr wrap="none" rtlCol="0">
            <a:spAutoFit/>
          </a:bodyPr>
          <a:lstStyle/>
          <a:p>
            <a:r>
              <a:rPr lang="en-US" sz="1000" dirty="0" smtClean="0"/>
              <a:t>AP7</a:t>
            </a:r>
            <a:endParaRPr lang="en-US" sz="1000" dirty="0"/>
          </a:p>
        </p:txBody>
      </p:sp>
      <p:sp>
        <p:nvSpPr>
          <p:cNvPr id="71" name="TextBox 70"/>
          <p:cNvSpPr txBox="1"/>
          <p:nvPr/>
        </p:nvSpPr>
        <p:spPr>
          <a:xfrm>
            <a:off x="2261932" y="5522430"/>
            <a:ext cx="433132" cy="283091"/>
          </a:xfrm>
          <a:prstGeom prst="rect">
            <a:avLst/>
          </a:prstGeom>
          <a:noFill/>
        </p:spPr>
        <p:txBody>
          <a:bodyPr wrap="none" rtlCol="0">
            <a:spAutoFit/>
          </a:bodyPr>
          <a:lstStyle/>
          <a:p>
            <a:r>
              <a:rPr lang="en-US" sz="1000" dirty="0" smtClean="0"/>
              <a:t>AP8</a:t>
            </a:r>
            <a:endParaRPr lang="en-US" sz="1000" dirty="0"/>
          </a:p>
        </p:txBody>
      </p:sp>
      <p:sp>
        <p:nvSpPr>
          <p:cNvPr id="72" name="TextBox 71"/>
          <p:cNvSpPr txBox="1"/>
          <p:nvPr/>
        </p:nvSpPr>
        <p:spPr>
          <a:xfrm>
            <a:off x="4648200" y="5522430"/>
            <a:ext cx="433132" cy="283091"/>
          </a:xfrm>
          <a:prstGeom prst="rect">
            <a:avLst/>
          </a:prstGeom>
          <a:noFill/>
        </p:spPr>
        <p:txBody>
          <a:bodyPr wrap="none" rtlCol="0">
            <a:spAutoFit/>
          </a:bodyPr>
          <a:lstStyle/>
          <a:p>
            <a:r>
              <a:rPr lang="en-US" sz="1000" dirty="0" smtClean="0"/>
              <a:t>AP9</a:t>
            </a:r>
            <a:endParaRPr lang="en-US" sz="1000" dirty="0"/>
          </a:p>
        </p:txBody>
      </p:sp>
      <p:sp>
        <p:nvSpPr>
          <p:cNvPr id="73" name="TextBox 72"/>
          <p:cNvSpPr txBox="1"/>
          <p:nvPr/>
        </p:nvSpPr>
        <p:spPr>
          <a:xfrm>
            <a:off x="4319332" y="5522430"/>
            <a:ext cx="433132" cy="283091"/>
          </a:xfrm>
          <a:prstGeom prst="rect">
            <a:avLst/>
          </a:prstGeom>
          <a:noFill/>
        </p:spPr>
        <p:txBody>
          <a:bodyPr wrap="none" rtlCol="0">
            <a:spAutoFit/>
          </a:bodyPr>
          <a:lstStyle/>
          <a:p>
            <a:r>
              <a:rPr lang="en-US" sz="1000" dirty="0" smtClean="0"/>
              <a:t>AP8</a:t>
            </a:r>
            <a:endParaRPr lang="en-US" sz="1000" dirty="0"/>
          </a:p>
        </p:txBody>
      </p:sp>
      <p:sp>
        <p:nvSpPr>
          <p:cNvPr id="74" name="TextBox 73"/>
          <p:cNvSpPr txBox="1"/>
          <p:nvPr/>
        </p:nvSpPr>
        <p:spPr>
          <a:xfrm>
            <a:off x="6744675" y="5522430"/>
            <a:ext cx="433132" cy="283091"/>
          </a:xfrm>
          <a:prstGeom prst="rect">
            <a:avLst/>
          </a:prstGeom>
          <a:noFill/>
        </p:spPr>
        <p:txBody>
          <a:bodyPr wrap="none" rtlCol="0">
            <a:spAutoFit/>
          </a:bodyPr>
          <a:lstStyle/>
          <a:p>
            <a:r>
              <a:rPr lang="en-US" sz="1000" dirty="0" smtClean="0"/>
              <a:t>AP9</a:t>
            </a:r>
            <a:endParaRPr lang="en-US" sz="1000" dirty="0"/>
          </a:p>
        </p:txBody>
      </p:sp>
      <p:sp>
        <p:nvSpPr>
          <p:cNvPr id="75" name="TextBox 74"/>
          <p:cNvSpPr txBox="1"/>
          <p:nvPr/>
        </p:nvSpPr>
        <p:spPr>
          <a:xfrm>
            <a:off x="6415807" y="5522430"/>
            <a:ext cx="433132" cy="283091"/>
          </a:xfrm>
          <a:prstGeom prst="rect">
            <a:avLst/>
          </a:prstGeom>
          <a:noFill/>
        </p:spPr>
        <p:txBody>
          <a:bodyPr wrap="none" rtlCol="0">
            <a:spAutoFit/>
          </a:bodyPr>
          <a:lstStyle/>
          <a:p>
            <a:r>
              <a:rPr lang="en-US" sz="1000" dirty="0" smtClean="0"/>
              <a:t>AP8</a:t>
            </a:r>
            <a:endParaRPr lang="en-US" sz="1000" dirty="0"/>
          </a:p>
        </p:txBody>
      </p:sp>
      <p:sp>
        <p:nvSpPr>
          <p:cNvPr id="76" name="Oval 75"/>
          <p:cNvSpPr/>
          <p:nvPr/>
        </p:nvSpPr>
        <p:spPr bwMode="auto">
          <a:xfrm>
            <a:off x="966532" y="3671921"/>
            <a:ext cx="152400" cy="1524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77" name="Oval 76"/>
          <p:cNvSpPr/>
          <p:nvPr/>
        </p:nvSpPr>
        <p:spPr bwMode="auto">
          <a:xfrm>
            <a:off x="1957132" y="3671921"/>
            <a:ext cx="152400" cy="1524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78" name="Oval 77"/>
          <p:cNvSpPr/>
          <p:nvPr/>
        </p:nvSpPr>
        <p:spPr bwMode="auto">
          <a:xfrm>
            <a:off x="2871532" y="3671921"/>
            <a:ext cx="152400" cy="1524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79" name="Oval 78"/>
          <p:cNvSpPr/>
          <p:nvPr/>
        </p:nvSpPr>
        <p:spPr bwMode="auto">
          <a:xfrm>
            <a:off x="3481132" y="4433921"/>
            <a:ext cx="152400" cy="1524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80" name="Oval 79"/>
          <p:cNvSpPr/>
          <p:nvPr/>
        </p:nvSpPr>
        <p:spPr bwMode="auto">
          <a:xfrm>
            <a:off x="3862132" y="4433921"/>
            <a:ext cx="152400" cy="1524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81" name="Oval 80"/>
          <p:cNvSpPr/>
          <p:nvPr/>
        </p:nvSpPr>
        <p:spPr bwMode="auto">
          <a:xfrm>
            <a:off x="4852732" y="4433921"/>
            <a:ext cx="152400" cy="1524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82" name="Oval 81"/>
          <p:cNvSpPr/>
          <p:nvPr/>
        </p:nvSpPr>
        <p:spPr bwMode="auto">
          <a:xfrm>
            <a:off x="7190864" y="5272121"/>
            <a:ext cx="152400" cy="1524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83" name="Oval 82"/>
          <p:cNvSpPr/>
          <p:nvPr/>
        </p:nvSpPr>
        <p:spPr bwMode="auto">
          <a:xfrm>
            <a:off x="6605332" y="5272121"/>
            <a:ext cx="152400" cy="1524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84" name="Oval 83"/>
          <p:cNvSpPr/>
          <p:nvPr/>
        </p:nvSpPr>
        <p:spPr bwMode="auto">
          <a:xfrm>
            <a:off x="6833932" y="5272121"/>
            <a:ext cx="152400" cy="1524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cxnSp>
        <p:nvCxnSpPr>
          <p:cNvPr id="85" name="Straight Arrow Connector 84"/>
          <p:cNvCxnSpPr>
            <a:stCxn id="76" idx="6"/>
            <a:endCxn id="77" idx="2"/>
          </p:cNvCxnSpPr>
          <p:nvPr/>
        </p:nvCxnSpPr>
        <p:spPr bwMode="auto">
          <a:xfrm>
            <a:off x="1118932" y="3748121"/>
            <a:ext cx="838200" cy="0"/>
          </a:xfrm>
          <a:prstGeom prst="straightConnector1">
            <a:avLst/>
          </a:prstGeom>
          <a:solidFill>
            <a:schemeClr val="accent1"/>
          </a:solidFill>
          <a:ln w="15875" cap="flat" cmpd="sng" algn="ctr">
            <a:solidFill>
              <a:srgbClr val="FF3300"/>
            </a:solidFill>
            <a:prstDash val="sysDash"/>
            <a:round/>
            <a:headEnd type="none" w="med" len="med"/>
            <a:tailEnd type="arrow" w="sm" len="sm"/>
          </a:ln>
          <a:effectLst/>
        </p:spPr>
      </p:cxnSp>
      <p:cxnSp>
        <p:nvCxnSpPr>
          <p:cNvPr id="86" name="Straight Arrow Connector 85"/>
          <p:cNvCxnSpPr>
            <a:stCxn id="77" idx="6"/>
            <a:endCxn id="78" idx="2"/>
          </p:cNvCxnSpPr>
          <p:nvPr/>
        </p:nvCxnSpPr>
        <p:spPr bwMode="auto">
          <a:xfrm>
            <a:off x="2109532" y="3748121"/>
            <a:ext cx="762000" cy="0"/>
          </a:xfrm>
          <a:prstGeom prst="straightConnector1">
            <a:avLst/>
          </a:prstGeom>
          <a:solidFill>
            <a:schemeClr val="accent1"/>
          </a:solidFill>
          <a:ln w="15875" cap="flat" cmpd="sng" algn="ctr">
            <a:solidFill>
              <a:srgbClr val="FF3300"/>
            </a:solidFill>
            <a:prstDash val="sysDash"/>
            <a:round/>
            <a:headEnd type="none" w="med" len="med"/>
            <a:tailEnd type="arrow" w="sm" len="sm"/>
          </a:ln>
          <a:effectLst/>
        </p:spPr>
      </p:cxnSp>
      <p:cxnSp>
        <p:nvCxnSpPr>
          <p:cNvPr id="87" name="Straight Arrow Connector 86"/>
          <p:cNvCxnSpPr>
            <a:stCxn id="79" idx="6"/>
            <a:endCxn id="80" idx="2"/>
          </p:cNvCxnSpPr>
          <p:nvPr/>
        </p:nvCxnSpPr>
        <p:spPr bwMode="auto">
          <a:xfrm>
            <a:off x="3633532" y="4510121"/>
            <a:ext cx="228600" cy="0"/>
          </a:xfrm>
          <a:prstGeom prst="straightConnector1">
            <a:avLst/>
          </a:prstGeom>
          <a:solidFill>
            <a:schemeClr val="accent1"/>
          </a:solidFill>
          <a:ln w="15875" cap="flat" cmpd="sng" algn="ctr">
            <a:solidFill>
              <a:srgbClr val="FF3300"/>
            </a:solidFill>
            <a:prstDash val="sysDash"/>
            <a:round/>
            <a:headEnd type="none" w="med" len="med"/>
            <a:tailEnd type="arrow" w="sm" len="sm"/>
          </a:ln>
          <a:effectLst/>
        </p:spPr>
      </p:cxnSp>
      <p:cxnSp>
        <p:nvCxnSpPr>
          <p:cNvPr id="88" name="Straight Arrow Connector 87"/>
          <p:cNvCxnSpPr>
            <a:stCxn id="80" idx="6"/>
            <a:endCxn id="81" idx="2"/>
          </p:cNvCxnSpPr>
          <p:nvPr/>
        </p:nvCxnSpPr>
        <p:spPr bwMode="auto">
          <a:xfrm>
            <a:off x="4014532" y="4510121"/>
            <a:ext cx="838200" cy="0"/>
          </a:xfrm>
          <a:prstGeom prst="straightConnector1">
            <a:avLst/>
          </a:prstGeom>
          <a:solidFill>
            <a:schemeClr val="accent1"/>
          </a:solidFill>
          <a:ln w="15875" cap="flat" cmpd="sng" algn="ctr">
            <a:solidFill>
              <a:srgbClr val="FF3300"/>
            </a:solidFill>
            <a:prstDash val="sysDash"/>
            <a:round/>
            <a:headEnd type="none" w="med" len="med"/>
            <a:tailEnd type="arrow" w="sm" len="sm"/>
          </a:ln>
          <a:effectLst/>
        </p:spPr>
      </p:cxnSp>
      <p:cxnSp>
        <p:nvCxnSpPr>
          <p:cNvPr id="89" name="Straight Arrow Connector 88"/>
          <p:cNvCxnSpPr>
            <a:stCxn id="83" idx="6"/>
            <a:endCxn id="84" idx="2"/>
          </p:cNvCxnSpPr>
          <p:nvPr/>
        </p:nvCxnSpPr>
        <p:spPr bwMode="auto">
          <a:xfrm>
            <a:off x="6757732" y="5348321"/>
            <a:ext cx="76200" cy="0"/>
          </a:xfrm>
          <a:prstGeom prst="straightConnector1">
            <a:avLst/>
          </a:prstGeom>
          <a:solidFill>
            <a:schemeClr val="accent1"/>
          </a:solidFill>
          <a:ln w="15875" cap="flat" cmpd="sng" algn="ctr">
            <a:solidFill>
              <a:srgbClr val="FF3300"/>
            </a:solidFill>
            <a:prstDash val="sysDash"/>
            <a:round/>
            <a:headEnd type="none" w="med" len="med"/>
            <a:tailEnd type="arrow" w="sm" len="sm"/>
          </a:ln>
          <a:effectLst/>
        </p:spPr>
      </p:cxnSp>
      <p:cxnSp>
        <p:nvCxnSpPr>
          <p:cNvPr id="90" name="Straight Arrow Connector 89"/>
          <p:cNvCxnSpPr>
            <a:stCxn id="84" idx="6"/>
            <a:endCxn id="82" idx="2"/>
          </p:cNvCxnSpPr>
          <p:nvPr/>
        </p:nvCxnSpPr>
        <p:spPr bwMode="auto">
          <a:xfrm>
            <a:off x="6986332" y="5348321"/>
            <a:ext cx="204532" cy="0"/>
          </a:xfrm>
          <a:prstGeom prst="straightConnector1">
            <a:avLst/>
          </a:prstGeom>
          <a:solidFill>
            <a:schemeClr val="accent1"/>
          </a:solidFill>
          <a:ln w="15875" cap="flat" cmpd="sng" algn="ctr">
            <a:solidFill>
              <a:srgbClr val="FF3300"/>
            </a:solidFill>
            <a:prstDash val="sysDash"/>
            <a:round/>
            <a:headEnd type="none" w="med" len="med"/>
            <a:tailEnd type="arrow" w="sm" len="sm"/>
          </a:ln>
          <a:effectLst/>
        </p:spPr>
      </p:cxnSp>
      <p:cxnSp>
        <p:nvCxnSpPr>
          <p:cNvPr id="91" name="Elbow Connector 90"/>
          <p:cNvCxnSpPr>
            <a:stCxn id="78" idx="6"/>
            <a:endCxn id="79" idx="2"/>
          </p:cNvCxnSpPr>
          <p:nvPr/>
        </p:nvCxnSpPr>
        <p:spPr bwMode="auto">
          <a:xfrm>
            <a:off x="3023932" y="3748121"/>
            <a:ext cx="457200" cy="762000"/>
          </a:xfrm>
          <a:prstGeom prst="bentConnector3">
            <a:avLst>
              <a:gd name="adj1" fmla="val 14103"/>
            </a:avLst>
          </a:prstGeom>
          <a:solidFill>
            <a:schemeClr val="accent1"/>
          </a:solidFill>
          <a:ln w="15875" cap="flat" cmpd="sng" algn="ctr">
            <a:solidFill>
              <a:srgbClr val="FF3300"/>
            </a:solidFill>
            <a:prstDash val="sysDash"/>
            <a:round/>
            <a:headEnd type="none" w="med" len="med"/>
            <a:tailEnd type="arrow" w="sm" len="sm"/>
          </a:ln>
          <a:effectLst/>
        </p:spPr>
      </p:cxnSp>
      <p:cxnSp>
        <p:nvCxnSpPr>
          <p:cNvPr id="92" name="Elbow Connector 91"/>
          <p:cNvCxnSpPr>
            <a:stCxn id="81" idx="6"/>
            <a:endCxn id="83" idx="2"/>
          </p:cNvCxnSpPr>
          <p:nvPr/>
        </p:nvCxnSpPr>
        <p:spPr bwMode="auto">
          <a:xfrm>
            <a:off x="5005132" y="4510121"/>
            <a:ext cx="1600200" cy="838200"/>
          </a:xfrm>
          <a:prstGeom prst="bentConnector3">
            <a:avLst>
              <a:gd name="adj1" fmla="val 16300"/>
            </a:avLst>
          </a:prstGeom>
          <a:solidFill>
            <a:schemeClr val="accent1"/>
          </a:solidFill>
          <a:ln w="15875" cap="flat" cmpd="sng" algn="ctr">
            <a:solidFill>
              <a:srgbClr val="FF3300"/>
            </a:solidFill>
            <a:prstDash val="sysDash"/>
            <a:round/>
            <a:headEnd type="none" w="med" len="med"/>
            <a:tailEnd type="arrow" w="sm" len="sm"/>
          </a:ln>
          <a:effectLst/>
        </p:spPr>
      </p:cxnSp>
      <p:cxnSp>
        <p:nvCxnSpPr>
          <p:cNvPr id="93" name="Straight Connector 92"/>
          <p:cNvCxnSpPr/>
          <p:nvPr/>
        </p:nvCxnSpPr>
        <p:spPr bwMode="auto">
          <a:xfrm flipV="1">
            <a:off x="914400" y="6132030"/>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flipV="1">
            <a:off x="7391400" y="6132030"/>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Arrow Connector 94"/>
          <p:cNvCxnSpPr/>
          <p:nvPr/>
        </p:nvCxnSpPr>
        <p:spPr bwMode="auto">
          <a:xfrm>
            <a:off x="914400" y="6208230"/>
            <a:ext cx="6477000" cy="0"/>
          </a:xfrm>
          <a:prstGeom prst="straightConnector1">
            <a:avLst/>
          </a:prstGeom>
          <a:solidFill>
            <a:schemeClr val="accent1"/>
          </a:solidFill>
          <a:ln w="9525" cap="flat" cmpd="sng" algn="ctr">
            <a:solidFill>
              <a:schemeClr val="tx1"/>
            </a:solidFill>
            <a:prstDash val="sysDash"/>
            <a:round/>
            <a:headEnd type="arrow" w="sm" len="sm"/>
            <a:tailEnd type="arrow" w="sm" len="sm"/>
          </a:ln>
          <a:effectLst/>
        </p:spPr>
      </p:cxnSp>
      <p:sp>
        <p:nvSpPr>
          <p:cNvPr id="96" name="TextBox 95"/>
          <p:cNvSpPr txBox="1"/>
          <p:nvPr/>
        </p:nvSpPr>
        <p:spPr>
          <a:xfrm>
            <a:off x="3255329" y="6132030"/>
            <a:ext cx="2882328" cy="321306"/>
          </a:xfrm>
          <a:prstGeom prst="rect">
            <a:avLst/>
          </a:prstGeom>
          <a:noFill/>
        </p:spPr>
        <p:txBody>
          <a:bodyPr wrap="none" rtlCol="0">
            <a:spAutoFit/>
          </a:bodyPr>
          <a:lstStyle/>
          <a:p>
            <a:r>
              <a:rPr lang="en-US" sz="1200" dirty="0" smtClean="0">
                <a:solidFill>
                  <a:srgbClr val="FF0000"/>
                </a:solidFill>
              </a:rPr>
              <a:t>Total FILS beacon scanning duration</a:t>
            </a:r>
            <a:endParaRPr lang="en-US" sz="1200"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Proposed Recommendation</a:t>
            </a:r>
            <a:endParaRPr lang="en-US" dirty="0"/>
          </a:p>
        </p:txBody>
      </p:sp>
      <p:sp>
        <p:nvSpPr>
          <p:cNvPr id="3" name="Content Placeholder 2"/>
          <p:cNvSpPr>
            <a:spLocks noGrp="1"/>
          </p:cNvSpPr>
          <p:nvPr>
            <p:ph idx="1"/>
          </p:nvPr>
        </p:nvSpPr>
        <p:spPr>
          <a:xfrm>
            <a:off x="685800" y="1988840"/>
            <a:ext cx="8134672" cy="4400128"/>
          </a:xfrm>
        </p:spPr>
        <p:txBody>
          <a:bodyPr>
            <a:normAutofit/>
          </a:bodyPr>
          <a:lstStyle/>
          <a:p>
            <a:r>
              <a:rPr lang="en-US" altLang="zh-CN" dirty="0" smtClean="0"/>
              <a:t>Proposed features</a:t>
            </a:r>
          </a:p>
          <a:p>
            <a:pPr lvl="1"/>
            <a:r>
              <a:rPr lang="en-US" altLang="zh-CN" dirty="0" smtClean="0"/>
              <a:t>Time to earliest next FILS beacon among all APs in all frequency channels is indicated in FILS beacon, such that STAs can hop to right frequency channel after finishing scanning of current AP.</a:t>
            </a:r>
          </a:p>
          <a:p>
            <a:pPr lvl="1"/>
            <a:r>
              <a:rPr lang="en-US" altLang="zh-CN" dirty="0" smtClean="0"/>
              <a:t>Short beacon transmission time from multiple APs in same frequency channel is arrange to be closely located together, such that scanning of one frequency channel can be done in short time and STAs can switch to other frequency channel.</a:t>
            </a:r>
          </a:p>
          <a:p>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8</a:t>
            </a:fld>
            <a:endParaRPr lang="en-US" altLang="zh-C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Proposed Recommendation</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Standard impact</a:t>
            </a:r>
          </a:p>
          <a:p>
            <a:pPr lvl="1"/>
            <a:r>
              <a:rPr lang="en-US" altLang="zh-CN" dirty="0" smtClean="0"/>
              <a:t>Indication of time to earliest FILS beacon transmission and corresponding frequency channel in FILS beacon</a:t>
            </a:r>
          </a:p>
          <a:p>
            <a:pPr lvl="1"/>
            <a:r>
              <a:rPr lang="en-US" altLang="zh-CN" dirty="0" smtClean="0"/>
              <a:t>STA’s report on FILS beacon transmission timing information of nearby APs including APs in different frequency channels</a:t>
            </a:r>
          </a:p>
          <a:p>
            <a:pPr lvl="1"/>
            <a:r>
              <a:rPr lang="en-US" altLang="zh-CN" dirty="0" smtClean="0"/>
              <a:t>Availability of FILS beacon transmission time shift and/or interval change with minimum confusion on associated STAs</a:t>
            </a:r>
          </a:p>
          <a:p>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9</a:t>
            </a:fld>
            <a:endParaRPr lang="en-US" altLang="zh-CN"/>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65"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65"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2227</TotalTime>
  <Words>1025</Words>
  <Application>Microsoft Office PowerPoint</Application>
  <PresentationFormat>On-screen Show (4:3)</PresentationFormat>
  <Paragraphs>198</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802-11-Submission</vt:lpstr>
      <vt:lpstr>Multiple Frequency Channel Scanning</vt:lpstr>
      <vt:lpstr>Abstract</vt:lpstr>
      <vt:lpstr>Conformance w/ TGai PAR &amp; 5C </vt:lpstr>
      <vt:lpstr>AP Discovery: Scanning</vt:lpstr>
      <vt:lpstr>AP Discovery: Scanning</vt:lpstr>
      <vt:lpstr>Multiple Channel Scanning</vt:lpstr>
      <vt:lpstr>Multiple Channel Scanning</vt:lpstr>
      <vt:lpstr>Proposed Recommendation</vt:lpstr>
      <vt:lpstr>Proposed Recommendation</vt:lpstr>
      <vt:lpstr>Proposed Recommendation</vt:lpstr>
      <vt:lpstr>Benefits</vt:lpstr>
      <vt:lpstr>Straw Poll 1</vt:lpstr>
      <vt:lpstr>Straw Poll 2</vt:lpstr>
      <vt:lpstr>Straw Poll 3</vt:lpstr>
      <vt:lpstr>References</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huawei</dc:creator>
  <cp:lastModifiedBy>Yang Yunsong 73640</cp:lastModifiedBy>
  <cp:revision>124</cp:revision>
  <cp:lastPrinted>1998-02-10T13:28:06Z</cp:lastPrinted>
  <dcterms:created xsi:type="dcterms:W3CDTF">2011-11-01T05:42:00Z</dcterms:created>
  <dcterms:modified xsi:type="dcterms:W3CDTF">2012-05-04T22:01:35Z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(4)0I1zHUrpEn5/LeiKvoq5I7jEuQ+XbHzT7yO6ftUzTy97drruEV2CKTA6MPuLIDwdhTrDaZvX
bN6njPuTfqP5dZi9LPQLOqMpg7HjMwpQKoYqYgu17jekQ4YSQc9K6pdSsv/NNkHynLs6wr6k
r42JPlT+rqfPgJizthXrg+HRZX97LXFZGqN2tUdmAgmen7y3t+COg5C6cFoSuDvpgA9ppZ+P
iy8zst1IH9i4tLzDPXwo+</vt:lpwstr>
  </property>
  <property fmtid="{D5CDD505-2E9C-101B-9397-08002B2CF9AE}" pid="3" name="_ms_pID_7253431">
    <vt:lpwstr>z9/IUcM6FBpRuNjUI6wvtFHMul3qXh4MdCAEIhsReROcmvM6XXa
6tjSzhc/5YiQDlTXjkipcigSegPV4jP/kmBjKPlI38lUZMwAC36TtlL3zKXkQWRJzjfxDay5
Gf6d3O2r4Cg/Whd3ISapqaxdst/mF5nkYgjLGtmINNGBvncSfY8xUgfLdHxsXuAZC7V3XTML
ddmSGVxB0U2mrJzBxvVOJlTGequrWxTh3cKEAejdPw</vt:lpwstr>
  </property>
  <property fmtid="{D5CDD505-2E9C-101B-9397-08002B2CF9AE}" pid="4" name="_ms_pID_7253432">
    <vt:lpwstr>Jt9Gkct8ocwBcu/IaNyHfQT50GId1U
q2U1srLJL2ziSCMr8v6nLF/8iPgblKPzNDFoKBUf91douccW6/i5kmZ5da+SthhssWtwuy6Q
4h3jnYUKsK5D6nklt/H+7dW09asZ3E+/PymjFpdjrRLodNu3ea/RcaH0YqIyx8jXFLlhs/l0
1Jap2dBNgF+k9I0PHFA5iXDixRJxJqiknfkJGe2Ge2wyNqisELRMr1zGGtEf+Xf</vt:lpwstr>
  </property>
  <property fmtid="{D5CDD505-2E9C-101B-9397-08002B2CF9AE}" pid="5" name="sflag">
    <vt:lpwstr>1336076654</vt:lpwstr>
  </property>
  <property fmtid="{D5CDD505-2E9C-101B-9397-08002B2CF9AE}" pid="6" name="_ms_pID_7253433">
    <vt:lpwstr>pzBzHMk8N
bIe2Xw==</vt:lpwstr>
  </property>
</Properties>
</file>