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81" r:id="rId3"/>
    <p:sldId id="299" r:id="rId4"/>
    <p:sldId id="300" r:id="rId5"/>
    <p:sldId id="287" r:id="rId6"/>
    <p:sldId id="301" r:id="rId7"/>
    <p:sldId id="292" r:id="rId8"/>
    <p:sldId id="302" r:id="rId9"/>
    <p:sldId id="293" r:id="rId10"/>
    <p:sldId id="30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90" d="100"/>
          <a:sy n="90" d="100"/>
        </p:scale>
        <p:origin x="-918" y="-78"/>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592"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860549" y="175081"/>
            <a:ext cx="1378326"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dirty="0"/>
              <a:t>doc.: IEEE </a:t>
            </a:r>
            <a:r>
              <a:rPr lang="en-US" altLang="zh-CN" dirty="0" smtClean="0"/>
              <a:t>802.11</a:t>
            </a:r>
            <a:endParaRPr lang="en-US" altLang="zh-CN"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5</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6</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7</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r>
              <a:rPr lang="en-US" altLang="zh-CN"/>
              <a:t>Month Year</a:t>
            </a:r>
          </a:p>
        </p:txBody>
      </p:sp>
      <p:sp>
        <p:nvSpPr>
          <p:cNvPr id="5" name="页脚占位符 4"/>
          <p:cNvSpPr>
            <a:spLocks noGrp="1"/>
          </p:cNvSpPr>
          <p:nvPr>
            <p:ph type="ftr" sz="quarter" idx="11"/>
          </p:nvPr>
        </p:nvSpPr>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Month Year</a:t>
            </a:r>
          </a:p>
        </p:txBody>
      </p:sp>
      <p:sp>
        <p:nvSpPr>
          <p:cNvPr id="5" name="页脚占位符 4"/>
          <p:cNvSpPr>
            <a:spLocks noGrp="1"/>
          </p:cNvSpPr>
          <p:nvPr>
            <p:ph type="ftr" sz="quarter" idx="11"/>
          </p:nvPr>
        </p:nvSpPr>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Month Year</a:t>
            </a:r>
          </a:p>
        </p:txBody>
      </p:sp>
      <p:sp>
        <p:nvSpPr>
          <p:cNvPr id="5" name="页脚占位符 4"/>
          <p:cNvSpPr>
            <a:spLocks noGrp="1"/>
          </p:cNvSpPr>
          <p:nvPr>
            <p:ph type="ftr" sz="quarter" idx="11"/>
          </p:nvPr>
        </p:nvSpPr>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a:xfrm>
            <a:off x="696913" y="332601"/>
            <a:ext cx="968214" cy="276999"/>
          </a:xfrm>
        </p:spPr>
        <p:txBody>
          <a:bodyPr/>
          <a:lstStyle>
            <a:lvl1pPr>
              <a:defRPr/>
            </a:lvl1pPr>
          </a:lstStyle>
          <a:p>
            <a:r>
              <a:rPr lang="en-US" altLang="zh-CN" dirty="0" smtClean="0"/>
              <a:t>May 2012</a:t>
            </a:r>
            <a:endParaRPr lang="en-US" altLang="zh-CN" dirty="0"/>
          </a:p>
        </p:txBody>
      </p:sp>
      <p:sp>
        <p:nvSpPr>
          <p:cNvPr id="5" name="页脚占位符 4"/>
          <p:cNvSpPr>
            <a:spLocks noGrp="1"/>
          </p:cNvSpPr>
          <p:nvPr>
            <p:ph type="ftr" sz="quarter" idx="11"/>
          </p:nvPr>
        </p:nvSpPr>
        <p:spPr>
          <a:xfrm>
            <a:off x="8064627" y="6475413"/>
            <a:ext cx="479298" cy="184666"/>
          </a:xfrm>
        </p:spPr>
        <p:txBody>
          <a:bodyPr/>
          <a:lstStyle>
            <a:lvl1pPr>
              <a:defRPr/>
            </a:lvl1pPr>
          </a:lstStyle>
          <a:p>
            <a:r>
              <a:rPr lang="en-US" altLang="zh-CN" dirty="0" err="1" smtClean="0"/>
              <a:t>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Month Year</a:t>
            </a:r>
          </a:p>
        </p:txBody>
      </p:sp>
      <p:sp>
        <p:nvSpPr>
          <p:cNvPr id="5" name="页脚占位符 4"/>
          <p:cNvSpPr>
            <a:spLocks noGrp="1"/>
          </p:cNvSpPr>
          <p:nvPr>
            <p:ph type="ftr" sz="quarter" idx="11"/>
          </p:nvPr>
        </p:nvSpPr>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Month Year</a:t>
            </a:r>
          </a:p>
        </p:txBody>
      </p:sp>
      <p:sp>
        <p:nvSpPr>
          <p:cNvPr id="6" name="页脚占位符 5"/>
          <p:cNvSpPr>
            <a:spLocks noGrp="1"/>
          </p:cNvSpPr>
          <p:nvPr>
            <p:ph type="ftr" sz="quarter" idx="11"/>
          </p:nvPr>
        </p:nvSpPr>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Month Year</a:t>
            </a:r>
          </a:p>
        </p:txBody>
      </p:sp>
      <p:sp>
        <p:nvSpPr>
          <p:cNvPr id="8" name="页脚占位符 7"/>
          <p:cNvSpPr>
            <a:spLocks noGrp="1"/>
          </p:cNvSpPr>
          <p:nvPr>
            <p:ph type="ftr" sz="quarter" idx="11"/>
          </p:nvPr>
        </p:nvSpPr>
        <p:spPr/>
        <p:txBody>
          <a:bodyPr/>
          <a:lstStyle>
            <a:lvl1pPr>
              <a:defRPr/>
            </a:lvl1pPr>
          </a:lstStyle>
          <a:p>
            <a:r>
              <a:rPr lang="en-US" altLang="zh-CN"/>
              <a:t>John Doe, Some Company</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Month Year</a:t>
            </a:r>
          </a:p>
        </p:txBody>
      </p:sp>
      <p:sp>
        <p:nvSpPr>
          <p:cNvPr id="4" name="页脚占位符 3"/>
          <p:cNvSpPr>
            <a:spLocks noGrp="1"/>
          </p:cNvSpPr>
          <p:nvPr>
            <p:ph type="ftr" sz="quarter" idx="11"/>
          </p:nvPr>
        </p:nvSpPr>
        <p:spPr/>
        <p:txBody>
          <a:bodyPr/>
          <a:lstStyle>
            <a:lvl1pPr>
              <a:defRPr/>
            </a:lvl1pPr>
          </a:lstStyle>
          <a:p>
            <a:r>
              <a:rPr lang="en-US" altLang="zh-CN"/>
              <a:t>John Doe, Some Company</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r>
              <a:rPr lang="en-US" altLang="zh-CN"/>
              <a:t>Month Year</a:t>
            </a:r>
          </a:p>
        </p:txBody>
      </p:sp>
      <p:sp>
        <p:nvSpPr>
          <p:cNvPr id="3" name="页脚占位符 2"/>
          <p:cNvSpPr>
            <a:spLocks noGrp="1"/>
          </p:cNvSpPr>
          <p:nvPr>
            <p:ph type="ftr" sz="quarter" idx="11"/>
          </p:nvPr>
        </p:nvSpPr>
        <p:spPr/>
        <p:txBody>
          <a:bodyPr/>
          <a:lstStyle>
            <a:lvl1pPr>
              <a:defRPr/>
            </a:lvl1pPr>
          </a:lstStyle>
          <a:p>
            <a:r>
              <a:rPr lang="en-US" altLang="zh-CN"/>
              <a:t>John Doe, Some Company</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a:t>Month Year</a:t>
            </a:r>
          </a:p>
        </p:txBody>
      </p:sp>
      <p:sp>
        <p:nvSpPr>
          <p:cNvPr id="6" name="页脚占位符 5"/>
          <p:cNvSpPr>
            <a:spLocks noGrp="1"/>
          </p:cNvSpPr>
          <p:nvPr>
            <p:ph type="ftr" sz="quarter" idx="11"/>
          </p:nvPr>
        </p:nvSpPr>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a:t>Month Year</a:t>
            </a:r>
          </a:p>
        </p:txBody>
      </p:sp>
      <p:sp>
        <p:nvSpPr>
          <p:cNvPr id="6" name="页脚占位符 5"/>
          <p:cNvSpPr>
            <a:spLocks noGrp="1"/>
          </p:cNvSpPr>
          <p:nvPr>
            <p:ph type="ftr" sz="quarter" idx="11"/>
          </p:nvPr>
        </p:nvSpPr>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宋体" charset="-122"/>
              </a:defRPr>
            </a:lvl1pPr>
          </a:lstStyle>
          <a:p>
            <a:r>
              <a:rPr lang="en-US" altLang="zh-CN"/>
              <a:t>Month Year</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宋体" charset="-122"/>
              </a:defRPr>
            </a:lvl1pPr>
          </a:lstStyle>
          <a:p>
            <a:r>
              <a:rPr lang="en-US" altLang="zh-CN"/>
              <a:t>John Doe, Some Company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IEEE </a:t>
            </a:r>
            <a:r>
              <a:rPr lang="en-US" altLang="zh-CN" sz="1800" b="1" dirty="0" smtClean="0">
                <a:ea typeface="宋体" charset="-122"/>
              </a:rPr>
              <a:t>802.11-12/0565r0</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Listen to Probe Request from other STAs</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2012-05-04</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p14="http://schemas.microsoft.com/office/powerpoint/2010/main" xmlns="" val="1400439117"/>
              </p:ext>
            </p:extLst>
          </p:nvPr>
        </p:nvGraphicFramePr>
        <p:xfrm>
          <a:off x="609600" y="2362200"/>
          <a:ext cx="8148545" cy="1857375"/>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ja-JP"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Yunsong</a:t>
                      </a:r>
                      <a:r>
                        <a:rPr kumimoji="0" lang="en-US" altLang="ja-JP"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Yang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kern="100" dirty="0" err="1">
                          <a:latin typeface="Times New Roman"/>
                          <a:ea typeface="宋体"/>
                          <a:cs typeface="Times New Roman"/>
                        </a:rPr>
                        <a:t>Huawei</a:t>
                      </a:r>
                      <a:r>
                        <a:rPr lang="en-US" sz="1200" kern="100" dirty="0">
                          <a:latin typeface="Times New Roman"/>
                          <a:ea typeface="宋体"/>
                          <a:cs typeface="Times New Roman"/>
                        </a:rPr>
                        <a:t> Technologies</a:t>
                      </a:r>
                      <a:endParaRPr lang="zh-CN" sz="1000" kern="100" dirty="0">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kern="100" dirty="0">
                          <a:latin typeface="Times New Roman"/>
                          <a:ea typeface="宋体"/>
                          <a:cs typeface="Times New Roman"/>
                        </a:rPr>
                        <a:t>10180 Telesis Court, STE 165, San Diego, CA 92121</a:t>
                      </a:r>
                      <a:endParaRPr lang="zh-CN" sz="1000" kern="100" dirty="0">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endParaRPr lang="en-US" sz="1200" kern="100" dirty="0">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u="sng" kern="100" dirty="0" smtClean="0">
                          <a:solidFill>
                            <a:srgbClr val="0000FF"/>
                          </a:solidFill>
                          <a:latin typeface="+mn-lt"/>
                          <a:ea typeface="宋体"/>
                          <a:cs typeface="Times New Roman"/>
                        </a:rPr>
                        <a:t>yangyunsong@huawei.com</a:t>
                      </a:r>
                      <a:endParaRPr lang="zh-CN" sz="1000" kern="100" dirty="0">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Guiming Shu</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Ping fang</a:t>
                      </a:r>
                      <a:endParaRPr kumimoji="0" lang="zh-CN" altLang="en-US"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r>
                        <a:rPr kumimoji="0" lang="en-US" altLang="ko-KR"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a:t>
                      </a: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endParaRPr kumimoji="0" lang="zh-CN" altLang="en-US"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Phillip Barber</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 2</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agree to add the sentence to section 6.1 Active Scanning of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742950" lvl="1" indent="-285750">
              <a:spcBef>
                <a:spcPct val="20000"/>
              </a:spcBef>
              <a:buFontTx/>
              <a:buChar char="–"/>
              <a:defRPr/>
            </a:pPr>
            <a:r>
              <a:rPr lang="en-US" altLang="zh-CN" sz="2000" kern="0" dirty="0" smtClean="0">
                <a:solidFill>
                  <a:srgbClr val="000000"/>
                </a:solidFill>
                <a:latin typeface="Times New Roman"/>
              </a:rPr>
              <a:t>“An STA, if receiving a Probe Request from another STA that covers its own request, should further defer its Probe Request and listen to the Probe Response that is </a:t>
            </a:r>
            <a:r>
              <a:rPr lang="en-US" altLang="zh-CN" sz="2000" kern="0" smtClean="0">
                <a:solidFill>
                  <a:srgbClr val="000000"/>
                </a:solidFill>
                <a:latin typeface="Times New Roman"/>
              </a:rPr>
              <a:t>sent in </a:t>
            </a:r>
            <a:r>
              <a:rPr lang="en-US" altLang="zh-CN" sz="2000" kern="0" dirty="0" smtClean="0">
                <a:solidFill>
                  <a:srgbClr val="000000"/>
                </a:solidFill>
                <a:latin typeface="Times New Roman"/>
              </a:rPr>
              <a:t>response to the other STA’s Probe Request for another time period.”</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
        <p:nvSpPr>
          <p:cNvPr id="5"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2</a:t>
            </a:fld>
            <a:endParaRPr lang="en-US" altLang="zh-CN"/>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marL="460375" indent="-803275">
              <a:buFontTx/>
              <a:buNone/>
            </a:pPr>
            <a:r>
              <a:rPr lang="en-US" altLang="ja-JP" sz="2000" dirty="0" smtClean="0">
                <a:latin typeface="Arial" pitchFamily="34" charset="0"/>
                <a:ea typeface="MS PGothic" pitchFamily="34" charset="-128"/>
                <a:cs typeface="Arial" pitchFamily="34" charset="0"/>
              </a:rPr>
              <a:t>This contribution describes a technical proposal for </a:t>
            </a:r>
            <a:r>
              <a:rPr lang="en-US" altLang="ja-JP" sz="2000" dirty="0" err="1" smtClean="0">
                <a:latin typeface="Arial" pitchFamily="34" charset="0"/>
                <a:ea typeface="MS PGothic" pitchFamily="34" charset="-128"/>
                <a:cs typeface="Arial" pitchFamily="34" charset="0"/>
              </a:rPr>
              <a:t>TGai</a:t>
            </a:r>
            <a:r>
              <a:rPr lang="en-US" altLang="ja-JP" sz="2000" dirty="0" smtClean="0">
                <a:latin typeface="Arial" pitchFamily="34" charset="0"/>
                <a:ea typeface="MS PGothic" pitchFamily="34" charset="-128"/>
                <a:cs typeface="Arial" pitchFamily="34" charset="0"/>
              </a:rPr>
              <a:t> on Active scanning. In </a:t>
            </a:r>
            <a:r>
              <a:rPr lang="en-GB" altLang="ja-JP" sz="2000" dirty="0" smtClean="0">
                <a:latin typeface="Arial" pitchFamily="34" charset="0"/>
                <a:cs typeface="Arial" pitchFamily="34" charset="0"/>
              </a:rPr>
              <a:t>this proposal, </a:t>
            </a:r>
            <a:r>
              <a:rPr lang="en-US" altLang="ja-JP" sz="2000" dirty="0" smtClean="0">
                <a:latin typeface="Arial" pitchFamily="34" charset="0"/>
                <a:cs typeface="Arial" pitchFamily="34" charset="0"/>
              </a:rPr>
              <a:t>it is proposed that an STA listens to the Probe Request from other STAs during a Probe Delay of active scanning, and if a Probe Request from other STAs that covers its own request is received by the STA, the STA further listens to the Probe Response that is sent in response to the other STA’s Probe Request for another time period</a:t>
            </a:r>
            <a:r>
              <a:rPr lang="en-US" altLang="ja-JP" sz="2000" dirty="0" smtClean="0">
                <a:latin typeface="Arial" pitchFamily="34" charset="0"/>
                <a:ea typeface="MS PGothic" pitchFamily="34" charset="-128"/>
                <a:cs typeface="Arial" pitchFamily="34" charset="0"/>
              </a:rPr>
              <a:t>.</a:t>
            </a:r>
          </a:p>
          <a:p>
            <a:pPr marL="0">
              <a:buFontTx/>
              <a:buNone/>
            </a:pPr>
            <a:endParaRPr lang="en-US" altLang="zh-CN" sz="2000" b="0" dirty="0" smtClean="0">
              <a:latin typeface="Arial" pitchFamily="34" charset="0"/>
              <a:ea typeface="MS PGothic" pitchFamily="34" charset="-128"/>
              <a:cs typeface="Arial" pitchFamily="34" charset="0"/>
            </a:endParaRPr>
          </a:p>
          <a:p>
            <a:pPr>
              <a:buFontTx/>
              <a:buNone/>
            </a:pPr>
            <a:r>
              <a:rPr lang="en-US" altLang="zh-CN" dirty="0" smtClean="0">
                <a:ea typeface="宋体" charset="-122"/>
              </a:rPr>
              <a:t>Related sections of the SFD (12/0151r7)</a:t>
            </a:r>
          </a:p>
          <a:p>
            <a:pPr lvl="1"/>
            <a:r>
              <a:rPr lang="en-US" altLang="zh-CN" dirty="0" smtClean="0">
                <a:ea typeface="宋体" charset="-122"/>
              </a:rPr>
              <a:t>6. Fast network discovery</a:t>
            </a:r>
          </a:p>
          <a:p>
            <a:pPr lvl="2"/>
            <a:r>
              <a:rPr lang="en-US" altLang="zh-CN" dirty="0" smtClean="0">
                <a:ea typeface="宋体" charset="-122"/>
              </a:rPr>
              <a:t>6.1 Active scanning</a:t>
            </a:r>
          </a:p>
          <a:p>
            <a:pPr marL="0">
              <a:buFontTx/>
              <a:buNone/>
            </a:pPr>
            <a:endParaRPr lang="en-US" altLang="zh-CN" sz="2000" b="0" dirty="0">
              <a:latin typeface="Arial" pitchFamily="34" charset="0"/>
              <a:ea typeface="宋体" charset="-122"/>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3</a:t>
            </a:fld>
            <a:endParaRPr lang="en-US" altLang="zh-CN"/>
          </a:p>
        </p:txBody>
      </p:sp>
      <p:sp>
        <p:nvSpPr>
          <p:cNvPr id="7"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8" name="Tabelle 6"/>
          <p:cNvGraphicFramePr>
            <a:graphicFrameLocks noGrp="1"/>
          </p:cNvGraphicFramePr>
          <p:nvPr>
            <p:extLst>
              <p:ext uri="{D42A27DB-BD31-4B8C-83A1-F6EECF244321}">
                <p14:modId xmlns=""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
        <p:nvSpPr>
          <p:cNvPr id="7" name="Title 1"/>
          <p:cNvSpPr>
            <a:spLocks noGrp="1"/>
          </p:cNvSpPr>
          <p:nvPr>
            <p:ph type="title"/>
          </p:nvPr>
        </p:nvSpPr>
        <p:spPr>
          <a:xfrm>
            <a:off x="685800" y="685800"/>
            <a:ext cx="7772400" cy="746125"/>
          </a:xfrm>
        </p:spPr>
        <p:txBody>
          <a:bodyPr/>
          <a:lstStyle/>
          <a:p>
            <a:r>
              <a:rPr lang="en-US" altLang="zh-CN" dirty="0" smtClean="0">
                <a:solidFill>
                  <a:srgbClr val="000000"/>
                </a:solidFill>
                <a:ea typeface="宋体" charset="-122"/>
              </a:rPr>
              <a:t>Background, related contributions</a:t>
            </a:r>
          </a:p>
        </p:txBody>
      </p:sp>
      <p:sp>
        <p:nvSpPr>
          <p:cNvPr id="8" name="Content Placeholder 2"/>
          <p:cNvSpPr txBox="1">
            <a:spLocks/>
          </p:cNvSpPr>
          <p:nvPr/>
        </p:nvSpPr>
        <p:spPr bwMode="auto">
          <a:xfrm>
            <a:off x="419100" y="1547813"/>
            <a:ext cx="8077200" cy="4776787"/>
          </a:xfrm>
          <a:prstGeom prst="rect">
            <a:avLst/>
          </a:prstGeom>
          <a:noFill/>
          <a:ln w="9525">
            <a:noFill/>
            <a:miter lim="800000"/>
            <a:headEnd/>
            <a:tailEnd/>
          </a:ln>
        </p:spPr>
        <p:txBody>
          <a:bodyPr lIns="92075" tIns="46038" rIns="92075" bIns="46038">
            <a:normAutofit/>
          </a:bodyPr>
          <a:lstStyle/>
          <a:p>
            <a:pPr marL="342900" indent="-342900" eaLnBrk="0" hangingPunct="0">
              <a:lnSpc>
                <a:spcPct val="90000"/>
              </a:lnSpc>
              <a:spcBef>
                <a:spcPts val="500"/>
              </a:spcBef>
              <a:spcAft>
                <a:spcPts val="500"/>
              </a:spcAft>
              <a:buFontTx/>
              <a:buChar char="•"/>
              <a:defRPr/>
            </a:pPr>
            <a:r>
              <a:rPr lang="en-US" sz="2200" kern="0" dirty="0">
                <a:solidFill>
                  <a:srgbClr val="000000"/>
                </a:solidFill>
                <a:latin typeface="Times New Roman"/>
                <a:ea typeface="+mn-ea"/>
              </a:rPr>
              <a:t>12/0191r3: </a:t>
            </a:r>
            <a:r>
              <a:rPr lang="en-US" altLang="zh-CN" sz="2400" dirty="0"/>
              <a:t>Call for Contributions to the </a:t>
            </a:r>
            <a:r>
              <a:rPr lang="en-US" altLang="zh-CN" sz="2400" dirty="0" err="1"/>
              <a:t>TGai</a:t>
            </a:r>
            <a:r>
              <a:rPr lang="en-US" altLang="zh-CN" sz="2400" dirty="0"/>
              <a:t> Specification Framework</a:t>
            </a:r>
            <a:r>
              <a:rPr lang="en-US" sz="2200" kern="0" dirty="0">
                <a:solidFill>
                  <a:srgbClr val="000000"/>
                </a:solidFill>
                <a:latin typeface="Times New Roman"/>
                <a:ea typeface="+mn-ea"/>
              </a:rPr>
              <a:t>;</a:t>
            </a:r>
          </a:p>
          <a:p>
            <a:pPr marL="342900" indent="-342900" eaLnBrk="0" hangingPunct="0">
              <a:lnSpc>
                <a:spcPct val="90000"/>
              </a:lnSpc>
              <a:spcBef>
                <a:spcPts val="500"/>
              </a:spcBef>
              <a:spcAft>
                <a:spcPts val="500"/>
              </a:spcAft>
              <a:buFontTx/>
              <a:buChar char="•"/>
              <a:defRPr/>
            </a:pPr>
            <a:r>
              <a:rPr lang="en-US" sz="2200" kern="0" dirty="0">
                <a:solidFill>
                  <a:srgbClr val="000000"/>
                </a:solidFill>
                <a:latin typeface="Times New Roman"/>
                <a:ea typeface="+mn-ea"/>
              </a:rPr>
              <a:t>12/0151r7: Approved Proposed specification framework for </a:t>
            </a:r>
            <a:r>
              <a:rPr lang="en-US" sz="2200" kern="0" dirty="0" err="1" smtClean="0">
                <a:solidFill>
                  <a:srgbClr val="000000"/>
                </a:solidFill>
                <a:latin typeface="Times New Roman"/>
                <a:ea typeface="+mn-ea"/>
              </a:rPr>
              <a:t>Tgai</a:t>
            </a:r>
            <a:endParaRPr lang="en-US" sz="2200" kern="0" dirty="0" smtClean="0">
              <a:solidFill>
                <a:srgbClr val="000000"/>
              </a:solidFill>
              <a:latin typeface="Times New Roman"/>
              <a:ea typeface="+mn-ea"/>
            </a:endParaRPr>
          </a:p>
          <a:p>
            <a:pPr marL="342900" indent="-342900" eaLnBrk="0" hangingPunct="0">
              <a:lnSpc>
                <a:spcPct val="90000"/>
              </a:lnSpc>
              <a:spcBef>
                <a:spcPts val="500"/>
              </a:spcBef>
              <a:spcAft>
                <a:spcPts val="500"/>
              </a:spcAft>
              <a:buFontTx/>
              <a:buChar char="•"/>
              <a:defRPr/>
            </a:pPr>
            <a:r>
              <a:rPr lang="en-US" sz="2200" kern="0" dirty="0">
                <a:solidFill>
                  <a:srgbClr val="000000"/>
                </a:solidFill>
                <a:latin typeface="Times New Roman"/>
                <a:ea typeface="+mn-ea"/>
              </a:rPr>
              <a:t>12/0206r1: Probe request with wildcard SSID will bring severe packet </a:t>
            </a:r>
            <a:r>
              <a:rPr lang="en-US" sz="2200" kern="0" dirty="0" smtClean="0">
                <a:solidFill>
                  <a:srgbClr val="000000"/>
                </a:solidFill>
                <a:latin typeface="Times New Roman"/>
                <a:ea typeface="+mn-ea"/>
              </a:rPr>
              <a:t>flooding</a:t>
            </a:r>
            <a:endParaRPr lang="en-US" sz="2200" kern="0" dirty="0">
              <a:solidFill>
                <a:srgbClr val="000000"/>
              </a:solidFill>
              <a:latin typeface="Times New Roman"/>
              <a:ea typeface="+mn-ea"/>
            </a:endParaRPr>
          </a:p>
          <a:p>
            <a:pPr marL="342900" indent="-342900" eaLnBrk="0" hangingPunct="0">
              <a:lnSpc>
                <a:spcPct val="90000"/>
              </a:lnSpc>
              <a:spcBef>
                <a:spcPts val="500"/>
              </a:spcBef>
              <a:spcAft>
                <a:spcPts val="500"/>
              </a:spcAft>
              <a:buFontTx/>
              <a:buChar char="•"/>
              <a:defRPr/>
            </a:pPr>
            <a:r>
              <a:rPr lang="en-US" sz="2200" kern="0" dirty="0">
                <a:solidFill>
                  <a:srgbClr val="000000"/>
                </a:solidFill>
                <a:latin typeface="Times New Roman"/>
                <a:ea typeface="+mn-ea"/>
              </a:rPr>
              <a:t>Multiple contributions have been submitted to 802.11ai TG regarding </a:t>
            </a:r>
            <a:r>
              <a:rPr lang="en-US" sz="2200" kern="0" dirty="0" smtClean="0">
                <a:solidFill>
                  <a:srgbClr val="000000"/>
                </a:solidFill>
                <a:latin typeface="Times New Roman"/>
                <a:ea typeface="+mn-ea"/>
              </a:rPr>
              <a:t>passive scanning </a:t>
            </a:r>
            <a:r>
              <a:rPr lang="en-US" sz="2200" kern="0" dirty="0">
                <a:solidFill>
                  <a:srgbClr val="000000"/>
                </a:solidFill>
                <a:latin typeface="Times New Roman"/>
                <a:ea typeface="+mn-ea"/>
              </a:rPr>
              <a:t>improvements, e.g., </a:t>
            </a:r>
          </a:p>
          <a:p>
            <a:pPr marL="674688" lvl="1" indent="-274638">
              <a:lnSpc>
                <a:spcPct val="90000"/>
              </a:lnSpc>
              <a:spcBef>
                <a:spcPct val="20000"/>
              </a:spcBef>
              <a:buFontTx/>
              <a:buChar char="–"/>
              <a:defRPr/>
            </a:pPr>
            <a:r>
              <a:rPr lang="en-US" altLang="zh-CN" sz="2000" kern="0" dirty="0" smtClean="0">
                <a:solidFill>
                  <a:srgbClr val="000000"/>
                </a:solidFill>
                <a:latin typeface="Times New Roman"/>
                <a:ea typeface="ＭＳ Ｐゴシック" pitchFamily="34" charset="-128"/>
              </a:rPr>
              <a:t>12/277 r3: </a:t>
            </a:r>
            <a:r>
              <a:rPr lang="en-US" altLang="ja-JP" sz="2000" kern="0" dirty="0" smtClean="0">
                <a:solidFill>
                  <a:srgbClr val="000000"/>
                </a:solidFill>
                <a:latin typeface="Times New Roman"/>
                <a:ea typeface="ＭＳ Ｐゴシック" pitchFamily="34" charset="-128"/>
              </a:rPr>
              <a:t>802.11ai shall mandate passive scanning execution before active scanning</a:t>
            </a:r>
            <a:r>
              <a:rPr lang="en-US" altLang="zh-CN" sz="2000" kern="0" dirty="0" smtClean="0">
                <a:solidFill>
                  <a:srgbClr val="000000"/>
                </a:solidFill>
                <a:latin typeface="Times New Roman"/>
                <a:ea typeface="ＭＳ Ｐゴシック" pitchFamily="34" charset="-128"/>
              </a:rPr>
              <a:t>.</a:t>
            </a:r>
          </a:p>
          <a:p>
            <a:pPr marL="674688" lvl="1" indent="-274638">
              <a:lnSpc>
                <a:spcPct val="90000"/>
              </a:lnSpc>
              <a:spcBef>
                <a:spcPct val="20000"/>
              </a:spcBef>
              <a:buFontTx/>
              <a:buChar char="–"/>
              <a:defRPr/>
            </a:pPr>
            <a:r>
              <a:rPr lang="en-US" altLang="zh-CN" sz="2000" kern="0" dirty="0" smtClean="0">
                <a:solidFill>
                  <a:srgbClr val="000000"/>
                </a:solidFill>
                <a:latin typeface="Times New Roman"/>
                <a:ea typeface="ＭＳ Ｐゴシック" pitchFamily="34" charset="-128"/>
              </a:rPr>
              <a:t>12/0124r2: </a:t>
            </a:r>
            <a:r>
              <a:rPr lang="en-GB" altLang="zh-CN" sz="2000" kern="0" dirty="0" smtClean="0">
                <a:solidFill>
                  <a:srgbClr val="000000"/>
                </a:solidFill>
                <a:latin typeface="Times New Roman"/>
                <a:ea typeface="ＭＳ Ｐゴシック" pitchFamily="34" charset="-128"/>
              </a:rPr>
              <a:t>Modify STA </a:t>
            </a:r>
            <a:r>
              <a:rPr lang="en-GB" altLang="zh-CN" sz="2000" kern="0" dirty="0" err="1" smtClean="0">
                <a:solidFill>
                  <a:srgbClr val="000000"/>
                </a:solidFill>
                <a:latin typeface="Times New Roman"/>
                <a:ea typeface="ＭＳ Ｐゴシック" pitchFamily="34" charset="-128"/>
              </a:rPr>
              <a:t>behavior</a:t>
            </a:r>
            <a:r>
              <a:rPr lang="en-GB" altLang="zh-CN" sz="2000" kern="0" dirty="0" smtClean="0">
                <a:solidFill>
                  <a:srgbClr val="000000"/>
                </a:solidFill>
                <a:latin typeface="Times New Roman"/>
                <a:ea typeface="ＭＳ Ｐゴシック" pitchFamily="34" charset="-128"/>
              </a:rPr>
              <a:t> to pre-emptively stop probe request transmissions if it sees a probe response</a:t>
            </a:r>
            <a:r>
              <a:rPr lang="en-US" altLang="zh-CN" sz="2000" kern="0" dirty="0" smtClean="0">
                <a:solidFill>
                  <a:srgbClr val="000000"/>
                </a:solidFill>
                <a:latin typeface="Times New Roman"/>
                <a:ea typeface="ＭＳ Ｐゴシック" pitchFamily="34" charset="-128"/>
              </a:rPr>
              <a:t>.</a:t>
            </a:r>
            <a:endParaRPr lang="en-US" altLang="zh-CN" sz="2000" b="1" kern="0" dirty="0">
              <a:solidFill>
                <a:srgbClr val="000000"/>
              </a:solidFill>
              <a:latin typeface="Times New Roman"/>
              <a:ea typeface="宋体" pitchFamily="2" charset="-122"/>
            </a:endParaRPr>
          </a:p>
          <a:p>
            <a:pPr marL="342900" indent="-342900" eaLnBrk="0" hangingPunct="0">
              <a:lnSpc>
                <a:spcPct val="90000"/>
              </a:lnSpc>
              <a:spcBef>
                <a:spcPts val="500"/>
              </a:spcBef>
              <a:spcAft>
                <a:spcPts val="500"/>
              </a:spcAft>
              <a:buFont typeface="Arial" pitchFamily="34" charset="0"/>
              <a:buChar char="•"/>
              <a:defRPr/>
            </a:pPr>
            <a:endParaRPr lang="en-US" altLang="zh-CN" sz="2200" b="1" kern="0" dirty="0">
              <a:solidFill>
                <a:srgbClr val="000000"/>
              </a:solidFill>
              <a:latin typeface="Times New Roman"/>
              <a:ea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5</a:t>
            </a:fld>
            <a:endParaRPr lang="en-US" altLang="zh-CN"/>
          </a:p>
        </p:txBody>
      </p:sp>
      <p:sp>
        <p:nvSpPr>
          <p:cNvPr id="9"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
        <p:nvSpPr>
          <p:cNvPr id="10"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11" name="Rectangle 2"/>
          <p:cNvSpPr>
            <a:spLocks noGrp="1" noChangeArrowheads="1"/>
          </p:cNvSpPr>
          <p:nvPr>
            <p:ph type="title"/>
          </p:nvPr>
        </p:nvSpPr>
        <p:spPr>
          <a:xfrm>
            <a:off x="827584" y="706686"/>
            <a:ext cx="7056784" cy="633412"/>
          </a:xfrm>
        </p:spPr>
        <p:txBody>
          <a:bodyPr/>
          <a:lstStyle/>
          <a:p>
            <a:pPr eaLnBrk="1" hangingPunct="1"/>
            <a:r>
              <a:rPr lang="en-US" altLang="zh-CN" dirty="0" smtClean="0"/>
              <a:t>Problem Statement</a:t>
            </a:r>
            <a:endParaRPr lang="zh-CN" altLang="en-US" dirty="0" smtClean="0"/>
          </a:p>
        </p:txBody>
      </p:sp>
      <p:sp>
        <p:nvSpPr>
          <p:cNvPr id="12" name="Rectangle 3"/>
          <p:cNvSpPr txBox="1">
            <a:spLocks noChangeArrowheads="1"/>
          </p:cNvSpPr>
          <p:nvPr/>
        </p:nvSpPr>
        <p:spPr bwMode="auto">
          <a:xfrm>
            <a:off x="684213" y="1628800"/>
            <a:ext cx="7560195" cy="424847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274638" lvl="0" indent="-274638">
              <a:spcBef>
                <a:spcPct val="20000"/>
              </a:spcBef>
              <a:buFontTx/>
              <a:buChar char="•"/>
            </a:pPr>
            <a:r>
              <a:rPr lang="en-US" altLang="zh-CN" sz="2400" b="1" kern="0" dirty="0" smtClean="0">
                <a:solidFill>
                  <a:srgbClr val="000000"/>
                </a:solidFill>
                <a:latin typeface="Times New Roman"/>
                <a:ea typeface="ＭＳ Ｐゴシック" pitchFamily="34" charset="-128"/>
              </a:rPr>
              <a:t>For Tokyo Station Use Case in 11ai</a:t>
            </a:r>
          </a:p>
          <a:p>
            <a:pPr marL="674688" lvl="1" indent="-274638">
              <a:spcBef>
                <a:spcPct val="20000"/>
              </a:spcBef>
              <a:buFontTx/>
              <a:buChar char="–"/>
            </a:pPr>
            <a:r>
              <a:rPr lang="en-US" altLang="zh-CN" sz="2000" kern="0" dirty="0" smtClean="0">
                <a:solidFill>
                  <a:srgbClr val="000000"/>
                </a:solidFill>
                <a:latin typeface="Times New Roman"/>
                <a:ea typeface="ＭＳ Ｐゴシック" pitchFamily="34" charset="-128"/>
              </a:rPr>
              <a:t>There are many incoming mobile users for an ESS,</a:t>
            </a:r>
          </a:p>
          <a:p>
            <a:pPr marL="674688" lvl="1" indent="-274638">
              <a:spcBef>
                <a:spcPct val="20000"/>
              </a:spcBef>
              <a:buFontTx/>
              <a:buChar char="–"/>
            </a:pPr>
            <a:r>
              <a:rPr lang="en-US" altLang="zh-CN" sz="2000" kern="0" dirty="0" smtClean="0">
                <a:solidFill>
                  <a:srgbClr val="000000"/>
                </a:solidFill>
                <a:latin typeface="Times New Roman"/>
                <a:ea typeface="ＭＳ Ｐゴシック" pitchFamily="34" charset="-128"/>
              </a:rPr>
              <a:t>The large number of STAs will send a lots of  probe request frames, and each of this probe request frames also will result in a lots of probe response, that is, flooding of Probe Request/Response messages, and thereby reducing the channel efficiency and delaying the STA finding the network.</a:t>
            </a:r>
          </a:p>
          <a:p>
            <a:pPr marL="674688" lvl="1" indent="-274638">
              <a:spcBef>
                <a:spcPct val="20000"/>
              </a:spcBef>
              <a:buFontTx/>
              <a:buChar char="–"/>
            </a:pPr>
            <a:r>
              <a:rPr lang="en-US" altLang="zh-CN" sz="2000" kern="0" dirty="0" smtClean="0">
                <a:solidFill>
                  <a:srgbClr val="000000"/>
                </a:solidFill>
                <a:latin typeface="Times New Roman"/>
                <a:ea typeface="ＭＳ Ｐゴシック" pitchFamily="34" charset="-128"/>
              </a:rPr>
              <a:t>Therefore, flooding of Probe Response can be reduced with less Probe Request</a:t>
            </a:r>
            <a:endParaRPr lang="en-US" altLang="zh-CN" sz="1800" kern="0" dirty="0" smtClean="0">
              <a:latin typeface="Arial" pitchFamily="34" charset="0"/>
              <a:ea typeface="华文细黑" pitchFamily="2" charset="-122"/>
              <a:cs typeface="Arial" pitchFamily="34" charset="0"/>
            </a:endParaRPr>
          </a:p>
          <a:p>
            <a:pPr marL="0" marR="0" lvl="0" indent="-342900" algn="l" defTabSz="914400" rtl="0" eaLnBrk="1" fontAlgn="base" latinLnBrk="0" hangingPunct="1">
              <a:spcBef>
                <a:spcPct val="20000"/>
              </a:spcBef>
              <a:spcAft>
                <a:spcPct val="0"/>
              </a:spcAft>
              <a:buClrTx/>
              <a:buSzTx/>
              <a:buFont typeface="Wingdings" pitchFamily="2" charset="2"/>
              <a:buChar char="l"/>
              <a:tabLst/>
              <a:defRPr/>
            </a:pPr>
            <a:endParaRPr kumimoji="0" lang="zh-CN" altLang="zh-CN" sz="1800" b="0" i="0" u="none" strike="noStrike" kern="0" cap="none" spc="0" normalizeH="0" baseline="0" noProof="0" dirty="0" smtClean="0">
              <a:ln>
                <a:noFill/>
              </a:ln>
              <a:solidFill>
                <a:schemeClr val="tx1"/>
              </a:solidFill>
              <a:effectLst/>
              <a:uLnTx/>
              <a:uFillTx/>
              <a:latin typeface="Arial" pitchFamily="34" charset="0"/>
              <a:ea typeface="华文细黑" pitchFamily="2" charset="-122"/>
              <a:cs typeface="Arial" pitchFamily="34" charset="0"/>
            </a:endParaRPr>
          </a:p>
        </p:txBody>
      </p:sp>
      <p:sp>
        <p:nvSpPr>
          <p:cNvPr id="13" name="Rectangle 2"/>
          <p:cNvSpPr>
            <a:spLocks noChangeArrowheads="1"/>
          </p:cNvSpPr>
          <p:nvPr/>
        </p:nvSpPr>
        <p:spPr bwMode="auto">
          <a:xfrm>
            <a:off x="0" y="432048"/>
            <a:ext cx="9144000" cy="0"/>
          </a:xfrm>
          <a:prstGeom prst="rect">
            <a:avLst/>
          </a:prstGeom>
          <a:noFill/>
          <a:ln w="9525">
            <a:noFill/>
            <a:miter lim="800000"/>
            <a:headEnd/>
            <a:tailEnd/>
          </a:ln>
        </p:spPr>
        <p:txBody>
          <a:bodyPr wrap="none" anchor="ctr">
            <a:spAutoFit/>
          </a:bodyPr>
          <a:lstStyle/>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6</a:t>
            </a:fld>
            <a:endParaRPr lang="en-US" altLang="zh-CN"/>
          </a:p>
        </p:txBody>
      </p:sp>
      <p:sp>
        <p:nvSpPr>
          <p:cNvPr id="9"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
        <p:nvSpPr>
          <p:cNvPr id="10"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12" name="Rectangle 3"/>
          <p:cNvSpPr txBox="1">
            <a:spLocks noChangeArrowheads="1"/>
          </p:cNvSpPr>
          <p:nvPr/>
        </p:nvSpPr>
        <p:spPr bwMode="auto">
          <a:xfrm>
            <a:off x="683568" y="1988840"/>
            <a:ext cx="7056784" cy="424847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274638" lvl="0" indent="-274638">
              <a:spcBef>
                <a:spcPct val="20000"/>
              </a:spcBef>
              <a:buFontTx/>
              <a:buChar char="•"/>
            </a:pPr>
            <a:r>
              <a:rPr lang="en-US" altLang="zh-CN" sz="2400" b="1" kern="0" dirty="0" smtClean="0">
                <a:solidFill>
                  <a:srgbClr val="000000"/>
                </a:solidFill>
                <a:latin typeface="Times New Roman"/>
                <a:ea typeface="ＭＳ Ｐゴシック" pitchFamily="34" charset="-128"/>
              </a:rPr>
              <a:t>Listen to other STA’s Probe Request</a:t>
            </a:r>
          </a:p>
          <a:p>
            <a:pPr marL="674688" lvl="1" indent="-274638">
              <a:spcBef>
                <a:spcPct val="20000"/>
              </a:spcBef>
              <a:buFontTx/>
              <a:buChar char="–"/>
            </a:pPr>
            <a:r>
              <a:rPr lang="en-US" altLang="zh-CN" sz="2000" kern="0" dirty="0" smtClean="0">
                <a:solidFill>
                  <a:srgbClr val="000000"/>
                </a:solidFill>
                <a:latin typeface="Times New Roman"/>
                <a:ea typeface="ＭＳ Ｐゴシック" pitchFamily="34" charset="-128"/>
              </a:rPr>
              <a:t>Before sending a probe request, STA can listen to Probe Request sent by other STAs. If a matched Probe Request from other STAs is received, the STA will delay or cancel sending the probe request frame and wait for Probe Response triggered by other STAs</a:t>
            </a:r>
            <a:endParaRPr lang="en-US" altLang="zh-CN" sz="1800" kern="0" dirty="0" smtClean="0">
              <a:latin typeface="Arial" pitchFamily="34" charset="0"/>
              <a:ea typeface="华文细黑" pitchFamily="2" charset="-122"/>
              <a:cs typeface="Arial" pitchFamily="34" charset="0"/>
            </a:endParaRPr>
          </a:p>
          <a:p>
            <a:pPr marL="0" marR="0" lvl="0" indent="-342900" algn="l" defTabSz="914400" rtl="0" eaLnBrk="1" fontAlgn="base" latinLnBrk="0" hangingPunct="1">
              <a:spcBef>
                <a:spcPct val="20000"/>
              </a:spcBef>
              <a:spcAft>
                <a:spcPct val="0"/>
              </a:spcAft>
              <a:buClrTx/>
              <a:buSzTx/>
              <a:buFont typeface="Wingdings" pitchFamily="2" charset="2"/>
              <a:buChar char="l"/>
              <a:tabLst/>
              <a:defRPr/>
            </a:pPr>
            <a:endParaRPr kumimoji="0" lang="zh-CN" altLang="zh-CN" sz="1800" b="0" i="0" u="none" strike="noStrike" kern="0" cap="none" spc="0" normalizeH="0" baseline="0" noProof="0" dirty="0" smtClean="0">
              <a:ln>
                <a:noFill/>
              </a:ln>
              <a:solidFill>
                <a:schemeClr val="tx1"/>
              </a:solidFill>
              <a:effectLst/>
              <a:uLnTx/>
              <a:uFillTx/>
              <a:latin typeface="Arial" pitchFamily="34" charset="0"/>
              <a:ea typeface="华文细黑" pitchFamily="2" charset="-122"/>
              <a:cs typeface="Arial" pitchFamily="34" charset="0"/>
            </a:endParaRPr>
          </a:p>
        </p:txBody>
      </p:sp>
      <p:sp>
        <p:nvSpPr>
          <p:cNvPr id="13" name="Rectangle 2"/>
          <p:cNvSpPr>
            <a:spLocks noChangeArrowheads="1"/>
          </p:cNvSpPr>
          <p:nvPr/>
        </p:nvSpPr>
        <p:spPr bwMode="auto">
          <a:xfrm>
            <a:off x="0" y="432048"/>
            <a:ext cx="9144000" cy="0"/>
          </a:xfrm>
          <a:prstGeom prst="rect">
            <a:avLst/>
          </a:prstGeom>
          <a:noFill/>
          <a:ln w="9525">
            <a:noFill/>
            <a:miter lim="800000"/>
            <a:headEnd/>
            <a:tailEnd/>
          </a:ln>
        </p:spPr>
        <p:txBody>
          <a:bodyPr wrap="none" anchor="ctr">
            <a:spAutoFit/>
          </a:bodyPr>
          <a:lstStyle/>
          <a:p>
            <a:endParaRPr lang="zh-CN" altLang="en-US"/>
          </a:p>
        </p:txBody>
      </p:sp>
      <p:sp>
        <p:nvSpPr>
          <p:cNvPr id="8" name="Title 1"/>
          <p:cNvSpPr txBox="1">
            <a:spLocks/>
          </p:cNvSpPr>
          <p:nvPr/>
        </p:nvSpPr>
        <p:spPr bwMode="auto">
          <a:xfrm>
            <a:off x="755576" y="692696"/>
            <a:ext cx="7920880" cy="74612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lgn="ctr" eaLnBrk="1" hangingPunct="1"/>
            <a:r>
              <a:rPr lang="en-US" altLang="zh-CN" sz="3200" b="1" kern="0" dirty="0" smtClean="0">
                <a:solidFill>
                  <a:srgbClr val="000000"/>
                </a:solidFill>
                <a:latin typeface="Times New Roman"/>
                <a:ea typeface="+mj-ea"/>
                <a:cs typeface="+mj-cs"/>
              </a:rPr>
              <a:t>Proposed improvement on Active Scanning</a:t>
            </a:r>
            <a:endParaRPr kumimoji="0" lang="en-US" altLang="zh-CN" sz="3200" b="1" i="0" u="none" strike="noStrike" kern="0" cap="none" spc="0" normalizeH="0" baseline="0" noProof="0" dirty="0" smtClean="0">
              <a:ln>
                <a:noFill/>
              </a:ln>
              <a:solidFill>
                <a:srgbClr val="000000"/>
              </a:solidFill>
              <a:effectLst/>
              <a:uLnTx/>
              <a:uFillTx/>
              <a:latin typeface="+mj-lt"/>
              <a:ea typeface="宋体" charset="-122"/>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7</a:t>
            </a:fld>
            <a:endParaRPr lang="en-US" altLang="zh-CN"/>
          </a:p>
        </p:txBody>
      </p:sp>
      <p:sp>
        <p:nvSpPr>
          <p:cNvPr id="9"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
        <p:nvSpPr>
          <p:cNvPr id="10"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11" name="Rectangle 2"/>
          <p:cNvSpPr>
            <a:spLocks noGrp="1" noChangeArrowheads="1"/>
          </p:cNvSpPr>
          <p:nvPr>
            <p:ph type="title"/>
          </p:nvPr>
        </p:nvSpPr>
        <p:spPr>
          <a:xfrm>
            <a:off x="2195736" y="706686"/>
            <a:ext cx="4680520" cy="633412"/>
          </a:xfrm>
        </p:spPr>
        <p:txBody>
          <a:bodyPr/>
          <a:lstStyle/>
          <a:p>
            <a:pPr eaLnBrk="1" hangingPunct="1"/>
            <a:r>
              <a:rPr lang="en-US" altLang="zh-CN" dirty="0" smtClean="0"/>
              <a:t>Solution Description</a:t>
            </a:r>
            <a:endParaRPr lang="zh-CN" altLang="en-US" dirty="0" smtClean="0"/>
          </a:p>
        </p:txBody>
      </p:sp>
      <p:sp>
        <p:nvSpPr>
          <p:cNvPr id="12" name="矩形 11"/>
          <p:cNvSpPr/>
          <p:nvPr/>
        </p:nvSpPr>
        <p:spPr>
          <a:xfrm>
            <a:off x="4283968" y="1484784"/>
            <a:ext cx="4176464" cy="4247317"/>
          </a:xfrm>
          <a:prstGeom prst="rect">
            <a:avLst/>
          </a:prstGeom>
        </p:spPr>
        <p:txBody>
          <a:bodyPr wrap="square">
            <a:spAutoFit/>
          </a:bodyPr>
          <a:lstStyle/>
          <a:p>
            <a:pPr marL="217488" indent="-274638">
              <a:spcBef>
                <a:spcPct val="20000"/>
              </a:spcBef>
              <a:buFontTx/>
              <a:buChar char="–"/>
            </a:pPr>
            <a:r>
              <a:rPr lang="en-US" altLang="zh-CN" sz="1800" kern="0" dirty="0" smtClean="0">
                <a:solidFill>
                  <a:srgbClr val="000000"/>
                </a:solidFill>
                <a:latin typeface="Times New Roman"/>
                <a:ea typeface="ＭＳ Ｐゴシック" pitchFamily="34" charset="-128"/>
              </a:rPr>
              <a:t>STAs passive scanning for a Probe Delay before sending active Probe Request</a:t>
            </a:r>
          </a:p>
          <a:p>
            <a:pPr marL="217488" indent="-274638">
              <a:spcBef>
                <a:spcPct val="20000"/>
              </a:spcBef>
              <a:buFontTx/>
              <a:buChar char="–"/>
            </a:pPr>
            <a:r>
              <a:rPr lang="en-US" altLang="zh-CN" sz="1800" kern="0" dirty="0" smtClean="0">
                <a:solidFill>
                  <a:srgbClr val="000000"/>
                </a:solidFill>
                <a:latin typeface="Times New Roman"/>
                <a:ea typeface="ＭＳ Ｐゴシック" pitchFamily="34" charset="-128"/>
              </a:rPr>
              <a:t>STAs listen to Probe Request from other STAs during Probe Delay</a:t>
            </a:r>
          </a:p>
          <a:p>
            <a:pPr marL="217488" indent="-274638">
              <a:spcBef>
                <a:spcPct val="20000"/>
              </a:spcBef>
              <a:buFontTx/>
              <a:buChar char="–"/>
            </a:pPr>
            <a:r>
              <a:rPr lang="en-US" altLang="zh-CN" sz="1800" kern="0" dirty="0" smtClean="0">
                <a:solidFill>
                  <a:srgbClr val="000000"/>
                </a:solidFill>
                <a:latin typeface="Times New Roman"/>
                <a:ea typeface="ＭＳ Ｐゴシック" pitchFamily="34" charset="-128"/>
              </a:rPr>
              <a:t>STA2 received a matched Probe Request, delay its own Probe Request for another time period</a:t>
            </a:r>
          </a:p>
          <a:p>
            <a:pPr marL="674688" lvl="1" indent="-274638">
              <a:spcBef>
                <a:spcPct val="20000"/>
              </a:spcBef>
              <a:buFontTx/>
              <a:buChar char="–"/>
            </a:pPr>
            <a:r>
              <a:rPr lang="en-US" altLang="zh-CN" sz="1800" kern="0" dirty="0" smtClean="0">
                <a:solidFill>
                  <a:srgbClr val="000000"/>
                </a:solidFill>
                <a:latin typeface="Times New Roman"/>
                <a:ea typeface="ＭＳ Ｐゴシック" pitchFamily="34" charset="-128"/>
              </a:rPr>
              <a:t> If Probe Response is received  during the time period, cancel its own Probe Request</a:t>
            </a:r>
          </a:p>
          <a:p>
            <a:pPr marL="674688" lvl="1" indent="-274638">
              <a:spcBef>
                <a:spcPct val="20000"/>
              </a:spcBef>
              <a:buFontTx/>
              <a:buChar char="–"/>
            </a:pPr>
            <a:r>
              <a:rPr lang="en-US" altLang="zh-CN" sz="1800" kern="0" dirty="0" smtClean="0">
                <a:solidFill>
                  <a:srgbClr val="000000"/>
                </a:solidFill>
                <a:latin typeface="Times New Roman"/>
                <a:ea typeface="ＭＳ Ｐゴシック" pitchFamily="34" charset="-128"/>
              </a:rPr>
              <a:t>If no Probe Response is received , then send its own Probe Request </a:t>
            </a:r>
          </a:p>
          <a:p>
            <a:pPr marL="217488" indent="-274638">
              <a:spcBef>
                <a:spcPct val="20000"/>
              </a:spcBef>
              <a:buFontTx/>
              <a:buChar char="–"/>
            </a:pPr>
            <a:endParaRPr lang="en-US" altLang="zh-CN" sz="1800" kern="0" dirty="0" smtClean="0">
              <a:solidFill>
                <a:srgbClr val="000000"/>
              </a:solidFill>
              <a:latin typeface="Times New Roman"/>
              <a:ea typeface="ＭＳ Ｐゴシック" pitchFamily="34" charset="-128"/>
            </a:endParaRPr>
          </a:p>
        </p:txBody>
      </p:sp>
      <p:pic>
        <p:nvPicPr>
          <p:cNvPr id="2050" name="Picture 2"/>
          <p:cNvPicPr>
            <a:picLocks noChangeAspect="1" noChangeArrowheads="1"/>
          </p:cNvPicPr>
          <p:nvPr/>
        </p:nvPicPr>
        <p:blipFill>
          <a:blip r:embed="rId3" cstate="print"/>
          <a:srcRect/>
          <a:stretch>
            <a:fillRect/>
          </a:stretch>
        </p:blipFill>
        <p:spPr bwMode="auto">
          <a:xfrm>
            <a:off x="539552" y="1844824"/>
            <a:ext cx="3381375" cy="3676650"/>
          </a:xfrm>
          <a:prstGeom prst="rect">
            <a:avLst/>
          </a:prstGeom>
          <a:noFill/>
          <a:ln w="9525">
            <a:noFill/>
            <a:miter lim="800000"/>
            <a:headEnd/>
            <a:tailEnd/>
          </a:ln>
        </p:spPr>
      </p:pic>
    </p:spTree>
    <p:extLst>
      <p:ext uri="{BB962C8B-B14F-4D97-AF65-F5344CB8AC3E}">
        <p14:creationId xmlns:p14="http://schemas.microsoft.com/office/powerpoint/2010/main" xmlns="" val="2709093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i-FI"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Improvement to active scanning by listening to Probe Request from other STAs can reduce the number of Probe Request frames, and will accordingly reduce the number of Probe Response frames.</a:t>
            </a:r>
            <a:endParaRPr lang="zh-CN" altLang="en-US" dirty="0"/>
          </a:p>
        </p:txBody>
      </p:sp>
      <p:sp>
        <p:nvSpPr>
          <p:cNvPr id="4" name="日期占位符 3"/>
          <p:cNvSpPr>
            <a:spLocks noGrp="1"/>
          </p:cNvSpPr>
          <p:nvPr>
            <p:ph type="dt" sz="half" idx="10"/>
          </p:nvPr>
        </p:nvSpPr>
        <p:spPr/>
        <p:txBody>
          <a:bodyPr/>
          <a:lstStyle/>
          <a:p>
            <a:r>
              <a:rPr lang="en-US" altLang="zh-CN"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8</a:t>
            </a:fld>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 1</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agree to add the sentence to section 6.1 Active Scanning of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742950" lvl="1" indent="-285750">
              <a:spcBef>
                <a:spcPct val="20000"/>
              </a:spcBef>
              <a:buFontTx/>
              <a:buChar char="–"/>
              <a:defRPr/>
            </a:pPr>
            <a:r>
              <a:rPr lang="en-US" altLang="zh-CN" sz="2000" kern="0" dirty="0" smtClean="0">
                <a:solidFill>
                  <a:srgbClr val="000000"/>
                </a:solidFill>
                <a:latin typeface="Times New Roman"/>
              </a:rPr>
              <a:t>“An STA may defer the transmission of its Probe Request and listen to Probe Request from other STAs for a time period.”</a:t>
            </a:r>
            <a:endParaRPr lang="en-US" altLang="zh-CN" sz="2400" b="1" kern="0" dirty="0" smtClean="0"/>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2118</TotalTime>
  <Words>845</Words>
  <Application>Microsoft Office PowerPoint</Application>
  <PresentationFormat>On-screen Show (4:3)</PresentationFormat>
  <Paragraphs>130</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802-11-Submission</vt:lpstr>
      <vt:lpstr>Listen to Probe Request from other STAs</vt:lpstr>
      <vt:lpstr>Abstract</vt:lpstr>
      <vt:lpstr>Conformance w/ TGai PAR &amp; 5C </vt:lpstr>
      <vt:lpstr>Background, related contributions</vt:lpstr>
      <vt:lpstr>Problem Statement</vt:lpstr>
      <vt:lpstr>Slide 6</vt:lpstr>
      <vt:lpstr>Solution Description</vt:lpstr>
      <vt:lpstr>Summary</vt:lpstr>
      <vt:lpstr>Straw Poll 1</vt:lpstr>
      <vt:lpstr>Straw Poll 2</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huawei</dc:creator>
  <cp:lastModifiedBy>Yang Yunsong 73640</cp:lastModifiedBy>
  <cp:revision>126</cp:revision>
  <cp:lastPrinted>1998-02-10T13:28:06Z</cp:lastPrinted>
  <dcterms:created xsi:type="dcterms:W3CDTF">2011-11-01T05:42:00Z</dcterms:created>
  <dcterms:modified xsi:type="dcterms:W3CDTF">2012-05-04T21:58:34Z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(3)/nNN+2AqbpDqxLhctD6dSDrBghBMq08+OxfHJYtG/RHOl30Zg6iArxrjBlwW/EyyUoQ9Q+bm_x000d_
PSTn20U5z2OtJIUDI4+c8XDkr5ZzO4+bCkckt8nPiJ1Yfx7TxAv96IBk3jLGK6IaUtdJwZjk_x000d_
9T44f5QfFQsptfFbQ4PXBL+9mYPPexWqNyv8bTtwlBIoVQTsXaOXZS9YbBPdmpIk+H5gWwr9_x000d_
gKu47GOT6HTFyQNZpC</vt:lpwstr>
  </property>
  <property fmtid="{D5CDD505-2E9C-101B-9397-08002B2CF9AE}" pid="3" name="_ms_pID_7253431">
    <vt:lpwstr>LMipckPLEdTN0YnPXAs5yXVsITLNF5eaSz0tckANBrwpIE1APAoVGD_x000d_
mc2ErRmxzcZ42xTF9n+A5wx4xSOOlzBh+FX0i/hdPXWUNg4RzROftLVyKXpzINQgVu1D9EXB_x000d_
oZFFU5W9lmFuU0PdDhJyq+0f1J2OT2oHyoGw0vnf5TZxG5qsNCjEiMcXqaSilEWrbLI4aC6p_x000d_
CIOFpPyr+SY1lTvd9a4OewEUWR0tZc16pXwT</vt:lpwstr>
  </property>
  <property fmtid="{D5CDD505-2E9C-101B-9397-08002B2CF9AE}" pid="4" name="_ms_pID_7253432">
    <vt:lpwstr>Blu5SmLV16RFhEycsv3qYzPlUCkje+qlmKd3_x000d_
MB9QwywXCyJOPjUlTBRN7oD+N2aXXxkB7HunRdZ6op+6vC3Iyb4/8GcuhZrBMyJPueTZ/0od_x000d_
ZpjAisRiw/uLZqVnsGDacEBjseQVglYhgpGxZGFDKvspBc/8IcfqulLWnYKeTj36lAjy1K0J_x000d_
LV0bjECcwC0aIQ==</vt:lpwstr>
  </property>
  <property fmtid="{D5CDD505-2E9C-101B-9397-08002B2CF9AE}" pid="5" name="sflag">
    <vt:lpwstr>1336119561</vt:lpwstr>
  </property>
</Properties>
</file>