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0" r:id="rId3"/>
    <p:sldId id="274" r:id="rId4"/>
    <p:sldId id="282" r:id="rId5"/>
    <p:sldId id="283" r:id="rId6"/>
    <p:sldId id="284" r:id="rId7"/>
    <p:sldId id="285" r:id="rId8"/>
    <p:sldId id="278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C84"/>
    <a:srgbClr val="EFE6A8"/>
    <a:srgbClr val="6A2A09"/>
    <a:srgbClr val="EFC59E"/>
    <a:srgbClr val="A40314"/>
    <a:srgbClr val="7BFF8D"/>
    <a:srgbClr val="FFF463"/>
    <a:srgbClr val="F6C1A0"/>
    <a:srgbClr val="30CC29"/>
    <a:srgbClr val="AC7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中間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中間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B344D84-9AFB-497E-A393-DC336BA19D2E}" styleName="中間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テーマ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テーマ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61" autoAdjust="0"/>
    <p:restoredTop sz="92174" autoAdjust="0"/>
  </p:normalViewPr>
  <p:slideViewPr>
    <p:cSldViewPr>
      <p:cViewPr>
        <p:scale>
          <a:sx n="90" d="100"/>
          <a:sy n="90" d="100"/>
        </p:scale>
        <p:origin x="-612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48" d="100"/>
          <a:sy n="148" d="100"/>
        </p:scale>
        <p:origin x="-552" y="-7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de-DE" altLang="ja-JP" smtClean="0"/>
              <a:t>doc.: IEEE 802.11</a:t>
            </a: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zh-CN" smtClean="0"/>
              <a:t>May 2011</a:t>
            </a:r>
            <a:endParaRPr lang="en-US" altLang="ja-JP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de-DE" altLang="ja-JP" smtClean="0"/>
              <a:t>Dapeng Liu</a:t>
            </a:r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ja-JP"/>
              <a:t>Page </a:t>
            </a:r>
            <a:fld id="{2673BF1D-9DAF-9045-B632-EEED0899BC76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altLang="ja-JP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093111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46181" y="95706"/>
            <a:ext cx="203555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de-DE" altLang="ja-JP" dirty="0" smtClean="0"/>
              <a:t>doc.: IEEE 802.</a:t>
            </a:r>
            <a:r>
              <a:rPr lang="en-US" altLang="zh-CN" dirty="0" smtClean="0"/>
              <a:t>11-12-0547</a:t>
            </a:r>
            <a:endParaRPr lang="en-US" altLang="ja-JP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zh-CN" dirty="0" smtClean="0"/>
              <a:t>May 2012</a:t>
            </a:r>
            <a:endParaRPr lang="en-US" altLang="ja-JP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de-DE" altLang="ja-JP" smtClean="0"/>
              <a:t>Dapeng Liu</a:t>
            </a:r>
            <a:endParaRPr lang="en-US" altLang="ja-JP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Page </a:t>
            </a:r>
            <a:fld id="{E910C18A-03BD-DE42-8C52-D363488395C2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56257510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zh-CN" smtClean="0"/>
              <a:t>May 2011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de-DE" altLang="ja-JP" smtClean="0"/>
              <a:t>Dapeng Liu</a:t>
            </a: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9E944D61-F205-9B44-A9BD-355584AC9F9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zh-CN" smtClean="0"/>
              <a:t>May 2011</a:t>
            </a:r>
            <a:endParaRPr lang="en-US" altLang="ja-JP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 altLang="ja-JP" smtClean="0"/>
              <a:t>Dapeng Liu</a:t>
            </a:r>
            <a:endParaRPr lang="en-US" altLang="ja-JP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ja-JP" smtClean="0"/>
              <a:t>Page </a:t>
            </a:r>
            <a:fld id="{E910C18A-03BD-DE42-8C52-D363488395C2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zh-CN" smtClean="0"/>
              <a:t>May 2011</a:t>
            </a:r>
            <a:endParaRPr lang="en-US" altLang="ja-JP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 altLang="ja-JP" smtClean="0"/>
              <a:t>Dapeng Liu</a:t>
            </a:r>
            <a:endParaRPr lang="en-US" altLang="ja-JP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ja-JP" smtClean="0"/>
              <a:t>Page </a:t>
            </a:r>
            <a:fld id="{E910C18A-03BD-DE42-8C52-D363488395C2}" type="slidenum">
              <a:rPr lang="en-US" altLang="ja-JP" smtClean="0"/>
              <a:pPr/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96720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2012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Dapeng Liu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9047559C-680F-E94C-BB6B-E24F5D8A369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2012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Dapeng Liu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9F53E4DA-97F1-CD4B-A96C-888A6FB9533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2012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Dapeng Liu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5D082882-EEB1-3B45-9B3F-63C8F745598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2012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Dapeng Liu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31E72FFA-50B6-BE49-9796-CC7F59AABF3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2012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Dapeng Liu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1D4705DE-EF5E-3245-9BC1-C3DA5D49391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2012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Dapeng Liu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AC81D6A2-EF1A-7342-8735-F6FB16D8B53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2012</a:t>
            </a: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Dapeng Liu</a:t>
            </a:r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FB997D35-7908-D144-B3D6-FD1AB951F4F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2012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Dapeng Liu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7B0F5319-FD8A-3346-B5E7-F356E79E474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2012</a:t>
            </a: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Dapeng Liu</a:t>
            </a:r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FCC6778-12E3-F944-995B-F7B11050D41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2012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Dapeng Liu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B6E4B4F7-6D23-4B41-816F-CC2E3533839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2012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Dapeng Liu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D9999CD1-250E-3B41-87CE-CF495A8A8F6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smtClean="0"/>
              <a:t>May 2012</a:t>
            </a: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de-DE" altLang="ja-JP" smtClean="0"/>
              <a:t>Dapeng Liu</a:t>
            </a: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ja-JP"/>
              <a:t>Slide </a:t>
            </a:r>
            <a:fld id="{03E4786A-0337-604E-9B36-BA666746C78B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45843" y="332601"/>
            <a:ext cx="319965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altLang="ja-JP" sz="1800" b="1" dirty="0"/>
              <a:t>doc.: IEEE </a:t>
            </a:r>
            <a:r>
              <a:rPr lang="en-US" altLang="ja-JP" sz="1800" b="1" dirty="0" smtClean="0"/>
              <a:t>802.</a:t>
            </a:r>
            <a:r>
              <a:rPr lang="en-US" altLang="zh-CN" sz="1800" b="1" dirty="0" smtClean="0">
                <a:effectLst/>
              </a:rPr>
              <a:t> 11-12-0547</a:t>
            </a:r>
            <a:r>
              <a:rPr lang="en-US" altLang="ja-JP" sz="1800" b="1" dirty="0" smtClean="0"/>
              <a:t>/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 smtClean="0"/>
              <a:t>May 2012</a:t>
            </a:r>
            <a:endParaRPr lang="en-US" altLang="ja-JP" dirty="0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811352" y="6475413"/>
            <a:ext cx="732573" cy="184666"/>
          </a:xfrm>
        </p:spPr>
        <p:txBody>
          <a:bodyPr/>
          <a:lstStyle/>
          <a:p>
            <a:r>
              <a:rPr lang="en-US" altLang="ja-JP" dirty="0" err="1" smtClean="0"/>
              <a:t>Dapeng</a:t>
            </a:r>
            <a:r>
              <a:rPr lang="en-US" altLang="ja-JP" dirty="0" smtClean="0"/>
              <a:t> Liu</a:t>
            </a:r>
            <a:endParaRPr lang="en-US" altLang="ja-JP" dirty="0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C0B7CE83-FD07-4F43-BAD8-20FD0EDAD0F6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sz="2400" dirty="0" smtClean="0"/>
              <a:t>Extend 802.1X for higher layer configuration in FILS</a:t>
            </a:r>
            <a:endParaRPr lang="en-US" altLang="ja-JP" sz="2400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/>
              <a:t>Date:</a:t>
            </a:r>
            <a:r>
              <a:rPr lang="en-US" altLang="ja-JP" sz="2000" b="0" dirty="0" smtClean="0"/>
              <a:t> 2012-04-21</a:t>
            </a:r>
            <a:endParaRPr lang="en-US" altLang="ja-JP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/>
              <a:t>Authors:</a:t>
            </a:r>
            <a:endParaRPr lang="en-US" altLang="ja-JP" sz="2000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6692647"/>
              </p:ext>
            </p:extLst>
          </p:nvPr>
        </p:nvGraphicFramePr>
        <p:xfrm>
          <a:off x="609600" y="2362200"/>
          <a:ext cx="7924800" cy="1137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960"/>
                <a:gridCol w="1463040"/>
                <a:gridCol w="1752600"/>
                <a:gridCol w="13716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Name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Affiliations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Address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Phone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email</a:t>
                      </a:r>
                      <a:endParaRPr kumimoji="1" lang="ja-JP" alt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err="1" smtClean="0"/>
                        <a:t>Dapeng</a:t>
                      </a:r>
                      <a:r>
                        <a:rPr kumimoji="1" lang="en-US" altLang="ja-JP" sz="1600" dirty="0" smtClean="0"/>
                        <a:t> Liu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China Mobile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Beijing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+86-13911788933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liudapeng@chinamobile.com</a:t>
                      </a:r>
                      <a:endParaRPr kumimoji="1" lang="ja-JP" altLang="en-US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document proposes extend 802.1X to carry the higher layer configuration information in FILS scenario.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smtClean="0"/>
              <a:t>May 2012</a:t>
            </a:r>
            <a:endParaRPr lang="en-US" altLang="ja-JP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altLang="ja-JP" smtClean="0"/>
              <a:t>Dapeng Liu</a:t>
            </a:r>
            <a:endParaRPr lang="en-US" altLang="ja-JP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Conformance </a:t>
            </a:r>
            <a:r>
              <a:rPr lang="en-US" dirty="0" err="1" smtClean="0"/>
              <a:t>w</a:t>
            </a:r>
            <a:r>
              <a:rPr lang="en-US" dirty="0" smtClean="0"/>
              <a:t>/ </a:t>
            </a:r>
            <a:r>
              <a:rPr lang="en-US" dirty="0" err="1" smtClean="0"/>
              <a:t>Tgai</a:t>
            </a:r>
            <a:r>
              <a:rPr lang="en-US" dirty="0" smtClean="0"/>
              <a:t> PAR &amp; 5C 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May 2012</a:t>
            </a:r>
            <a:endParaRPr lang="en-US" altLang="ja-JP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3</a:t>
            </a:fld>
            <a:endParaRPr lang="en-US" altLang="ja-JP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772185"/>
              </p:ext>
            </p:extLst>
          </p:nvPr>
        </p:nvGraphicFramePr>
        <p:xfrm>
          <a:off x="762000" y="1905000"/>
          <a:ext cx="76962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3,4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ja-JP" smtClean="0"/>
              <a:t>Dapeng Liu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</a:t>
            </a:r>
            <a:r>
              <a:rPr lang="en-US" altLang="zh-CN" dirty="0" smtClean="0"/>
              <a:t>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802.1X is used for 802.11 authentication. The authentication and IP address configuration procedure is separated in </a:t>
            </a:r>
            <a:r>
              <a:rPr lang="en-US" altLang="zh-CN" dirty="0"/>
              <a:t>current </a:t>
            </a:r>
            <a:r>
              <a:rPr lang="en-US" altLang="zh-CN" dirty="0" smtClean="0"/>
              <a:t>specification. It normally requires a DHCP or RA procedure after the authentication to configure the IP address and other higher layer information after the authentication. This will increase the link set up time.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May 2012</a:t>
            </a:r>
            <a:endParaRPr lang="en-US" altLang="ja-JP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ja-JP" smtClean="0"/>
              <a:t>Dapeng Liu</a:t>
            </a:r>
            <a:endParaRPr lang="en-US" altLang="ja-JP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556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 smtClean="0"/>
              <a:t>Current authentication and higher layer configuration procedure</a:t>
            </a:r>
            <a:endParaRPr lang="zh-CN" altLang="en-US" sz="28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May 2012</a:t>
            </a:r>
            <a:endParaRPr lang="en-US" altLang="ja-JP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ja-JP" smtClean="0"/>
              <a:t>Dapeng Liu</a:t>
            </a:r>
            <a:endParaRPr lang="en-US" altLang="ja-JP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5</a:t>
            </a:fld>
            <a:endParaRPr lang="en-US" altLang="ja-JP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033456"/>
            <a:ext cx="7385050" cy="4297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8" name="矩形 57"/>
          <p:cNvSpPr/>
          <p:nvPr/>
        </p:nvSpPr>
        <p:spPr bwMode="auto">
          <a:xfrm>
            <a:off x="1752600" y="2971800"/>
            <a:ext cx="3352800" cy="2438400"/>
          </a:xfrm>
          <a:prstGeom prst="rect">
            <a:avLst/>
          </a:prstGeom>
          <a:solidFill>
            <a:schemeClr val="accent6">
              <a:lumMod val="20000"/>
              <a:lumOff val="80000"/>
              <a:alpha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410200" y="3990201"/>
            <a:ext cx="17668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Authentication procedure</a:t>
            </a:r>
            <a:endParaRPr lang="zh-CN" altLang="en-US" dirty="0"/>
          </a:p>
        </p:txBody>
      </p:sp>
      <p:cxnSp>
        <p:nvCxnSpPr>
          <p:cNvPr id="61" name="直接箭头连接符 60"/>
          <p:cNvCxnSpPr/>
          <p:nvPr/>
        </p:nvCxnSpPr>
        <p:spPr bwMode="auto">
          <a:xfrm flipH="1">
            <a:off x="5105400" y="4114800"/>
            <a:ext cx="304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4" name="矩形 63"/>
          <p:cNvSpPr/>
          <p:nvPr/>
        </p:nvSpPr>
        <p:spPr bwMode="auto">
          <a:xfrm>
            <a:off x="1752599" y="5486400"/>
            <a:ext cx="4954075" cy="533400"/>
          </a:xfrm>
          <a:prstGeom prst="rect">
            <a:avLst/>
          </a:prstGeom>
          <a:solidFill>
            <a:schemeClr val="accent6">
              <a:lumMod val="20000"/>
              <a:lumOff val="80000"/>
              <a:alpha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791200" y="4560125"/>
            <a:ext cx="18309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IP address and  other</a:t>
            </a:r>
          </a:p>
          <a:p>
            <a:r>
              <a:rPr lang="en-US" altLang="zh-CN" dirty="0" smtClean="0"/>
              <a:t>Higher layer configuration</a:t>
            </a:r>
            <a:endParaRPr lang="zh-CN" altLang="en-US" dirty="0"/>
          </a:p>
        </p:txBody>
      </p:sp>
      <p:cxnSp>
        <p:nvCxnSpPr>
          <p:cNvPr id="66" name="直接箭头连接符 65"/>
          <p:cNvCxnSpPr/>
          <p:nvPr/>
        </p:nvCxnSpPr>
        <p:spPr bwMode="auto">
          <a:xfrm flipH="1">
            <a:off x="5605153" y="4771165"/>
            <a:ext cx="152400" cy="6390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7" name="TextBox 66"/>
          <p:cNvSpPr txBox="1"/>
          <p:nvPr/>
        </p:nvSpPr>
        <p:spPr>
          <a:xfrm>
            <a:off x="5257800" y="1807810"/>
            <a:ext cx="360547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/>
              <a:t>Additional procedure for IP address and  other </a:t>
            </a:r>
          </a:p>
          <a:p>
            <a:r>
              <a:rPr lang="en-US" altLang="zh-CN" sz="1400" dirty="0"/>
              <a:t>h</a:t>
            </a:r>
            <a:r>
              <a:rPr lang="en-US" altLang="zh-CN" sz="1400" dirty="0" smtClean="0"/>
              <a:t>igher layer configuration will increase the link</a:t>
            </a:r>
          </a:p>
          <a:p>
            <a:r>
              <a:rPr lang="en-US" altLang="zh-CN" sz="1400" dirty="0" smtClean="0"/>
              <a:t>set up time 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55553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sz="2400" dirty="0" smtClean="0"/>
              <a:t>Proposal: Combine IP address configuration and higher layer configuration with authentication</a:t>
            </a:r>
            <a:endParaRPr lang="zh-CN" altLang="en-US" sz="24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May 2012</a:t>
            </a:r>
            <a:endParaRPr lang="en-US" altLang="ja-JP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ja-JP" dirty="0" smtClean="0"/>
              <a:t>Dapeng Liu</a:t>
            </a:r>
            <a:endParaRPr lang="en-US" altLang="ja-JP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6</a:t>
            </a:fld>
            <a:endParaRPr lang="en-US" altLang="ja-JP"/>
          </a:p>
        </p:txBody>
      </p:sp>
      <p:sp>
        <p:nvSpPr>
          <p:cNvPr id="7" name="正方形/長方形 26"/>
          <p:cNvSpPr/>
          <p:nvPr/>
        </p:nvSpPr>
        <p:spPr bwMode="auto">
          <a:xfrm>
            <a:off x="1751317" y="1828800"/>
            <a:ext cx="676551" cy="381582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正方形/長方形 27"/>
          <p:cNvSpPr/>
          <p:nvPr/>
        </p:nvSpPr>
        <p:spPr bwMode="auto">
          <a:xfrm>
            <a:off x="3307385" y="1828800"/>
            <a:ext cx="676551" cy="381582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9" name="直線コネクタ 28"/>
          <p:cNvCxnSpPr>
            <a:stCxn id="8" idx="2"/>
          </p:cNvCxnSpPr>
          <p:nvPr/>
        </p:nvCxnSpPr>
        <p:spPr bwMode="auto">
          <a:xfrm>
            <a:off x="3645661" y="2210382"/>
            <a:ext cx="705" cy="3885622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直線コネクタ 29"/>
          <p:cNvCxnSpPr/>
          <p:nvPr/>
        </p:nvCxnSpPr>
        <p:spPr bwMode="auto">
          <a:xfrm flipH="1">
            <a:off x="2089592" y="2210382"/>
            <a:ext cx="1411" cy="388562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" name="直線矢印コネクタ 30"/>
          <p:cNvCxnSpPr/>
          <p:nvPr/>
        </p:nvCxnSpPr>
        <p:spPr bwMode="auto">
          <a:xfrm flipV="1">
            <a:off x="2089593" y="2909949"/>
            <a:ext cx="2976825" cy="1325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2" name="テキスト ボックス 31"/>
          <p:cNvSpPr txBox="1"/>
          <p:nvPr/>
        </p:nvSpPr>
        <p:spPr>
          <a:xfrm>
            <a:off x="1448909" y="2210382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dirty="0" smtClean="0"/>
              <a:t>Auth</a:t>
            </a:r>
            <a:endParaRPr kumimoji="1" lang="ja-JP" altLang="en-US" dirty="0"/>
          </a:p>
        </p:txBody>
      </p:sp>
      <p:cxnSp>
        <p:nvCxnSpPr>
          <p:cNvPr id="13" name="直線矢印コネクタ 32"/>
          <p:cNvCxnSpPr/>
          <p:nvPr/>
        </p:nvCxnSpPr>
        <p:spPr bwMode="auto">
          <a:xfrm rot="10800000">
            <a:off x="2089593" y="3037143"/>
            <a:ext cx="2976825" cy="1325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6" name="直線コネクタ 37"/>
          <p:cNvCxnSpPr/>
          <p:nvPr/>
        </p:nvCxnSpPr>
        <p:spPr bwMode="auto">
          <a:xfrm rot="5400000">
            <a:off x="4080665" y="3768466"/>
            <a:ext cx="1971507" cy="141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3" name="正方形/長方形 50"/>
          <p:cNvSpPr/>
          <p:nvPr/>
        </p:nvSpPr>
        <p:spPr bwMode="auto">
          <a:xfrm>
            <a:off x="4728143" y="2401173"/>
            <a:ext cx="676551" cy="381582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AS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4" name="直線矢印コネクタ 51"/>
          <p:cNvCxnSpPr/>
          <p:nvPr/>
        </p:nvCxnSpPr>
        <p:spPr bwMode="auto">
          <a:xfrm flipV="1">
            <a:off x="2089593" y="2273979"/>
            <a:ext cx="1556068" cy="1325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5" name="直線矢印コネクタ 52"/>
          <p:cNvCxnSpPr/>
          <p:nvPr/>
        </p:nvCxnSpPr>
        <p:spPr bwMode="auto">
          <a:xfrm rot="10800000">
            <a:off x="2089593" y="2401173"/>
            <a:ext cx="1556068" cy="1325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6" name="直線矢印コネクタ 58"/>
          <p:cNvCxnSpPr/>
          <p:nvPr/>
        </p:nvCxnSpPr>
        <p:spPr bwMode="auto">
          <a:xfrm flipV="1">
            <a:off x="2089593" y="2528367"/>
            <a:ext cx="1556068" cy="1325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7" name="直線矢印コネクタ 59"/>
          <p:cNvCxnSpPr/>
          <p:nvPr/>
        </p:nvCxnSpPr>
        <p:spPr bwMode="auto">
          <a:xfrm rot="10800000">
            <a:off x="2089593" y="2655561"/>
            <a:ext cx="1556068" cy="1325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8" name="直線矢印コネクタ 60"/>
          <p:cNvCxnSpPr/>
          <p:nvPr/>
        </p:nvCxnSpPr>
        <p:spPr bwMode="auto">
          <a:xfrm rot="10800000">
            <a:off x="2089593" y="2782755"/>
            <a:ext cx="1556068" cy="1325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" name="直線矢印コネクタ 63"/>
          <p:cNvCxnSpPr/>
          <p:nvPr/>
        </p:nvCxnSpPr>
        <p:spPr bwMode="auto">
          <a:xfrm flipV="1">
            <a:off x="2089593" y="3164337"/>
            <a:ext cx="2976825" cy="1325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0" name="直線矢印コネクタ 64"/>
          <p:cNvCxnSpPr/>
          <p:nvPr/>
        </p:nvCxnSpPr>
        <p:spPr bwMode="auto">
          <a:xfrm rot="10800000">
            <a:off x="2089593" y="3291531"/>
            <a:ext cx="2976825" cy="1325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1" name="直線矢印コネクタ 65"/>
          <p:cNvCxnSpPr/>
          <p:nvPr/>
        </p:nvCxnSpPr>
        <p:spPr bwMode="auto">
          <a:xfrm flipV="1">
            <a:off x="2089593" y="3418725"/>
            <a:ext cx="2976825" cy="1325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2" name="直線矢印コネクタ 66"/>
          <p:cNvCxnSpPr/>
          <p:nvPr/>
        </p:nvCxnSpPr>
        <p:spPr bwMode="auto">
          <a:xfrm rot="10800000">
            <a:off x="2089593" y="3545919"/>
            <a:ext cx="2976825" cy="1325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3" name="直線矢印コネクタ 67"/>
          <p:cNvCxnSpPr/>
          <p:nvPr/>
        </p:nvCxnSpPr>
        <p:spPr bwMode="auto">
          <a:xfrm flipV="1">
            <a:off x="2089593" y="3673113"/>
            <a:ext cx="2976825" cy="1325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4" name="直線矢印コネクタ 68"/>
          <p:cNvCxnSpPr/>
          <p:nvPr/>
        </p:nvCxnSpPr>
        <p:spPr bwMode="auto">
          <a:xfrm rot="10800000">
            <a:off x="2089593" y="3800307"/>
            <a:ext cx="2976825" cy="1325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5" name="直線矢印コネクタ 69"/>
          <p:cNvCxnSpPr/>
          <p:nvPr/>
        </p:nvCxnSpPr>
        <p:spPr bwMode="auto">
          <a:xfrm flipV="1">
            <a:off x="2089593" y="3927501"/>
            <a:ext cx="2976825" cy="1325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6" name="直線矢印コネクタ 70"/>
          <p:cNvCxnSpPr/>
          <p:nvPr/>
        </p:nvCxnSpPr>
        <p:spPr bwMode="auto">
          <a:xfrm rot="10800000">
            <a:off x="2089593" y="4054695"/>
            <a:ext cx="2976825" cy="1325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7" name="直線矢印コネクタ 71"/>
          <p:cNvCxnSpPr/>
          <p:nvPr/>
        </p:nvCxnSpPr>
        <p:spPr bwMode="auto">
          <a:xfrm flipV="1">
            <a:off x="2089593" y="4181889"/>
            <a:ext cx="2976825" cy="1325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8" name="直線矢印コネクタ 72"/>
          <p:cNvCxnSpPr/>
          <p:nvPr/>
        </p:nvCxnSpPr>
        <p:spPr bwMode="auto">
          <a:xfrm rot="10800000">
            <a:off x="2089593" y="4309083"/>
            <a:ext cx="2976825" cy="1325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9" name="直線矢印コネクタ 73"/>
          <p:cNvCxnSpPr/>
          <p:nvPr/>
        </p:nvCxnSpPr>
        <p:spPr bwMode="auto">
          <a:xfrm flipV="1">
            <a:off x="2089593" y="4436277"/>
            <a:ext cx="2976825" cy="1325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0" name="直線矢印コネクタ 74"/>
          <p:cNvCxnSpPr/>
          <p:nvPr/>
        </p:nvCxnSpPr>
        <p:spPr bwMode="auto">
          <a:xfrm rot="10800000">
            <a:off x="2089593" y="4563471"/>
            <a:ext cx="2976825" cy="1325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1" name="直線矢印コネクタ 75"/>
          <p:cNvCxnSpPr/>
          <p:nvPr/>
        </p:nvCxnSpPr>
        <p:spPr bwMode="auto">
          <a:xfrm rot="10800000">
            <a:off x="2089593" y="4690665"/>
            <a:ext cx="1556068" cy="1325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2" name="直線矢印コネクタ 76"/>
          <p:cNvCxnSpPr/>
          <p:nvPr/>
        </p:nvCxnSpPr>
        <p:spPr bwMode="auto">
          <a:xfrm flipV="1">
            <a:off x="2089593" y="4817859"/>
            <a:ext cx="1556068" cy="1325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3" name="直線矢印コネクタ 77"/>
          <p:cNvCxnSpPr/>
          <p:nvPr/>
        </p:nvCxnSpPr>
        <p:spPr bwMode="auto">
          <a:xfrm rot="10800000">
            <a:off x="2089593" y="4945053"/>
            <a:ext cx="1556068" cy="1325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4" name="直線矢印コネクタ 78"/>
          <p:cNvCxnSpPr/>
          <p:nvPr/>
        </p:nvCxnSpPr>
        <p:spPr bwMode="auto">
          <a:xfrm flipV="1">
            <a:off x="2089593" y="5072247"/>
            <a:ext cx="1556068" cy="1325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8" name="左中かっこ 97"/>
          <p:cNvSpPr/>
          <p:nvPr/>
        </p:nvSpPr>
        <p:spPr bwMode="auto">
          <a:xfrm>
            <a:off x="1886628" y="2273979"/>
            <a:ext cx="202965" cy="190791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9" name="テキスト ボックス 98"/>
          <p:cNvSpPr txBox="1"/>
          <p:nvPr/>
        </p:nvSpPr>
        <p:spPr>
          <a:xfrm>
            <a:off x="1394874" y="2464770"/>
            <a:ext cx="5597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dirty="0" smtClean="0"/>
              <a:t>Assoc</a:t>
            </a:r>
            <a:endParaRPr kumimoji="1" lang="ja-JP" altLang="en-US" dirty="0"/>
          </a:p>
        </p:txBody>
      </p:sp>
      <p:sp>
        <p:nvSpPr>
          <p:cNvPr id="50" name="左中かっこ 99"/>
          <p:cNvSpPr/>
          <p:nvPr/>
        </p:nvSpPr>
        <p:spPr bwMode="auto">
          <a:xfrm>
            <a:off x="1886628" y="2464770"/>
            <a:ext cx="202965" cy="254388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1" name="テキスト ボックス 100"/>
          <p:cNvSpPr txBox="1"/>
          <p:nvPr/>
        </p:nvSpPr>
        <p:spPr>
          <a:xfrm>
            <a:off x="967880" y="3418725"/>
            <a:ext cx="99257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050" dirty="0" smtClean="0"/>
              <a:t>EAP-TTLS</a:t>
            </a:r>
          </a:p>
          <a:p>
            <a:pPr algn="r"/>
            <a:r>
              <a:rPr kumimoji="1" lang="en-US" altLang="ja-JP" sz="1050" dirty="0" smtClean="0"/>
              <a:t>/MS-CHAPv2</a:t>
            </a:r>
          </a:p>
        </p:txBody>
      </p:sp>
      <p:sp>
        <p:nvSpPr>
          <p:cNvPr id="52" name="左中かっこ 101"/>
          <p:cNvSpPr/>
          <p:nvPr/>
        </p:nvSpPr>
        <p:spPr bwMode="auto">
          <a:xfrm>
            <a:off x="1886628" y="2719158"/>
            <a:ext cx="202965" cy="190791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3" name="テキスト ボックス 102"/>
          <p:cNvSpPr txBox="1"/>
          <p:nvPr/>
        </p:nvSpPr>
        <p:spPr>
          <a:xfrm>
            <a:off x="1274725" y="4627068"/>
            <a:ext cx="679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dirty="0" smtClean="0"/>
              <a:t>EAPOL</a:t>
            </a:r>
          </a:p>
          <a:p>
            <a:pPr algn="r"/>
            <a:r>
              <a:rPr kumimoji="1" lang="en-US" altLang="ja-JP" dirty="0" smtClean="0"/>
              <a:t>Key</a:t>
            </a:r>
            <a:endParaRPr kumimoji="1" lang="ja-JP" altLang="en-US" dirty="0"/>
          </a:p>
        </p:txBody>
      </p:sp>
      <p:sp>
        <p:nvSpPr>
          <p:cNvPr id="54" name="左中かっこ 103"/>
          <p:cNvSpPr/>
          <p:nvPr/>
        </p:nvSpPr>
        <p:spPr bwMode="auto">
          <a:xfrm>
            <a:off x="1886628" y="4627068"/>
            <a:ext cx="202965" cy="508776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5" name="テキスト ボックス 104"/>
          <p:cNvSpPr txBox="1"/>
          <p:nvPr/>
        </p:nvSpPr>
        <p:spPr>
          <a:xfrm>
            <a:off x="669170" y="5168957"/>
            <a:ext cx="13120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802.1X extension</a:t>
            </a:r>
          </a:p>
          <a:p>
            <a:r>
              <a:rPr kumimoji="1" lang="en-US" altLang="ja-JP" dirty="0"/>
              <a:t>t</a:t>
            </a:r>
            <a:r>
              <a:rPr kumimoji="1" lang="en-US" altLang="ja-JP" dirty="0" smtClean="0"/>
              <a:t>o carry IP</a:t>
            </a:r>
          </a:p>
          <a:p>
            <a:r>
              <a:rPr kumimoji="1" lang="en-US" altLang="ja-JP" dirty="0"/>
              <a:t>a</a:t>
            </a:r>
            <a:r>
              <a:rPr kumimoji="1" lang="en-US" altLang="ja-JP" dirty="0" smtClean="0"/>
              <a:t>nd higher layer configuration</a:t>
            </a:r>
            <a:endParaRPr kumimoji="1" lang="ja-JP" altLang="en-US" dirty="0"/>
          </a:p>
        </p:txBody>
      </p:sp>
      <p:sp>
        <p:nvSpPr>
          <p:cNvPr id="56" name="左中かっこ 105"/>
          <p:cNvSpPr/>
          <p:nvPr/>
        </p:nvSpPr>
        <p:spPr bwMode="auto">
          <a:xfrm>
            <a:off x="1886629" y="5181600"/>
            <a:ext cx="170771" cy="579156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67" name="直線矢印コネクタ 41"/>
          <p:cNvCxnSpPr/>
          <p:nvPr/>
        </p:nvCxnSpPr>
        <p:spPr bwMode="auto">
          <a:xfrm>
            <a:off x="2101885" y="5486400"/>
            <a:ext cx="1555715" cy="0"/>
          </a:xfrm>
          <a:prstGeom prst="straightConnector1">
            <a:avLst/>
          </a:prstGeom>
          <a:ln w="57150">
            <a:solidFill>
              <a:srgbClr val="0000FF"/>
            </a:solidFill>
            <a:headEnd type="triangl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68" name="テキスト ボックス 104"/>
          <p:cNvSpPr txBox="1"/>
          <p:nvPr/>
        </p:nvSpPr>
        <p:spPr>
          <a:xfrm>
            <a:off x="2133600" y="57150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IP address </a:t>
            </a:r>
            <a:r>
              <a:rPr kumimoji="1" lang="en-US" altLang="ja-JP" dirty="0"/>
              <a:t>a</a:t>
            </a:r>
            <a:r>
              <a:rPr kumimoji="1" lang="en-US" altLang="ja-JP" dirty="0" smtClean="0"/>
              <a:t>nd higher layer configuration</a:t>
            </a:r>
            <a:endParaRPr kumimoji="1" lang="ja-JP" altLang="en-US" dirty="0"/>
          </a:p>
        </p:txBody>
      </p:sp>
      <p:sp>
        <p:nvSpPr>
          <p:cNvPr id="47" name="矩形 46"/>
          <p:cNvSpPr/>
          <p:nvPr/>
        </p:nvSpPr>
        <p:spPr bwMode="auto">
          <a:xfrm>
            <a:off x="1752600" y="2741769"/>
            <a:ext cx="3352800" cy="3018987"/>
          </a:xfrm>
          <a:prstGeom prst="rect">
            <a:avLst/>
          </a:prstGeom>
          <a:solidFill>
            <a:schemeClr val="accent6">
              <a:lumMod val="20000"/>
              <a:lumOff val="80000"/>
              <a:alpha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562600" y="4484050"/>
            <a:ext cx="1965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Combine authentication and </a:t>
            </a:r>
          </a:p>
          <a:p>
            <a:r>
              <a:rPr lang="en-US" altLang="zh-CN" dirty="0" smtClean="0"/>
              <a:t>higher layer configuration</a:t>
            </a:r>
            <a:endParaRPr lang="zh-CN" altLang="en-US" dirty="0"/>
          </a:p>
        </p:txBody>
      </p:sp>
      <p:cxnSp>
        <p:nvCxnSpPr>
          <p:cNvPr id="14" name="直接箭头连接符 13"/>
          <p:cNvCxnSpPr>
            <a:stCxn id="57" idx="1"/>
          </p:cNvCxnSpPr>
          <p:nvPr/>
        </p:nvCxnSpPr>
        <p:spPr bwMode="auto">
          <a:xfrm flipH="1">
            <a:off x="3645660" y="4714883"/>
            <a:ext cx="1916940" cy="77151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797595" y="6038165"/>
            <a:ext cx="52141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After authentication, the IP address and other IP layer configuration is done 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90471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802.1X extension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Define new 802.1X message to carry higher layer configuration information</a:t>
            </a:r>
          </a:p>
          <a:p>
            <a:pPr lvl="1"/>
            <a:r>
              <a:rPr lang="en-US" altLang="zh-CN" dirty="0" smtClean="0"/>
              <a:t>Packet type: EAPOL-configuration</a:t>
            </a:r>
          </a:p>
          <a:p>
            <a:pPr lvl="1"/>
            <a:r>
              <a:rPr lang="en-US" altLang="zh-CN" dirty="0" smtClean="0"/>
              <a:t>Payload:</a:t>
            </a:r>
          </a:p>
          <a:p>
            <a:pPr lvl="2"/>
            <a:r>
              <a:rPr lang="en-US" altLang="zh-CN" dirty="0" smtClean="0"/>
              <a:t>IP address</a:t>
            </a:r>
          </a:p>
          <a:p>
            <a:pPr lvl="2"/>
            <a:r>
              <a:rPr lang="en-US" altLang="zh-CN" dirty="0" smtClean="0"/>
              <a:t>Subnet mask</a:t>
            </a:r>
          </a:p>
          <a:p>
            <a:pPr lvl="2"/>
            <a:r>
              <a:rPr lang="en-US" altLang="zh-CN" dirty="0" smtClean="0"/>
              <a:t>Default gateway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May 2012</a:t>
            </a:r>
            <a:endParaRPr lang="en-US" altLang="ja-JP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ja-JP" smtClean="0"/>
              <a:t>Dapeng Liu</a:t>
            </a:r>
            <a:endParaRPr lang="en-US" altLang="ja-JP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948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Questions?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smtClean="0"/>
              <a:t>May 2012</a:t>
            </a:r>
            <a:endParaRPr lang="en-US" altLang="ja-JP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8</a:t>
            </a:fld>
            <a:endParaRPr lang="en-US" altLang="ja-JP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ja-JP" smtClean="0"/>
              <a:t>Dapeng Liu</a:t>
            </a: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1274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1923</TotalTime>
  <Words>408</Words>
  <Application>Microsoft Office PowerPoint</Application>
  <PresentationFormat>全屏显示(4:3)</PresentationFormat>
  <Paragraphs>98</Paragraphs>
  <Slides>8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802-11-Submission</vt:lpstr>
      <vt:lpstr>Extend 802.1X for higher layer configuration in FILS</vt:lpstr>
      <vt:lpstr>Abstract</vt:lpstr>
      <vt:lpstr>Conformance w/ Tgai PAR &amp; 5C </vt:lpstr>
      <vt:lpstr>Background</vt:lpstr>
      <vt:lpstr>Current authentication and higher layer configuration procedure</vt:lpstr>
      <vt:lpstr>Proposal: Combine IP address configuration and higher layer configuration with authentication</vt:lpstr>
      <vt:lpstr>802.1X extension</vt:lpstr>
      <vt:lpstr>PowerPoint 演示文稿</vt:lpstr>
    </vt:vector>
  </TitlesOfParts>
  <Manager/>
  <Company>Fraunhofer Fokus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 Manual Template Slides</dc:title>
  <dc:subject/>
  <dc:creator>Marc Emmelmann</dc:creator>
  <cp:keywords/>
  <dc:description/>
  <cp:lastModifiedBy>刘大鹏</cp:lastModifiedBy>
  <cp:revision>117</cp:revision>
  <cp:lastPrinted>1998-02-10T13:28:06Z</cp:lastPrinted>
  <dcterms:created xsi:type="dcterms:W3CDTF">2011-01-18T18:21:24Z</dcterms:created>
  <dcterms:modified xsi:type="dcterms:W3CDTF">2012-05-04T07:18:36Z</dcterms:modified>
  <cp:category/>
</cp:coreProperties>
</file>