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57" r:id="rId3"/>
    <p:sldId id="271" r:id="rId4"/>
    <p:sldId id="276" r:id="rId5"/>
    <p:sldId id="273" r:id="rId6"/>
    <p:sldId id="272" r:id="rId7"/>
    <p:sldId id="277" r:id="rId8"/>
    <p:sldId id="275"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50" autoAdjust="0"/>
    <p:restoredTop sz="94660"/>
  </p:normalViewPr>
  <p:slideViewPr>
    <p:cSldViewPr>
      <p:cViewPr>
        <p:scale>
          <a:sx n="115" d="100"/>
          <a:sy n="115" d="100"/>
        </p:scale>
        <p:origin x="-1248" y="-72"/>
      </p:cViewPr>
      <p:guideLst>
        <p:guide orient="horz" pos="2160"/>
        <p:guide pos="2880"/>
      </p:guideLst>
    </p:cSldViewPr>
  </p:slideViewPr>
  <p:notesTextViewPr>
    <p:cViewPr>
      <p:scale>
        <a:sx n="100" d="100"/>
        <a:sy n="100" d="100"/>
      </p:scale>
      <p:origin x="0" y="0"/>
    </p:cViewPr>
  </p:notesTextViewPr>
  <p:notesViewPr>
    <p:cSldViewPr>
      <p:cViewPr varScale="1">
        <p:scale>
          <a:sx n="69" d="100"/>
          <a:sy n="69" d="100"/>
        </p:scale>
        <p:origin x="-2820"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357602" y="8982075"/>
            <a:ext cx="9606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dirty="0" smtClean="0"/>
              <a:t>Tom Siep, CSR</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E812CD22-D1D0-4E0E-8E5E-EA4FBC5A4F0D}"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234335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606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r>
              <a:rPr lang="en-US" dirty="0" smtClean="0"/>
              <a:t>Tom Siep, CSR</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7ECE4A3A-90F7-4D28-BF61-F9F62B39C33F}"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7090498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C38BAF7E-6774-432C-920D-A2EBC6A4C419}"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prstGeom prst="rect">
            <a:avLst/>
          </a:prstGeo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7AFAECFD-527D-4824-8F3C-5D441F2B611C}"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prstGeom prst="rect">
            <a:avLst/>
          </a:prstGeo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dirty="0" smtClean="0"/>
              <a:t>Tom Siep, CSR</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D8F13878-4B6A-4AEA-AD65-184DB0FDADCA}"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dirty="0" smtClean="0"/>
              <a:t>Tom Siep, CSR</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79E52686-EC73-4893-9F8E-BB5FCD24232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dirty="0" smtClean="0"/>
              <a:t>Tom Siep, CSR</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5896C03-A137-4291-AF17-C8887F2177E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dirty="0" smtClean="0"/>
              <a:t>Tom Siep, CSR</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B9B1211-0C6B-4A89-9A56-BDD25937852F}"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dirty="0" smtClean="0"/>
              <a:t>Tom Siep, CSR</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B0159DF0-8947-446D-9335-D7C27B6BBBB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Month Year</a:t>
            </a:r>
          </a:p>
        </p:txBody>
      </p:sp>
      <p:sp>
        <p:nvSpPr>
          <p:cNvPr id="6" name="Footer Placeholder 5"/>
          <p:cNvSpPr>
            <a:spLocks noGrp="1"/>
          </p:cNvSpPr>
          <p:nvPr>
            <p:ph type="ftr" sz="quarter" idx="11"/>
          </p:nvPr>
        </p:nvSpPr>
        <p:spPr/>
        <p:txBody>
          <a:bodyPr/>
          <a:lstStyle>
            <a:lvl1pPr>
              <a:defRPr/>
            </a:lvl1pPr>
          </a:lstStyle>
          <a:p>
            <a:r>
              <a:rPr lang="en-US" dirty="0" smtClean="0"/>
              <a:t>Tom Siep, CSR</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E3C9C6F8-1B70-4D9A-AF1A-AE3536E814F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Month Year</a:t>
            </a:r>
          </a:p>
        </p:txBody>
      </p:sp>
      <p:sp>
        <p:nvSpPr>
          <p:cNvPr id="8" name="Footer Placeholder 7"/>
          <p:cNvSpPr>
            <a:spLocks noGrp="1"/>
          </p:cNvSpPr>
          <p:nvPr>
            <p:ph type="ftr" sz="quarter" idx="11"/>
          </p:nvPr>
        </p:nvSpPr>
        <p:spPr/>
        <p:txBody>
          <a:bodyPr/>
          <a:lstStyle>
            <a:lvl1pPr>
              <a:defRPr/>
            </a:lvl1pPr>
          </a:lstStyle>
          <a:p>
            <a:r>
              <a:rPr lang="en-US" dirty="0" smtClean="0"/>
              <a:t>Tom Siep, CSR</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9F8C0F2D-4E25-40D0-9846-A03D41575BB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Month Year</a:t>
            </a:r>
          </a:p>
        </p:txBody>
      </p:sp>
      <p:sp>
        <p:nvSpPr>
          <p:cNvPr id="4" name="Footer Placeholder 3"/>
          <p:cNvSpPr>
            <a:spLocks noGrp="1"/>
          </p:cNvSpPr>
          <p:nvPr>
            <p:ph type="ftr" sz="quarter" idx="11"/>
          </p:nvPr>
        </p:nvSpPr>
        <p:spPr/>
        <p:txBody>
          <a:bodyPr/>
          <a:lstStyle>
            <a:lvl1pPr>
              <a:defRPr/>
            </a:lvl1pPr>
          </a:lstStyle>
          <a:p>
            <a:r>
              <a:rPr lang="en-US" dirty="0" smtClean="0"/>
              <a:t>Tom Siep, CSR</a:t>
            </a:r>
            <a:endParaRPr lang="en-US" dirty="0"/>
          </a:p>
        </p:txBody>
      </p:sp>
      <p:sp>
        <p:nvSpPr>
          <p:cNvPr id="5" name="Slide Number Placeholder 4"/>
          <p:cNvSpPr>
            <a:spLocks noGrp="1"/>
          </p:cNvSpPr>
          <p:nvPr>
            <p:ph type="sldNum" sz="quarter" idx="12"/>
          </p:nvPr>
        </p:nvSpPr>
        <p:spPr/>
        <p:txBody>
          <a:bodyPr/>
          <a:lstStyle>
            <a:lvl1pPr>
              <a:defRPr/>
            </a:lvl1pPr>
          </a:lstStyle>
          <a:p>
            <a:r>
              <a:rPr lang="en-US"/>
              <a:t>Slide </a:t>
            </a:r>
            <a:fld id="{311DA05D-341C-46E0-90A3-FFD1F371A03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Month Year</a:t>
            </a:r>
          </a:p>
        </p:txBody>
      </p:sp>
      <p:sp>
        <p:nvSpPr>
          <p:cNvPr id="3" name="Footer Placeholder 2"/>
          <p:cNvSpPr>
            <a:spLocks noGrp="1"/>
          </p:cNvSpPr>
          <p:nvPr>
            <p:ph type="ftr" sz="quarter" idx="11"/>
          </p:nvPr>
        </p:nvSpPr>
        <p:spPr/>
        <p:txBody>
          <a:bodyPr/>
          <a:lstStyle>
            <a:lvl1pPr>
              <a:defRPr/>
            </a:lvl1pPr>
          </a:lstStyle>
          <a:p>
            <a:r>
              <a:rPr lang="en-US" dirty="0" smtClean="0"/>
              <a:t>Tom Siep, CSR</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2BB73A75-FA80-4B23-B2E4-E3AC80B4020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Month Year</a:t>
            </a:r>
          </a:p>
        </p:txBody>
      </p:sp>
      <p:sp>
        <p:nvSpPr>
          <p:cNvPr id="6" name="Footer Placeholder 5"/>
          <p:cNvSpPr>
            <a:spLocks noGrp="1"/>
          </p:cNvSpPr>
          <p:nvPr>
            <p:ph type="ftr" sz="quarter" idx="11"/>
          </p:nvPr>
        </p:nvSpPr>
        <p:spPr/>
        <p:txBody>
          <a:bodyPr/>
          <a:lstStyle>
            <a:lvl1pPr>
              <a:defRPr/>
            </a:lvl1pPr>
          </a:lstStyle>
          <a:p>
            <a:r>
              <a:rPr lang="en-US" dirty="0" smtClean="0"/>
              <a:t>Tom Siep, CSR</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66A2DD82-EBD9-4D4D-BB0F-8909F65E8F7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Month Year</a:t>
            </a:r>
          </a:p>
        </p:txBody>
      </p:sp>
      <p:sp>
        <p:nvSpPr>
          <p:cNvPr id="6" name="Footer Placeholder 5"/>
          <p:cNvSpPr>
            <a:spLocks noGrp="1"/>
          </p:cNvSpPr>
          <p:nvPr>
            <p:ph type="ftr" sz="quarter" idx="11"/>
          </p:nvPr>
        </p:nvSpPr>
        <p:spPr/>
        <p:txBody>
          <a:bodyPr/>
          <a:lstStyle>
            <a:lvl1pPr>
              <a:defRPr/>
            </a:lvl1pPr>
          </a:lstStyle>
          <a:p>
            <a:r>
              <a:rPr lang="en-US" dirty="0" smtClean="0"/>
              <a:t>Tom Siep, CSR</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ED683D23-DB53-4879-9A38-AAA1EFF49E4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April 2012</a:t>
            </a:r>
            <a:endParaRPr lang="en-US" dirty="0"/>
          </a:p>
        </p:txBody>
      </p:sp>
      <p:sp>
        <p:nvSpPr>
          <p:cNvPr id="1029" name="Rectangle 5"/>
          <p:cNvSpPr>
            <a:spLocks noGrp="1" noChangeArrowheads="1"/>
          </p:cNvSpPr>
          <p:nvPr>
            <p:ph type="ftr" sz="quarter" idx="3"/>
          </p:nvPr>
        </p:nvSpPr>
        <p:spPr bwMode="auto">
          <a:xfrm>
            <a:off x="7583277" y="6475413"/>
            <a:ext cx="9606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Tom Siep, CSR</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B867F16-F01A-48B0-8E5B-6BD492F5A0AC}"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dirty="0" smtClean="0"/>
              <a:t>802.11-12/0482r2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1045158" cy="276999"/>
          </a:xfrm>
        </p:spPr>
        <p:txBody>
          <a:bodyPr/>
          <a:lstStyle/>
          <a:p>
            <a:r>
              <a:rPr lang="en-US" dirty="0" smtClean="0"/>
              <a:t>April 2012</a:t>
            </a:r>
            <a:endParaRPr lang="en-US" dirty="0"/>
          </a:p>
        </p:txBody>
      </p:sp>
      <p:sp>
        <p:nvSpPr>
          <p:cNvPr id="7" name="Footer Placeholder 4"/>
          <p:cNvSpPr>
            <a:spLocks noGrp="1"/>
          </p:cNvSpPr>
          <p:nvPr>
            <p:ph type="ftr" sz="quarter" idx="11"/>
          </p:nvPr>
        </p:nvSpPr>
        <p:spPr/>
        <p:txBody>
          <a:bodyPr/>
          <a:lstStyle/>
          <a:p>
            <a:r>
              <a:rPr lang="en-US" dirty="0" smtClean="0"/>
              <a:t>Tom Siep, CSR</a:t>
            </a:r>
            <a:endParaRPr lang="en-US" dirty="0"/>
          </a:p>
        </p:txBody>
      </p:sp>
      <p:sp>
        <p:nvSpPr>
          <p:cNvPr id="8" name="Slide Number Placeholder 5"/>
          <p:cNvSpPr>
            <a:spLocks noGrp="1"/>
          </p:cNvSpPr>
          <p:nvPr>
            <p:ph type="sldNum" sz="quarter" idx="12"/>
          </p:nvPr>
        </p:nvSpPr>
        <p:spPr/>
        <p:txBody>
          <a:bodyPr/>
          <a:lstStyle/>
          <a:p>
            <a:r>
              <a:rPr lang="en-US" smtClean="0"/>
              <a:t>Slide </a:t>
            </a:r>
            <a:fld id="{7985D937-FC96-4B71-804F-789844E27551}" type="slidenum">
              <a:rPr lang="en-US" smtClean="0"/>
              <a:pPr/>
              <a:t>1</a:t>
            </a:fld>
            <a:endParaRPr lang="en-US"/>
          </a:p>
        </p:txBody>
      </p:sp>
      <p:sp>
        <p:nvSpPr>
          <p:cNvPr id="30722" name="Rectangle 2"/>
          <p:cNvSpPr>
            <a:spLocks noGrp="1" noChangeArrowheads="1"/>
          </p:cNvSpPr>
          <p:nvPr>
            <p:ph type="title"/>
          </p:nvPr>
        </p:nvSpPr>
        <p:spPr>
          <a:noFill/>
          <a:ln/>
        </p:spPr>
        <p:txBody>
          <a:bodyPr/>
          <a:lstStyle/>
          <a:p>
            <a:r>
              <a:rPr lang="en-US" dirty="0" smtClean="0"/>
              <a:t>Proposed introductory text for 11ai Draft</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smtClean="0"/>
              <a:t>Date:</a:t>
            </a:r>
            <a:r>
              <a:rPr lang="en-US" sz="2000" b="0" dirty="0" smtClean="0"/>
              <a:t> 2012-04-04</a:t>
            </a:r>
            <a:endParaRPr lang="en-US" sz="2000" b="0" dirty="0"/>
          </a:p>
        </p:txBody>
      </p:sp>
      <p:graphicFrame>
        <p:nvGraphicFramePr>
          <p:cNvPr id="30731" name="Object 11"/>
          <p:cNvGraphicFramePr>
            <a:graphicFrameLocks noChangeAspect="1"/>
          </p:cNvGraphicFramePr>
          <p:nvPr/>
        </p:nvGraphicFramePr>
        <p:xfrm>
          <a:off x="511175" y="2279650"/>
          <a:ext cx="8121650" cy="2708275"/>
        </p:xfrm>
        <a:graphic>
          <a:graphicData uri="http://schemas.openxmlformats.org/presentationml/2006/ole">
            <mc:AlternateContent xmlns:mc="http://schemas.openxmlformats.org/markup-compatibility/2006">
              <mc:Choice xmlns:v="urn:schemas-microsoft-com:vml" Requires="v">
                <p:oleObj spid="_x0000_s30745" name="Document" r:id="rId4" imgW="8233006" imgH="2752445" progId="Word.Document.8">
                  <p:embed/>
                </p:oleObj>
              </mc:Choice>
              <mc:Fallback>
                <p:oleObj name="Document" r:id="rId4" imgW="8233006" imgH="2752445" progId="Word.Document.8">
                  <p:embed/>
                  <p:pic>
                    <p:nvPicPr>
                      <p:cNvPr id="0"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1175" y="2279650"/>
                        <a:ext cx="8121650" cy="2708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45158" cy="276999"/>
          </a:xfrm>
        </p:spPr>
        <p:txBody>
          <a:bodyPr/>
          <a:lstStyle/>
          <a:p>
            <a:r>
              <a:rPr lang="en-US" dirty="0" smtClean="0"/>
              <a:t>April 2012</a:t>
            </a:r>
            <a:endParaRPr lang="en-US" dirty="0"/>
          </a:p>
        </p:txBody>
      </p:sp>
      <p:sp>
        <p:nvSpPr>
          <p:cNvPr id="5" name="Footer Placeholder 4"/>
          <p:cNvSpPr>
            <a:spLocks noGrp="1"/>
          </p:cNvSpPr>
          <p:nvPr>
            <p:ph type="ftr" sz="quarter" idx="11"/>
          </p:nvPr>
        </p:nvSpPr>
        <p:spPr/>
        <p:txBody>
          <a:bodyPr/>
          <a:lstStyle/>
          <a:p>
            <a:r>
              <a:rPr lang="en-US" dirty="0" smtClean="0"/>
              <a:t>Tom Siep, CSR</a:t>
            </a:r>
            <a:endParaRPr lang="en-US" dirty="0"/>
          </a:p>
        </p:txBody>
      </p:sp>
      <p:sp>
        <p:nvSpPr>
          <p:cNvPr id="6" name="Slide Number Placeholder 5"/>
          <p:cNvSpPr>
            <a:spLocks noGrp="1"/>
          </p:cNvSpPr>
          <p:nvPr>
            <p:ph type="sldNum" sz="quarter" idx="12"/>
          </p:nvPr>
        </p:nvSpPr>
        <p:spPr/>
        <p:txBody>
          <a:bodyPr/>
          <a:lstStyle/>
          <a:p>
            <a:r>
              <a:rPr lang="en-US"/>
              <a:t>Slide </a:t>
            </a:r>
            <a:fld id="{7976B357-B8BF-4F50-87D3-A7B47B164717}"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dirty="0" smtClean="0"/>
              <a:t>Abstract: </a:t>
            </a:r>
            <a:r>
              <a:rPr lang="en-US" sz="2800" b="0" dirty="0" smtClean="0"/>
              <a:t>Proposed introductory text </a:t>
            </a:r>
            <a:r>
              <a:rPr lang="en-US" sz="2800" b="0" dirty="0"/>
              <a:t>for 11ai Draft</a:t>
            </a:r>
            <a:endParaRPr lang="en-US" dirty="0"/>
          </a:p>
        </p:txBody>
      </p:sp>
      <p:sp>
        <p:nvSpPr>
          <p:cNvPr id="5123" name="Rectangle 3"/>
          <p:cNvSpPr>
            <a:spLocks noGrp="1" noChangeArrowheads="1"/>
          </p:cNvSpPr>
          <p:nvPr>
            <p:ph type="body" idx="1"/>
          </p:nvPr>
        </p:nvSpPr>
        <p:spPr>
          <a:noFill/>
          <a:ln/>
        </p:spPr>
        <p:txBody>
          <a:bodyPr/>
          <a:lstStyle/>
          <a:p>
            <a:pPr marL="0" indent="0">
              <a:buFontTx/>
              <a:buNone/>
            </a:pPr>
            <a:r>
              <a:rPr lang="en-US" b="0" dirty="0" smtClean="0"/>
              <a:t>The template for Amendments has an introductory clause and two sub-clauses.  New rules in IEEE allow the text in this introductory section to vary in wording from the PAR.  This allows text which is more explanatory in nature.</a:t>
            </a:r>
          </a:p>
          <a:p>
            <a:pPr marL="0" indent="0">
              <a:buFontTx/>
              <a:buNone/>
            </a:pPr>
            <a:endParaRPr lang="en-US" b="0" dirty="0" smtClean="0"/>
          </a:p>
          <a:p>
            <a:pPr marL="0" indent="0">
              <a:buFontTx/>
              <a:buNone/>
            </a:pPr>
            <a:r>
              <a:rPr lang="en-US" b="0" dirty="0" smtClean="0"/>
              <a:t>The text for the Introductory paragraph and the Purpose clauses have been expanded for better reader context.  The Scope clause is taken from the PAR verbatim.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paragraph 1</a:t>
            </a:r>
            <a:endParaRPr lang="en-US" dirty="0"/>
          </a:p>
        </p:txBody>
      </p:sp>
      <p:sp>
        <p:nvSpPr>
          <p:cNvPr id="3" name="Content Placeholder 2"/>
          <p:cNvSpPr>
            <a:spLocks noGrp="1"/>
          </p:cNvSpPr>
          <p:nvPr>
            <p:ph idx="1"/>
          </p:nvPr>
        </p:nvSpPr>
        <p:spPr>
          <a:xfrm>
            <a:off x="685800" y="1676400"/>
            <a:ext cx="7772400" cy="4114800"/>
          </a:xfrm>
        </p:spPr>
        <p:txBody>
          <a:bodyPr/>
          <a:lstStyle/>
          <a:p>
            <a:pPr marL="0" indent="0">
              <a:buNone/>
            </a:pPr>
            <a:r>
              <a:rPr lang="en-US" b="0" dirty="0"/>
              <a:t>IEEE 802.11 devices are increasingly becoming more </a:t>
            </a:r>
            <a:r>
              <a:rPr lang="en-US" b="0" dirty="0" smtClean="0"/>
              <a:t>mobile with a need for connectivity in varied environments. </a:t>
            </a:r>
            <a:r>
              <a:rPr lang="en-US" b="0" dirty="0"/>
              <a:t>The primary need </a:t>
            </a:r>
            <a:r>
              <a:rPr lang="en-US" b="0" dirty="0" smtClean="0"/>
              <a:t>which Project </a:t>
            </a:r>
            <a:r>
              <a:rPr lang="en-US" b="0" dirty="0"/>
              <a:t>802.11ai </a:t>
            </a:r>
            <a:r>
              <a:rPr lang="en-US" b="0" dirty="0" smtClean="0"/>
              <a:t>satisfies comes </a:t>
            </a:r>
            <a:r>
              <a:rPr lang="en-US" b="0" dirty="0"/>
              <a:t>from an environment where a large number of mobile users are constantly entering and leaving the coverage area of an extended service set (ESS). </a:t>
            </a:r>
            <a:r>
              <a:rPr lang="en-US" b="0" dirty="0" smtClean="0"/>
              <a:t>Prior to the </a:t>
            </a:r>
            <a:r>
              <a:rPr lang="en-US" b="0" strike="sngStrike" dirty="0" smtClean="0">
                <a:solidFill>
                  <a:srgbClr val="FF0000"/>
                </a:solidFill>
              </a:rPr>
              <a:t>functionality defined by this project</a:t>
            </a:r>
            <a:r>
              <a:rPr lang="en-US" b="0" dirty="0">
                <a:solidFill>
                  <a:srgbClr val="FF0000"/>
                </a:solidFill>
              </a:rPr>
              <a:t> 802.11ai specification</a:t>
            </a:r>
            <a:r>
              <a:rPr lang="en-US" b="0" dirty="0" smtClean="0"/>
              <a:t>, every </a:t>
            </a:r>
            <a:r>
              <a:rPr lang="en-US" b="0" dirty="0"/>
              <a:t>time the mobile device enters an </a:t>
            </a:r>
            <a:r>
              <a:rPr lang="en-US" b="0" dirty="0" smtClean="0"/>
              <a:t>ESS </a:t>
            </a:r>
            <a:r>
              <a:rPr lang="en-US" b="0" dirty="0"/>
              <a:t>the mobile device </a:t>
            </a:r>
            <a:r>
              <a:rPr lang="en-US" b="0" dirty="0" smtClean="0"/>
              <a:t>must </a:t>
            </a:r>
            <a:r>
              <a:rPr lang="en-US" b="0" dirty="0"/>
              <a:t>do an </a:t>
            </a:r>
            <a:r>
              <a:rPr lang="en-US" b="0" dirty="0" smtClean="0"/>
              <a:t>full set-up </a:t>
            </a:r>
            <a:r>
              <a:rPr lang="en-US" b="0" dirty="0"/>
              <a:t>with an access point (AP) to establish wireless local area network (LAN) connectivity</a:t>
            </a:r>
            <a:r>
              <a:rPr lang="en-US" b="0" dirty="0" smtClean="0"/>
              <a:t>.  </a:t>
            </a:r>
            <a:endParaRPr lang="en-US" u="sng" dirty="0">
              <a:solidFill>
                <a:srgbClr val="FF0000"/>
              </a:solidFill>
            </a:endParaRPr>
          </a:p>
        </p:txBody>
      </p:sp>
      <p:sp>
        <p:nvSpPr>
          <p:cNvPr id="4" name="Date Placeholder 3"/>
          <p:cNvSpPr>
            <a:spLocks noGrp="1"/>
          </p:cNvSpPr>
          <p:nvPr>
            <p:ph type="dt" sz="half" idx="10"/>
          </p:nvPr>
        </p:nvSpPr>
        <p:spPr>
          <a:xfrm>
            <a:off x="696913" y="332601"/>
            <a:ext cx="1045158" cy="276999"/>
          </a:xfrm>
        </p:spPr>
        <p:txBody>
          <a:bodyPr/>
          <a:lstStyle/>
          <a:p>
            <a:r>
              <a:rPr lang="en-US" dirty="0" smtClean="0"/>
              <a:t>April 2012</a:t>
            </a:r>
            <a:endParaRPr lang="en-US" dirty="0"/>
          </a:p>
        </p:txBody>
      </p:sp>
      <p:sp>
        <p:nvSpPr>
          <p:cNvPr id="5" name="Footer Placeholder 4"/>
          <p:cNvSpPr>
            <a:spLocks noGrp="1"/>
          </p:cNvSpPr>
          <p:nvPr>
            <p:ph type="ftr" sz="quarter" idx="11"/>
          </p:nvPr>
        </p:nvSpPr>
        <p:spPr/>
        <p:txBody>
          <a:bodyPr/>
          <a:lstStyle/>
          <a:p>
            <a:r>
              <a:rPr lang="en-US" smtClean="0"/>
              <a:t>Tom Siep, CSR</a:t>
            </a:r>
            <a:endParaRPr lang="en-US" dirty="0"/>
          </a:p>
        </p:txBody>
      </p:sp>
      <p:sp>
        <p:nvSpPr>
          <p:cNvPr id="6" name="Slide Number Placeholder 5"/>
          <p:cNvSpPr>
            <a:spLocks noGrp="1"/>
          </p:cNvSpPr>
          <p:nvPr>
            <p:ph type="sldNum" sz="quarter" idx="12"/>
          </p:nvPr>
        </p:nvSpPr>
        <p:spPr/>
        <p:txBody>
          <a:bodyPr/>
          <a:lstStyle/>
          <a:p>
            <a:r>
              <a:rPr lang="en-US" smtClean="0"/>
              <a:t>Slide </a:t>
            </a:r>
            <a:fld id="{9B9B1211-0C6B-4A89-9A56-BDD25937852F}" type="slidenum">
              <a:rPr lang="en-US" smtClean="0"/>
              <a:pPr/>
              <a:t>3</a:t>
            </a:fld>
            <a:endParaRPr lang="en-US"/>
          </a:p>
        </p:txBody>
      </p:sp>
    </p:spTree>
    <p:extLst>
      <p:ext uri="{BB962C8B-B14F-4D97-AF65-F5344CB8AC3E}">
        <p14:creationId xmlns:p14="http://schemas.microsoft.com/office/powerpoint/2010/main" val="4102067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paragraph 2 </a:t>
            </a:r>
            <a:r>
              <a:rPr lang="en-US" dirty="0" smtClean="0">
                <a:solidFill>
                  <a:srgbClr val="FF0000"/>
                </a:solidFill>
              </a:rPr>
              <a:t>(revised)</a:t>
            </a:r>
            <a:endParaRPr lang="en-US" dirty="0">
              <a:solidFill>
                <a:srgbClr val="FF0000"/>
              </a:solidFill>
            </a:endParaRPr>
          </a:p>
        </p:txBody>
      </p:sp>
      <p:sp>
        <p:nvSpPr>
          <p:cNvPr id="3" name="Content Placeholder 2"/>
          <p:cNvSpPr>
            <a:spLocks noGrp="1"/>
          </p:cNvSpPr>
          <p:nvPr>
            <p:ph idx="1"/>
          </p:nvPr>
        </p:nvSpPr>
        <p:spPr>
          <a:xfrm>
            <a:off x="685800" y="1676400"/>
            <a:ext cx="7772400" cy="4114800"/>
          </a:xfrm>
        </p:spPr>
        <p:txBody>
          <a:bodyPr/>
          <a:lstStyle/>
          <a:p>
            <a:pPr marL="0" indent="0">
              <a:buNone/>
            </a:pPr>
            <a:endParaRPr lang="en-US" b="0" dirty="0" smtClean="0"/>
          </a:p>
          <a:p>
            <a:pPr marL="0" indent="0">
              <a:buNone/>
            </a:pPr>
            <a:r>
              <a:rPr lang="en-US" b="0" dirty="0" smtClean="0"/>
              <a:t>Full </a:t>
            </a:r>
            <a:r>
              <a:rPr lang="en-US" b="0" dirty="0"/>
              <a:t>link establishment works well when </a:t>
            </a:r>
            <a:r>
              <a:rPr lang="en-US" b="0" dirty="0" smtClean="0"/>
              <a:t>the operational characteristics have little or no time constraints for link establishment</a:t>
            </a:r>
            <a:r>
              <a:rPr lang="en-US" b="0" dirty="0"/>
              <a:t>. Some </a:t>
            </a:r>
            <a:r>
              <a:rPr lang="en-US" b="0" dirty="0" smtClean="0"/>
              <a:t>situations are </a:t>
            </a:r>
            <a:r>
              <a:rPr lang="en-US" b="0" dirty="0"/>
              <a:t>time-critical </a:t>
            </a:r>
            <a:r>
              <a:rPr lang="en-US" b="0" dirty="0" smtClean="0"/>
              <a:t>for the connections </a:t>
            </a:r>
            <a:r>
              <a:rPr lang="en-US" b="0" dirty="0"/>
              <a:t>required</a:t>
            </a:r>
            <a:r>
              <a:rPr lang="en-US" b="0" dirty="0" smtClean="0"/>
              <a:t>.  This may be when one or more of the following conditions exist:</a:t>
            </a:r>
          </a:p>
          <a:p>
            <a:r>
              <a:rPr lang="en-US" b="0" u="sng" dirty="0" smtClean="0"/>
              <a:t>The large number </a:t>
            </a:r>
            <a:r>
              <a:rPr lang="en-US" b="0" u="sng" dirty="0"/>
              <a:t>of new stations (STAs) in a given time </a:t>
            </a:r>
            <a:r>
              <a:rPr lang="en-US" b="0" u="sng" dirty="0" smtClean="0"/>
              <a:t>period</a:t>
            </a:r>
            <a:endParaRPr lang="en-US" b="0" dirty="0" smtClean="0"/>
          </a:p>
          <a:p>
            <a:r>
              <a:rPr lang="en-US" b="0" u="sng" dirty="0" smtClean="0"/>
              <a:t>Large number </a:t>
            </a:r>
            <a:r>
              <a:rPr lang="en-US" b="0" u="sng" dirty="0"/>
              <a:t>of </a:t>
            </a:r>
            <a:r>
              <a:rPr lang="en-US" b="0" u="sng" dirty="0" smtClean="0"/>
              <a:t>BSS </a:t>
            </a:r>
            <a:r>
              <a:rPr lang="en-US" b="0" u="sng" dirty="0"/>
              <a:t>for the STA for connection</a:t>
            </a:r>
            <a:r>
              <a:rPr lang="en-US" b="0" dirty="0"/>
              <a:t> </a:t>
            </a:r>
            <a:endParaRPr lang="en-US" b="0" dirty="0" smtClean="0"/>
          </a:p>
          <a:p>
            <a:r>
              <a:rPr lang="en-US" b="0" dirty="0" smtClean="0"/>
              <a:t>Time-critical</a:t>
            </a:r>
            <a:r>
              <a:rPr lang="en-US" b="0" dirty="0" smtClean="0"/>
              <a:t> </a:t>
            </a:r>
            <a:r>
              <a:rPr lang="en-US" b="0" dirty="0" smtClean="0"/>
              <a:t>link </a:t>
            </a:r>
            <a:r>
              <a:rPr lang="en-US" b="0" dirty="0" smtClean="0"/>
              <a:t>setup requirements</a:t>
            </a:r>
            <a:endParaRPr lang="en-US" b="0" dirty="0" smtClean="0"/>
          </a:p>
          <a:p>
            <a:pPr marL="0" indent="0">
              <a:buNone/>
            </a:pPr>
            <a:r>
              <a:rPr lang="en-US" b="0" dirty="0" smtClean="0"/>
              <a:t>Current </a:t>
            </a:r>
            <a:r>
              <a:rPr lang="en-US" b="0" dirty="0"/>
              <a:t>over-the-air </a:t>
            </a:r>
            <a:r>
              <a:rPr lang="en-US" b="0" dirty="0" smtClean="0"/>
              <a:t>link setup mechanism inefficiencies can, in these cases, limit </a:t>
            </a:r>
            <a:r>
              <a:rPr lang="en-US" b="0" dirty="0"/>
              <a:t>access to network resources</a:t>
            </a:r>
            <a:r>
              <a:rPr lang="en-US" b="0" dirty="0" smtClean="0"/>
              <a:t>. </a:t>
            </a:r>
            <a:endParaRPr lang="en-US" b="0" dirty="0">
              <a:solidFill>
                <a:srgbClr val="FF0000"/>
              </a:solidFill>
            </a:endParaRPr>
          </a:p>
          <a:p>
            <a:pPr marL="0" indent="0">
              <a:buNone/>
            </a:pPr>
            <a:endParaRPr lang="en-US" dirty="0"/>
          </a:p>
        </p:txBody>
      </p:sp>
      <p:sp>
        <p:nvSpPr>
          <p:cNvPr id="4" name="Date Placeholder 3"/>
          <p:cNvSpPr>
            <a:spLocks noGrp="1"/>
          </p:cNvSpPr>
          <p:nvPr>
            <p:ph type="dt" sz="half" idx="10"/>
          </p:nvPr>
        </p:nvSpPr>
        <p:spPr>
          <a:xfrm>
            <a:off x="696913" y="332601"/>
            <a:ext cx="1045158" cy="276999"/>
          </a:xfrm>
        </p:spPr>
        <p:txBody>
          <a:bodyPr/>
          <a:lstStyle/>
          <a:p>
            <a:r>
              <a:rPr lang="en-US" dirty="0" smtClean="0"/>
              <a:t>April 2012</a:t>
            </a:r>
            <a:endParaRPr lang="en-US" dirty="0"/>
          </a:p>
        </p:txBody>
      </p:sp>
      <p:sp>
        <p:nvSpPr>
          <p:cNvPr id="5" name="Footer Placeholder 4"/>
          <p:cNvSpPr>
            <a:spLocks noGrp="1"/>
          </p:cNvSpPr>
          <p:nvPr>
            <p:ph type="ftr" sz="quarter" idx="11"/>
          </p:nvPr>
        </p:nvSpPr>
        <p:spPr/>
        <p:txBody>
          <a:bodyPr/>
          <a:lstStyle/>
          <a:p>
            <a:r>
              <a:rPr lang="en-US" smtClean="0"/>
              <a:t>Tom Siep, CSR</a:t>
            </a:r>
            <a:endParaRPr lang="en-US" dirty="0"/>
          </a:p>
        </p:txBody>
      </p:sp>
      <p:sp>
        <p:nvSpPr>
          <p:cNvPr id="6" name="Slide Number Placeholder 5"/>
          <p:cNvSpPr>
            <a:spLocks noGrp="1"/>
          </p:cNvSpPr>
          <p:nvPr>
            <p:ph type="sldNum" sz="quarter" idx="12"/>
          </p:nvPr>
        </p:nvSpPr>
        <p:spPr/>
        <p:txBody>
          <a:bodyPr/>
          <a:lstStyle/>
          <a:p>
            <a:r>
              <a:rPr lang="en-US" smtClean="0"/>
              <a:t>Slide </a:t>
            </a:r>
            <a:fld id="{9B9B1211-0C6B-4A89-9A56-BDD25937852F}" type="slidenum">
              <a:rPr lang="en-US" smtClean="0"/>
              <a:pPr/>
              <a:t>4</a:t>
            </a:fld>
            <a:endParaRPr lang="en-US"/>
          </a:p>
        </p:txBody>
      </p:sp>
    </p:spTree>
    <p:extLst>
      <p:ext uri="{BB962C8B-B14F-4D97-AF65-F5344CB8AC3E}">
        <p14:creationId xmlns:p14="http://schemas.microsoft.com/office/powerpoint/2010/main" val="37362217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a:t>
            </a:r>
          </a:p>
        </p:txBody>
      </p:sp>
      <p:sp>
        <p:nvSpPr>
          <p:cNvPr id="3" name="Content Placeholder 2"/>
          <p:cNvSpPr>
            <a:spLocks noGrp="1"/>
          </p:cNvSpPr>
          <p:nvPr>
            <p:ph idx="1"/>
          </p:nvPr>
        </p:nvSpPr>
        <p:spPr/>
        <p:txBody>
          <a:bodyPr/>
          <a:lstStyle/>
          <a:p>
            <a:pPr marL="0" indent="0">
              <a:buNone/>
            </a:pPr>
            <a:r>
              <a:rPr lang="en-US" b="0" dirty="0" smtClean="0"/>
              <a:t>The </a:t>
            </a:r>
            <a:r>
              <a:rPr lang="en-US" b="0" dirty="0"/>
              <a:t>Project Authorization for P802.11ai States:</a:t>
            </a:r>
          </a:p>
          <a:p>
            <a:pPr marL="400050" lvl="1" indent="0">
              <a:buNone/>
            </a:pPr>
            <a:r>
              <a:rPr lang="en-US" dirty="0"/>
              <a:t>This amendment defines mechanisms that provide IEEE 802.11 networks with fast initial link set-up methods which do not degrade the security offered by Robust Security Network Association (RSNA) already defined in IEEE </a:t>
            </a:r>
            <a:r>
              <a:rPr lang="en-US" dirty="0" smtClean="0"/>
              <a:t>802.11.</a:t>
            </a:r>
            <a:endParaRPr lang="en-US" dirty="0"/>
          </a:p>
        </p:txBody>
      </p:sp>
      <p:sp>
        <p:nvSpPr>
          <p:cNvPr id="4" name="Date Placeholder 3"/>
          <p:cNvSpPr>
            <a:spLocks noGrp="1"/>
          </p:cNvSpPr>
          <p:nvPr>
            <p:ph type="dt" sz="half" idx="10"/>
          </p:nvPr>
        </p:nvSpPr>
        <p:spPr/>
        <p:txBody>
          <a:bodyPr/>
          <a:lstStyle/>
          <a:p>
            <a:r>
              <a:rPr lang="en-US" dirty="0"/>
              <a:t>April 2012</a:t>
            </a:r>
          </a:p>
        </p:txBody>
      </p:sp>
      <p:sp>
        <p:nvSpPr>
          <p:cNvPr id="5" name="Footer Placeholder 4"/>
          <p:cNvSpPr>
            <a:spLocks noGrp="1"/>
          </p:cNvSpPr>
          <p:nvPr>
            <p:ph type="ftr" sz="quarter" idx="11"/>
          </p:nvPr>
        </p:nvSpPr>
        <p:spPr/>
        <p:txBody>
          <a:bodyPr/>
          <a:lstStyle/>
          <a:p>
            <a:r>
              <a:rPr lang="en-US" smtClean="0"/>
              <a:t>Tom Siep, CSR</a:t>
            </a:r>
            <a:endParaRPr lang="en-US" dirty="0"/>
          </a:p>
        </p:txBody>
      </p:sp>
      <p:sp>
        <p:nvSpPr>
          <p:cNvPr id="6" name="Slide Number Placeholder 5"/>
          <p:cNvSpPr>
            <a:spLocks noGrp="1"/>
          </p:cNvSpPr>
          <p:nvPr>
            <p:ph type="sldNum" sz="quarter" idx="12"/>
          </p:nvPr>
        </p:nvSpPr>
        <p:spPr/>
        <p:txBody>
          <a:bodyPr/>
          <a:lstStyle/>
          <a:p>
            <a:r>
              <a:rPr lang="en-US" smtClean="0"/>
              <a:t>Slide </a:t>
            </a:r>
            <a:fld id="{9B9B1211-0C6B-4A89-9A56-BDD25937852F}" type="slidenum">
              <a:rPr lang="en-US" smtClean="0"/>
              <a:pPr/>
              <a:t>5</a:t>
            </a:fld>
            <a:endParaRPr lang="en-US"/>
          </a:p>
        </p:txBody>
      </p:sp>
    </p:spTree>
    <p:extLst>
      <p:ext uri="{BB962C8B-B14F-4D97-AF65-F5344CB8AC3E}">
        <p14:creationId xmlns:p14="http://schemas.microsoft.com/office/powerpoint/2010/main" val="2688551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(1 of 2)</a:t>
            </a:r>
            <a:endParaRPr lang="en-US" dirty="0"/>
          </a:p>
        </p:txBody>
      </p:sp>
      <p:sp>
        <p:nvSpPr>
          <p:cNvPr id="3" name="Content Placeholder 2"/>
          <p:cNvSpPr>
            <a:spLocks noGrp="1"/>
          </p:cNvSpPr>
          <p:nvPr>
            <p:ph idx="1"/>
          </p:nvPr>
        </p:nvSpPr>
        <p:spPr/>
        <p:txBody>
          <a:bodyPr/>
          <a:lstStyle/>
          <a:p>
            <a:pPr marL="0" indent="0">
              <a:buNone/>
            </a:pPr>
            <a:r>
              <a:rPr lang="en-US" b="0" dirty="0">
                <a:solidFill>
                  <a:srgbClr val="FF0000"/>
                </a:solidFill>
              </a:rPr>
              <a:t>Efficient mechanisms that scale well when a high number of </a:t>
            </a:r>
            <a:r>
              <a:rPr lang="en-US" b="0" dirty="0" smtClean="0">
                <a:solidFill>
                  <a:srgbClr val="FF0000"/>
                </a:solidFill>
              </a:rPr>
              <a:t>STAs simultaneously </a:t>
            </a:r>
            <a:r>
              <a:rPr lang="en-US" b="0" dirty="0">
                <a:solidFill>
                  <a:srgbClr val="FF0000"/>
                </a:solidFill>
              </a:rPr>
              <a:t>enter a complex AP environment are needed.</a:t>
            </a:r>
            <a:r>
              <a:rPr lang="en-US" b="0" dirty="0"/>
              <a:t>   This requires the ESS to minimize the time the STAs spend in initial link setup, while maintaining secure authentication. The purpose of Fast Initial Link Setup (FILS) is to enable efficient </a:t>
            </a:r>
            <a:r>
              <a:rPr lang="en-US" b="0" dirty="0" smtClean="0"/>
              <a:t>initial </a:t>
            </a:r>
            <a:r>
              <a:rPr lang="en-US" b="0" dirty="0"/>
              <a:t>access to network services. </a:t>
            </a:r>
          </a:p>
          <a:p>
            <a:endParaRPr lang="en-US" dirty="0"/>
          </a:p>
        </p:txBody>
      </p:sp>
      <p:sp>
        <p:nvSpPr>
          <p:cNvPr id="4" name="Date Placeholder 3"/>
          <p:cNvSpPr>
            <a:spLocks noGrp="1"/>
          </p:cNvSpPr>
          <p:nvPr>
            <p:ph type="dt" sz="half" idx="10"/>
          </p:nvPr>
        </p:nvSpPr>
        <p:spPr/>
        <p:txBody>
          <a:bodyPr/>
          <a:lstStyle/>
          <a:p>
            <a:r>
              <a:rPr lang="en-US" dirty="0"/>
              <a:t>April 2012</a:t>
            </a:r>
          </a:p>
        </p:txBody>
      </p:sp>
      <p:sp>
        <p:nvSpPr>
          <p:cNvPr id="5" name="Footer Placeholder 4"/>
          <p:cNvSpPr>
            <a:spLocks noGrp="1"/>
          </p:cNvSpPr>
          <p:nvPr>
            <p:ph type="ftr" sz="quarter" idx="11"/>
          </p:nvPr>
        </p:nvSpPr>
        <p:spPr/>
        <p:txBody>
          <a:bodyPr/>
          <a:lstStyle/>
          <a:p>
            <a:r>
              <a:rPr lang="en-US" smtClean="0"/>
              <a:t>Tom Siep, CSR</a:t>
            </a:r>
            <a:endParaRPr lang="en-US" dirty="0"/>
          </a:p>
        </p:txBody>
      </p:sp>
      <p:sp>
        <p:nvSpPr>
          <p:cNvPr id="6" name="Slide Number Placeholder 5"/>
          <p:cNvSpPr>
            <a:spLocks noGrp="1"/>
          </p:cNvSpPr>
          <p:nvPr>
            <p:ph type="sldNum" sz="quarter" idx="12"/>
          </p:nvPr>
        </p:nvSpPr>
        <p:spPr/>
        <p:txBody>
          <a:bodyPr/>
          <a:lstStyle/>
          <a:p>
            <a:r>
              <a:rPr lang="en-US" smtClean="0"/>
              <a:t>Slide </a:t>
            </a:r>
            <a:fld id="{9B9B1211-0C6B-4A89-9A56-BDD25937852F}" type="slidenum">
              <a:rPr lang="en-US" smtClean="0"/>
              <a:pPr/>
              <a:t>6</a:t>
            </a:fld>
            <a:endParaRPr lang="en-US"/>
          </a:p>
        </p:txBody>
      </p:sp>
      <p:sp>
        <p:nvSpPr>
          <p:cNvPr id="7" name="Rectangle 6"/>
          <p:cNvSpPr/>
          <p:nvPr/>
        </p:nvSpPr>
        <p:spPr>
          <a:xfrm rot="1944117">
            <a:off x="2233148" y="3204944"/>
            <a:ext cx="4835714" cy="923330"/>
          </a:xfrm>
          <a:prstGeom prst="rect">
            <a:avLst/>
          </a:prstGeom>
          <a:noFill/>
        </p:spPr>
        <p:txBody>
          <a:bodyPr wrap="square" lIns="91440" tIns="45720" rIns="91440" bIns="45720">
            <a:spAutoFit/>
          </a:bodyPr>
          <a:lstStyle/>
          <a:p>
            <a:pPr algn="ctr"/>
            <a:r>
              <a:rPr lang="en-US" sz="5400" b="1" dirty="0" smtClean="0">
                <a:ln w="24500" cmpd="dbl">
                  <a:solidFill>
                    <a:srgbClr val="FF0000"/>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Original</a:t>
            </a:r>
            <a:endParaRPr lang="en-US" sz="5400" b="1" dirty="0">
              <a:ln w="24500" cmpd="dbl">
                <a:solidFill>
                  <a:srgbClr val="FF0000"/>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extLst>
      <p:ext uri="{BB962C8B-B14F-4D97-AF65-F5344CB8AC3E}">
        <p14:creationId xmlns:p14="http://schemas.microsoft.com/office/powerpoint/2010/main" val="18240163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(1 of 2)</a:t>
            </a:r>
            <a:endParaRPr lang="en-US" dirty="0"/>
          </a:p>
        </p:txBody>
      </p:sp>
      <p:sp>
        <p:nvSpPr>
          <p:cNvPr id="3" name="Content Placeholder 2"/>
          <p:cNvSpPr>
            <a:spLocks noGrp="1"/>
          </p:cNvSpPr>
          <p:nvPr>
            <p:ph idx="1"/>
          </p:nvPr>
        </p:nvSpPr>
        <p:spPr/>
        <p:txBody>
          <a:bodyPr/>
          <a:lstStyle/>
          <a:p>
            <a:pPr marL="0" indent="0">
              <a:buNone/>
            </a:pPr>
            <a:r>
              <a:rPr lang="en-US" b="0" dirty="0"/>
              <a:t>The purpose of Fast Initial Link Setup (FILS) is to enable efficient initial access to network services. </a:t>
            </a:r>
            <a:r>
              <a:rPr lang="en-US" b="0" dirty="0" smtClean="0"/>
              <a:t>This </a:t>
            </a:r>
            <a:r>
              <a:rPr lang="en-US" b="0" dirty="0"/>
              <a:t>requires the ESS to minimize the time the STAs spend in initial link setup, while maintaining secure </a:t>
            </a:r>
            <a:r>
              <a:rPr lang="en-US" b="0" dirty="0" smtClean="0"/>
              <a:t>authentication, and that</a:t>
            </a:r>
            <a:r>
              <a:rPr lang="en-US" b="0" dirty="0" smtClean="0">
                <a:solidFill>
                  <a:srgbClr val="FF0000"/>
                </a:solidFill>
              </a:rPr>
              <a:t> scales well.</a:t>
            </a:r>
            <a:r>
              <a:rPr lang="en-US" b="0" dirty="0" smtClean="0"/>
              <a:t> </a:t>
            </a:r>
            <a:endParaRPr lang="en-US" dirty="0"/>
          </a:p>
        </p:txBody>
      </p:sp>
      <p:sp>
        <p:nvSpPr>
          <p:cNvPr id="4" name="Date Placeholder 3"/>
          <p:cNvSpPr>
            <a:spLocks noGrp="1"/>
          </p:cNvSpPr>
          <p:nvPr>
            <p:ph type="dt" sz="half" idx="10"/>
          </p:nvPr>
        </p:nvSpPr>
        <p:spPr/>
        <p:txBody>
          <a:bodyPr/>
          <a:lstStyle/>
          <a:p>
            <a:r>
              <a:rPr lang="en-US" dirty="0"/>
              <a:t>April 2012</a:t>
            </a:r>
          </a:p>
        </p:txBody>
      </p:sp>
      <p:sp>
        <p:nvSpPr>
          <p:cNvPr id="5" name="Footer Placeholder 4"/>
          <p:cNvSpPr>
            <a:spLocks noGrp="1"/>
          </p:cNvSpPr>
          <p:nvPr>
            <p:ph type="ftr" sz="quarter" idx="11"/>
          </p:nvPr>
        </p:nvSpPr>
        <p:spPr/>
        <p:txBody>
          <a:bodyPr/>
          <a:lstStyle/>
          <a:p>
            <a:r>
              <a:rPr lang="en-US" smtClean="0"/>
              <a:t>Tom Siep, CSR</a:t>
            </a:r>
            <a:endParaRPr lang="en-US" dirty="0"/>
          </a:p>
        </p:txBody>
      </p:sp>
      <p:sp>
        <p:nvSpPr>
          <p:cNvPr id="6" name="Slide Number Placeholder 5"/>
          <p:cNvSpPr>
            <a:spLocks noGrp="1"/>
          </p:cNvSpPr>
          <p:nvPr>
            <p:ph type="sldNum" sz="quarter" idx="12"/>
          </p:nvPr>
        </p:nvSpPr>
        <p:spPr/>
        <p:txBody>
          <a:bodyPr/>
          <a:lstStyle/>
          <a:p>
            <a:r>
              <a:rPr lang="en-US" smtClean="0"/>
              <a:t>Slide </a:t>
            </a:r>
            <a:fld id="{9B9B1211-0C6B-4A89-9A56-BDD25937852F}" type="slidenum">
              <a:rPr lang="en-US" smtClean="0"/>
              <a:pPr/>
              <a:t>7</a:t>
            </a:fld>
            <a:endParaRPr lang="en-US"/>
          </a:p>
        </p:txBody>
      </p:sp>
    </p:spTree>
    <p:extLst>
      <p:ext uri="{BB962C8B-B14F-4D97-AF65-F5344CB8AC3E}">
        <p14:creationId xmlns:p14="http://schemas.microsoft.com/office/powerpoint/2010/main" val="1578669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Purpose (2 of 2)</a:t>
            </a:r>
            <a:endParaRPr lang="en-US" dirty="0"/>
          </a:p>
        </p:txBody>
      </p:sp>
      <p:sp>
        <p:nvSpPr>
          <p:cNvPr id="3" name="Content Placeholder 2"/>
          <p:cNvSpPr>
            <a:spLocks noGrp="1"/>
          </p:cNvSpPr>
          <p:nvPr>
            <p:ph idx="1"/>
          </p:nvPr>
        </p:nvSpPr>
        <p:spPr>
          <a:xfrm>
            <a:off x="685800" y="1676400"/>
            <a:ext cx="7772400" cy="4419600"/>
          </a:xfrm>
        </p:spPr>
        <p:txBody>
          <a:bodyPr/>
          <a:lstStyle/>
          <a:p>
            <a:pPr marL="0" indent="0">
              <a:buNone/>
            </a:pPr>
            <a:r>
              <a:rPr lang="en-US" b="0" dirty="0" smtClean="0"/>
              <a:t>This requires efficient mechanisms that:</a:t>
            </a:r>
          </a:p>
          <a:p>
            <a:pPr lvl="1"/>
            <a:r>
              <a:rPr lang="en-US" dirty="0" smtClean="0"/>
              <a:t>scale with a high number of users simultaneously entering an ESS</a:t>
            </a:r>
          </a:p>
          <a:p>
            <a:pPr lvl="1"/>
            <a:r>
              <a:rPr lang="en-US" dirty="0" smtClean="0"/>
              <a:t>minimize the time spent within the initial link set-up phase</a:t>
            </a:r>
          </a:p>
          <a:p>
            <a:pPr lvl="1"/>
            <a:r>
              <a:rPr lang="en-US" dirty="0" smtClean="0"/>
              <a:t>securely provide initial authentication and association</a:t>
            </a:r>
          </a:p>
          <a:p>
            <a:pPr marL="0" indent="0">
              <a:buNone/>
            </a:pPr>
            <a:r>
              <a:rPr lang="en-US" b="0" dirty="0" smtClean="0"/>
              <a:t>The current IEEE 802.11 specification does not meet these requirements in some usage scenarios. Optimization of the link set-up is desirable, including improvements to</a:t>
            </a:r>
          </a:p>
          <a:p>
            <a:pPr lvl="1"/>
            <a:r>
              <a:rPr lang="en-US" dirty="0" smtClean="0"/>
              <a:t>AP and/or network discovery</a:t>
            </a:r>
          </a:p>
          <a:p>
            <a:pPr lvl="1"/>
            <a:r>
              <a:rPr lang="en-US" dirty="0" smtClean="0"/>
              <a:t>secure authentication and/or key management</a:t>
            </a:r>
          </a:p>
          <a:p>
            <a:pPr lvl="1"/>
            <a:r>
              <a:rPr lang="en-US" dirty="0" smtClean="0"/>
              <a:t>mechanisms to support concurrency in the exchange of higher layer protocol messages during link setup</a:t>
            </a:r>
          </a:p>
          <a:p>
            <a:endParaRPr lang="en-US" dirty="0"/>
          </a:p>
        </p:txBody>
      </p:sp>
      <p:sp>
        <p:nvSpPr>
          <p:cNvPr id="4" name="Date Placeholder 3"/>
          <p:cNvSpPr>
            <a:spLocks noGrp="1"/>
          </p:cNvSpPr>
          <p:nvPr>
            <p:ph type="dt" sz="half" idx="10"/>
          </p:nvPr>
        </p:nvSpPr>
        <p:spPr/>
        <p:txBody>
          <a:bodyPr/>
          <a:lstStyle/>
          <a:p>
            <a:r>
              <a:rPr lang="en-US" smtClean="0"/>
              <a:t>April 2012</a:t>
            </a:r>
            <a:endParaRPr lang="en-US" dirty="0"/>
          </a:p>
        </p:txBody>
      </p:sp>
      <p:sp>
        <p:nvSpPr>
          <p:cNvPr id="5" name="Footer Placeholder 4"/>
          <p:cNvSpPr>
            <a:spLocks noGrp="1"/>
          </p:cNvSpPr>
          <p:nvPr>
            <p:ph type="ftr" sz="quarter" idx="11"/>
          </p:nvPr>
        </p:nvSpPr>
        <p:spPr/>
        <p:txBody>
          <a:bodyPr/>
          <a:lstStyle/>
          <a:p>
            <a:r>
              <a:rPr lang="en-US" smtClean="0"/>
              <a:t>Tom Siep, CSR</a:t>
            </a:r>
            <a:endParaRPr lang="en-US" dirty="0"/>
          </a:p>
        </p:txBody>
      </p:sp>
      <p:sp>
        <p:nvSpPr>
          <p:cNvPr id="6" name="Slide Number Placeholder 5"/>
          <p:cNvSpPr>
            <a:spLocks noGrp="1"/>
          </p:cNvSpPr>
          <p:nvPr>
            <p:ph type="sldNum" sz="quarter" idx="12"/>
          </p:nvPr>
        </p:nvSpPr>
        <p:spPr/>
        <p:txBody>
          <a:bodyPr/>
          <a:lstStyle/>
          <a:p>
            <a:r>
              <a:rPr lang="en-US" smtClean="0"/>
              <a:t>Slide </a:t>
            </a:r>
            <a:fld id="{9B9B1211-0C6B-4A89-9A56-BDD25937852F}" type="slidenum">
              <a:rPr lang="en-US" smtClean="0"/>
              <a:pPr/>
              <a:t>8</a:t>
            </a:fld>
            <a:endParaRPr lang="en-US"/>
          </a:p>
        </p:txBody>
      </p:sp>
    </p:spTree>
    <p:extLst>
      <p:ext uri="{BB962C8B-B14F-4D97-AF65-F5344CB8AC3E}">
        <p14:creationId xmlns:p14="http://schemas.microsoft.com/office/powerpoint/2010/main" val="192516371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tms">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802-11-Submission-tms</Template>
  <TotalTime>7247</TotalTime>
  <Words>624</Words>
  <Application>Microsoft Office PowerPoint</Application>
  <PresentationFormat>On-screen Show (4:3)</PresentationFormat>
  <Paragraphs>65</Paragraphs>
  <Slides>8</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802-11-Submission-tms</vt:lpstr>
      <vt:lpstr>Document</vt:lpstr>
      <vt:lpstr>Proposed introductory text for 11ai Draft</vt:lpstr>
      <vt:lpstr>Abstract: Proposed introductory text for 11ai Draft</vt:lpstr>
      <vt:lpstr>Introduction: paragraph 1</vt:lpstr>
      <vt:lpstr>Introduction: paragraph 2 (revised)</vt:lpstr>
      <vt:lpstr>Scope</vt:lpstr>
      <vt:lpstr>Purpose (1 of 2)</vt:lpstr>
      <vt:lpstr>Purpose (1 of 2)</vt:lpstr>
      <vt:lpstr>Purpose (2 of 2)</vt:lpstr>
    </vt:vector>
  </TitlesOfParts>
  <Company>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Tom Siep</dc:creator>
  <cp:lastModifiedBy>Tom Siep</cp:lastModifiedBy>
  <cp:revision>11</cp:revision>
  <cp:lastPrinted>1998-02-10T13:28:06Z</cp:lastPrinted>
  <dcterms:created xsi:type="dcterms:W3CDTF">2012-04-03T13:39:25Z</dcterms:created>
  <dcterms:modified xsi:type="dcterms:W3CDTF">2012-04-17T13:52:11Z</dcterms:modified>
</cp:coreProperties>
</file>