
<file path=[Content_Types].xml><?xml version="1.0" encoding="utf-8"?>
<Types xmlns="http://schemas.openxmlformats.org/package/2006/content-types">
  <Default Extension="bin" ContentType="application/vnd.ms-office.activeX"/>
  <Default Extension="png" ContentType="image/png"/>
  <Default Extension="wmf" ContentType="image/x-wmf"/>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1105" r:id="rId2"/>
    <p:sldId id="1295" r:id="rId3"/>
    <p:sldId id="1468" r:id="rId4"/>
    <p:sldId id="1357" r:id="rId5"/>
    <p:sldId id="1445" r:id="rId6"/>
    <p:sldId id="1481" r:id="rId7"/>
    <p:sldId id="1553" r:id="rId8"/>
    <p:sldId id="1565" r:id="rId9"/>
    <p:sldId id="1562" r:id="rId10"/>
    <p:sldId id="1563" r:id="rId11"/>
    <p:sldId id="1456" r:id="rId12"/>
    <p:sldId id="1542" r:id="rId13"/>
    <p:sldId id="1458" r:id="rId14"/>
    <p:sldId id="1544" r:id="rId15"/>
    <p:sldId id="1545" r:id="rId16"/>
    <p:sldId id="1564" r:id="rId17"/>
    <p:sldId id="1483" r:id="rId18"/>
    <p:sldId id="1379" r:id="rId19"/>
    <p:sldId id="1386" r:id="rId20"/>
    <p:sldId id="1450" r:id="rId21"/>
    <p:sldId id="1515" r:id="rId22"/>
    <p:sldId id="1368" r:id="rId23"/>
    <p:sldId id="1512" r:id="rId24"/>
    <p:sldId id="1547" r:id="rId25"/>
    <p:sldId id="1296" r:id="rId26"/>
    <p:sldId id="1534" r:id="rId27"/>
    <p:sldId id="1527" r:id="rId28"/>
    <p:sldId id="1526" r:id="rId29"/>
    <p:sldId id="1535" r:id="rId30"/>
    <p:sldId id="1549" r:id="rId31"/>
    <p:sldId id="1550" r:id="rId32"/>
    <p:sldId id="1551" r:id="rId33"/>
    <p:sldId id="1297" r:id="rId34"/>
    <p:sldId id="1398" r:id="rId35"/>
    <p:sldId id="1388" r:id="rId36"/>
    <p:sldId id="1478" r:id="rId37"/>
    <p:sldId id="1567" r:id="rId38"/>
    <p:sldId id="1566" r:id="rId39"/>
    <p:sldId id="1347" r:id="rId40"/>
    <p:sldId id="1447" r:id="rId41"/>
    <p:sldId id="1536" r:id="rId42"/>
    <p:sldId id="1435" r:id="rId43"/>
  </p:sldIdLst>
  <p:sldSz cx="9144000" cy="6858000" type="screen4x3"/>
  <p:notesSz cx="6954838"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66"/>
    <a:srgbClr val="FF9933"/>
    <a:srgbClr val="FF3300"/>
    <a:srgbClr val="33CC33"/>
    <a:srgbClr val="66FF99"/>
    <a:srgbClr val="C0C0C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8752" autoAdjust="0"/>
    <p:restoredTop sz="86410" autoAdjust="0"/>
  </p:normalViewPr>
  <p:slideViewPr>
    <p:cSldViewPr snapToGrid="0">
      <p:cViewPr>
        <p:scale>
          <a:sx n="118" d="100"/>
          <a:sy n="118" d="100"/>
        </p:scale>
        <p:origin x="-1800"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10"/>
    </p:cViewPr>
  </p:sorterViewPr>
  <p:notesViewPr>
    <p:cSldViewPr snapToGrid="0">
      <p:cViewPr>
        <p:scale>
          <a:sx n="100" d="100"/>
          <a:sy n="100" d="100"/>
        </p:scale>
        <p:origin x="-1932" y="-72"/>
      </p:cViewPr>
      <p:guideLst>
        <p:guide orient="horz" pos="2166"/>
        <p:guide pos="28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activeX1.xml><?xml version="1.0" encoding="utf-8"?>
<ax:ocx xmlns:ax="http://schemas.microsoft.com/office/2006/activeX" xmlns:r="http://schemas.openxmlformats.org/officeDocument/2006/relationships" ax:classid="{5512D118-5CC6-11CF-8D67-00AA00BDCE1D}" ax:persistence="persistStream" r:id="rId1"/>
</file>

<file path=ppt/activeX/activeX2.xml><?xml version="1.0" encoding="utf-8"?>
<ax:ocx xmlns:ax="http://schemas.microsoft.com/office/2006/activeX" xmlns:r="http://schemas.openxmlformats.org/officeDocument/2006/relationships" ax:classid="{5512D118-5CC6-11CF-8D67-00AA00BDCE1D}" ax:persistence="persistStream" r:id="rId1"/>
</file>

<file path=ppt/activeX/activeX3.xml><?xml version="1.0" encoding="utf-8"?>
<ax:ocx xmlns:ax="http://schemas.microsoft.com/office/2006/activeX" xmlns:r="http://schemas.openxmlformats.org/officeDocument/2006/relationships" ax:classid="{5512D118-5CC6-11CF-8D67-00AA00BDCE1D}" ax:persistence="persistStream" r:id="rId1"/>
</file>

<file path=ppt/activeX/activeX4.xml><?xml version="1.0" encoding="utf-8"?>
<ax:ocx xmlns:ax="http://schemas.microsoft.com/office/2006/activeX" xmlns:r="http://schemas.openxmlformats.org/officeDocument/2006/relationships" ax:classid="{5512D118-5CC6-11CF-8D67-00AA00BDCE1D}" ax:persistence="persistStream" r:id="rId1"/>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2400" y="186194"/>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802.11-12/0463r0</a:t>
            </a:r>
            <a:endParaRPr lang="en-US"/>
          </a:p>
        </p:txBody>
      </p:sp>
      <p:sp>
        <p:nvSpPr>
          <p:cNvPr id="3075" name="Rectangle 3"/>
          <p:cNvSpPr>
            <a:spLocks noGrp="1" noChangeArrowheads="1"/>
          </p:cNvSpPr>
          <p:nvPr>
            <p:ph type="dt" sz="quarter" idx="1"/>
          </p:nvPr>
        </p:nvSpPr>
        <p:spPr bwMode="auto">
          <a:xfrm>
            <a:off x="696580" y="176669"/>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24" eaLnBrk="0" hangingPunct="0">
              <a:defRPr sz="1400" smtClean="0"/>
            </a:lvl1pPr>
          </a:lstStyle>
          <a:p>
            <a:pPr>
              <a:defRPr/>
            </a:pPr>
            <a:r>
              <a:rPr lang="en-US" smtClean="0"/>
              <a:t>May 2012</a:t>
            </a:r>
            <a:endParaRPr lang="en-US"/>
          </a:p>
        </p:txBody>
      </p:sp>
      <p:sp>
        <p:nvSpPr>
          <p:cNvPr id="3076" name="Rectangle 4"/>
          <p:cNvSpPr>
            <a:spLocks noGrp="1" noChangeArrowheads="1"/>
          </p:cNvSpPr>
          <p:nvPr>
            <p:ph type="ftr" sz="quarter" idx="2"/>
          </p:nvPr>
        </p:nvSpPr>
        <p:spPr bwMode="auto">
          <a:xfrm>
            <a:off x="4771178" y="9010650"/>
            <a:ext cx="1565347"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39"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43217" y="9010650"/>
            <a:ext cx="5150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24"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695014" y="387350"/>
            <a:ext cx="5564810"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72711" name="Rectangle 7"/>
          <p:cNvSpPr>
            <a:spLocks noChangeArrowheads="1"/>
          </p:cNvSpPr>
          <p:nvPr/>
        </p:nvSpPr>
        <p:spPr bwMode="auto">
          <a:xfrm>
            <a:off x="695014" y="9010650"/>
            <a:ext cx="727887" cy="190500"/>
          </a:xfrm>
          <a:prstGeom prst="rect">
            <a:avLst/>
          </a:prstGeom>
          <a:noFill/>
          <a:ln>
            <a:noFill/>
          </a:ln>
          <a:effectLst/>
          <a:extLst/>
        </p:spPr>
        <p:txBody>
          <a:bodyPr wrap="none" lIns="0" tIns="0" rIns="0" bIns="0">
            <a:spAutoFit/>
          </a:bodyPr>
          <a:lstStyle/>
          <a:p>
            <a:pPr defTabSz="946724" eaLnBrk="0" hangingPunct="0">
              <a:defRPr/>
            </a:pPr>
            <a:r>
              <a:rPr lang="en-US" sz="1200" b="0"/>
              <a:t>Submission</a:t>
            </a:r>
          </a:p>
        </p:txBody>
      </p:sp>
      <p:sp>
        <p:nvSpPr>
          <p:cNvPr id="72712" name="Line 8"/>
          <p:cNvSpPr>
            <a:spLocks noChangeShapeType="1"/>
          </p:cNvSpPr>
          <p:nvPr/>
        </p:nvSpPr>
        <p:spPr bwMode="auto">
          <a:xfrm>
            <a:off x="695015" y="8999538"/>
            <a:ext cx="5721344"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04665" y="95706"/>
            <a:ext cx="2195858"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39" eaLnBrk="0" hangingPunct="0">
              <a:defRPr sz="1400" smtClean="0"/>
            </a:lvl1pPr>
          </a:lstStyle>
          <a:p>
            <a:pPr>
              <a:defRPr/>
            </a:pPr>
            <a:r>
              <a:rPr lang="en-US" smtClean="0"/>
              <a:t>doc.: IEEE 802.11-12/0463r0</a:t>
            </a:r>
            <a:endParaRPr lang="en-US"/>
          </a:p>
        </p:txBody>
      </p:sp>
      <p:sp>
        <p:nvSpPr>
          <p:cNvPr id="2051" name="Rectangle 3"/>
          <p:cNvSpPr>
            <a:spLocks noGrp="1" noChangeArrowheads="1"/>
          </p:cNvSpPr>
          <p:nvPr>
            <p:ph type="dt" idx="1"/>
          </p:nvPr>
        </p:nvSpPr>
        <p:spPr bwMode="auto">
          <a:xfrm>
            <a:off x="655881" y="95706"/>
            <a:ext cx="753411"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39" eaLnBrk="0" hangingPunct="0">
              <a:defRPr sz="1400" smtClean="0"/>
            </a:lvl1pPr>
          </a:lstStyle>
          <a:p>
            <a:pPr>
              <a:defRPr/>
            </a:pPr>
            <a:r>
              <a:rPr lang="en-US" smtClean="0"/>
              <a:t>May 2012</a:t>
            </a:r>
            <a:endParaRPr lang="en-US"/>
          </a:p>
        </p:txBody>
      </p:sp>
      <p:sp>
        <p:nvSpPr>
          <p:cNvPr id="14340" name="Rectangle 4"/>
          <p:cNvSpPr>
            <a:spLocks noGrp="1" noRot="1" noChangeAspect="1" noChangeArrowheads="1" noTextEdit="1"/>
          </p:cNvSpPr>
          <p:nvPr>
            <p:ph type="sldImg" idx="2"/>
          </p:nvPr>
        </p:nvSpPr>
        <p:spPr bwMode="auto">
          <a:xfrm>
            <a:off x="1157288" y="703263"/>
            <a:ext cx="4641850" cy="34813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6686" y="4422776"/>
            <a:ext cx="5101467" cy="4189413"/>
          </a:xfrm>
          <a:prstGeom prst="rect">
            <a:avLst/>
          </a:prstGeom>
          <a:noFill/>
          <a:ln>
            <a:noFill/>
          </a:ln>
          <a:effectLst/>
          <a:extLst/>
        </p:spPr>
        <p:txBody>
          <a:bodyPr vert="horz" wrap="square" lIns="94981" tIns="46686" rIns="94981" bIns="466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964" y="9015413"/>
            <a:ext cx="2025559"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57" lvl="4" algn="r" defTabSz="946139"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32442" y="9015413"/>
            <a:ext cx="513434"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24"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26321" y="9015413"/>
            <a:ext cx="727887" cy="190500"/>
          </a:xfrm>
          <a:prstGeom prst="rect">
            <a:avLst/>
          </a:prstGeom>
          <a:noFill/>
          <a:ln>
            <a:noFill/>
          </a:ln>
          <a:effectLst/>
          <a:extLst/>
        </p:spPr>
        <p:txBody>
          <a:bodyPr wrap="none" lIns="0" tIns="0" rIns="0" bIns="0">
            <a:spAutoFit/>
          </a:bodyPr>
          <a:lstStyle/>
          <a:p>
            <a:pPr defTabSz="927790" eaLnBrk="0" hangingPunct="0">
              <a:defRPr/>
            </a:pPr>
            <a:r>
              <a:rPr lang="en-US" sz="1200" b="0"/>
              <a:t>Submission</a:t>
            </a:r>
          </a:p>
        </p:txBody>
      </p:sp>
      <p:sp>
        <p:nvSpPr>
          <p:cNvPr id="50185" name="Line 9"/>
          <p:cNvSpPr>
            <a:spLocks noChangeShapeType="1"/>
          </p:cNvSpPr>
          <p:nvPr/>
        </p:nvSpPr>
        <p:spPr bwMode="auto">
          <a:xfrm>
            <a:off x="726321" y="9012238"/>
            <a:ext cx="5502196"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
        <p:nvSpPr>
          <p:cNvPr id="50186" name="Line 10"/>
          <p:cNvSpPr>
            <a:spLocks noChangeShapeType="1"/>
          </p:cNvSpPr>
          <p:nvPr/>
        </p:nvSpPr>
        <p:spPr bwMode="auto">
          <a:xfrm>
            <a:off x="649620" y="296863"/>
            <a:ext cx="5655599" cy="0"/>
          </a:xfrm>
          <a:prstGeom prst="line">
            <a:avLst/>
          </a:prstGeom>
          <a:noFill/>
          <a:ln w="12700">
            <a:solidFill>
              <a:schemeClr val="tx1"/>
            </a:solidFill>
            <a:round/>
            <a:headEnd type="none" w="sm" len="sm"/>
            <a:tailEnd type="none" w="sm" len="sm"/>
          </a:ln>
          <a:effectLst/>
          <a:extLst/>
        </p:spPr>
        <p:txBody>
          <a:bodyPr wrap="none" lIns="90886" tIns="45443" rIns="90886" bIns="45443"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741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1741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7413"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45BD789-D7E7-49CC-8921-D1DE3E24E29A}" type="slidenum">
              <a:rPr lang="en-US" sz="1200" b="0" smtClean="0"/>
              <a:pPr/>
              <a:t>1</a:t>
            </a:fld>
            <a:endParaRPr lang="en-US" sz="1200" b="0"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64517"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4519"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4E44476F-A137-4586-B866-C75BB669FE3D}" type="slidenum">
              <a:rPr lang="en-US" sz="1200" b="0" smtClean="0"/>
              <a:pPr/>
              <a:t>30</a:t>
            </a:fld>
            <a:endParaRPr lang="en-US" sz="1200" b="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06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706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0661"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F42C4005-3F5F-4665-98E2-E69A7869924E}" type="slidenum">
              <a:rPr lang="en-US" sz="1200" b="0" smtClean="0"/>
              <a:pPr/>
              <a:t>35</a:t>
            </a:fld>
            <a:endParaRPr lang="en-US" sz="1200" b="0" smtClean="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2706" name="Slide Image Placeholder 1"/>
          <p:cNvSpPr>
            <a:spLocks noGrp="1" noRot="1" noChangeAspect="1" noTextEdit="1"/>
          </p:cNvSpPr>
          <p:nvPr>
            <p:ph type="sldImg"/>
          </p:nvPr>
        </p:nvSpPr>
        <p:spPr>
          <a:xfrm>
            <a:off x="1158875" y="703263"/>
            <a:ext cx="4637088" cy="3479800"/>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72709" name="Date Placeholder 4"/>
          <p:cNvSpPr txBox="1">
            <a:spLocks noGrp="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473763" y="9015413"/>
            <a:ext cx="1826761"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Andrew Myles, Cisco</a:t>
            </a:r>
          </a:p>
        </p:txBody>
      </p:sp>
      <p:sp>
        <p:nvSpPr>
          <p:cNvPr id="72711" name="Slide Number Placeholder 6"/>
          <p:cNvSpPr>
            <a:spLocks noGrp="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D6082DD4-69D3-49C5-BA88-19B4AF142FF5}" type="slidenum">
              <a:rPr lang="en-US" sz="1200" b="0" smtClean="0"/>
              <a:pPr/>
              <a:t>36</a:t>
            </a:fld>
            <a:endParaRPr lang="en-US" sz="1200" b="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7987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7987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987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987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EB708D0A-CEB3-4823-9A4B-217E980CDE48}" type="slidenum">
              <a:rPr lang="en-US" sz="1200" b="0" smtClean="0"/>
              <a:pPr/>
              <a:t>39</a:t>
            </a:fld>
            <a:endParaRPr lang="en-US" sz="1200" b="0" smtClean="0"/>
          </a:p>
        </p:txBody>
      </p:sp>
      <p:sp>
        <p:nvSpPr>
          <p:cNvPr id="79878" name="Rectangle 2"/>
          <p:cNvSpPr>
            <a:spLocks noGrp="1" noRot="1" noChangeAspect="1" noChangeArrowheads="1" noTextEdit="1"/>
          </p:cNvSpPr>
          <p:nvPr>
            <p:ph type="sldImg"/>
          </p:nvPr>
        </p:nvSpPr>
        <p:spPr>
          <a:ln/>
        </p:spPr>
      </p:sp>
      <p:sp>
        <p:nvSpPr>
          <p:cNvPr id="7987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1922"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81923"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1925"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A9EF70F8-095F-4220-8B24-3CCEAB82CF09}" type="slidenum">
              <a:rPr lang="en-US" sz="1200" b="0" smtClean="0"/>
              <a:pPr/>
              <a:t>40</a:t>
            </a:fld>
            <a:endParaRPr lang="en-US" sz="1200" b="0" smtClean="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83970"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83971"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83973"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96E07C6B-0B5C-4F8B-AF92-7FF4F800ABD9}" type="slidenum">
              <a:rPr lang="en-US" sz="1200" b="0" smtClean="0"/>
              <a:pPr/>
              <a:t>41</a:t>
            </a:fld>
            <a:endParaRPr lang="en-US" sz="1200" b="0"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19458"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19459"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19461" name="Rectangle 7"/>
          <p:cNvSpPr>
            <a:spLocks noGrp="1" noChangeArrowheads="1"/>
          </p:cNvSpPr>
          <p:nvPr>
            <p:ph type="sldNum" sz="quarter" idx="5"/>
          </p:nvPr>
        </p:nvSpPr>
        <p:spPr>
          <a:xfrm>
            <a:off x="3324797" y="9015413"/>
            <a:ext cx="421079"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52BEB48A-F2B2-4DC9-B48F-7362793BC5C1}" type="slidenum">
              <a:rPr lang="en-US" sz="1200" b="0" smtClean="0"/>
              <a:pPr/>
              <a:t>2</a:t>
            </a:fld>
            <a:endParaRPr lang="en-US" sz="1200" b="0"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23555" name="Header Placeholder 3"/>
          <p:cNvSpPr>
            <a:spLocks noGrp="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23556" name="Date Placeholder 4"/>
          <p:cNvSpPr>
            <a:spLocks noGrp="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23557" name="Footer Placeholder 5"/>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23558" name="Slide Number Placeholder 6"/>
          <p:cNvSpPr>
            <a:spLocks noGrp="1"/>
          </p:cNvSpPr>
          <p:nvPr>
            <p:ph type="sldNum" sz="quarter" idx="5"/>
          </p:nvPr>
        </p:nvSpPr>
        <p:spPr>
          <a:xfrm>
            <a:off x="3330699" y="9015413"/>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a:defRPr sz="2400" b="1">
                <a:solidFill>
                  <a:schemeClr val="tx1"/>
                </a:solidFill>
                <a:latin typeface="Times New Roman" pitchFamily="18" charset="0"/>
              </a:defRPr>
            </a:lvl1pPr>
            <a:lvl2pPr marL="742950" indent="-285750" defTabSz="946150">
              <a:defRPr sz="2400" b="1">
                <a:solidFill>
                  <a:schemeClr val="tx1"/>
                </a:solidFill>
                <a:latin typeface="Times New Roman" pitchFamily="18" charset="0"/>
              </a:defRPr>
            </a:lvl2pPr>
            <a:lvl3pPr marL="1143000" indent="-228600" defTabSz="946150">
              <a:defRPr sz="2400" b="1">
                <a:solidFill>
                  <a:schemeClr val="tx1"/>
                </a:solidFill>
                <a:latin typeface="Times New Roman" pitchFamily="18" charset="0"/>
              </a:defRPr>
            </a:lvl3pPr>
            <a:lvl4pPr marL="1600200" indent="-228600" defTabSz="946150">
              <a:defRPr sz="2400" b="1">
                <a:solidFill>
                  <a:schemeClr val="tx1"/>
                </a:solidFill>
                <a:latin typeface="Times New Roman" pitchFamily="18" charset="0"/>
              </a:defRPr>
            </a:lvl4pPr>
            <a:lvl5pPr marL="2057400" indent="-228600" defTabSz="946150">
              <a:defRPr sz="2400" b="1">
                <a:solidFill>
                  <a:schemeClr val="tx1"/>
                </a:solidFill>
                <a:latin typeface="Times New Roman" pitchFamily="18" charset="0"/>
              </a:defRPr>
            </a:lvl5pPr>
            <a:lvl6pPr marL="2514600" indent="-228600" defTabSz="946150" fontAlgn="base">
              <a:spcBef>
                <a:spcPct val="0"/>
              </a:spcBef>
              <a:spcAft>
                <a:spcPct val="0"/>
              </a:spcAft>
              <a:defRPr sz="2400" b="1">
                <a:solidFill>
                  <a:schemeClr val="tx1"/>
                </a:solidFill>
                <a:latin typeface="Times New Roman" pitchFamily="18" charset="0"/>
              </a:defRPr>
            </a:lvl6pPr>
            <a:lvl7pPr marL="2971800" indent="-228600" defTabSz="946150" fontAlgn="base">
              <a:spcBef>
                <a:spcPct val="0"/>
              </a:spcBef>
              <a:spcAft>
                <a:spcPct val="0"/>
              </a:spcAft>
              <a:defRPr sz="2400" b="1">
                <a:solidFill>
                  <a:schemeClr val="tx1"/>
                </a:solidFill>
                <a:latin typeface="Times New Roman" pitchFamily="18" charset="0"/>
              </a:defRPr>
            </a:lvl7pPr>
            <a:lvl8pPr marL="3429000" indent="-228600" defTabSz="946150" fontAlgn="base">
              <a:spcBef>
                <a:spcPct val="0"/>
              </a:spcBef>
              <a:spcAft>
                <a:spcPct val="0"/>
              </a:spcAft>
              <a:defRPr sz="2400" b="1">
                <a:solidFill>
                  <a:schemeClr val="tx1"/>
                </a:solidFill>
                <a:latin typeface="Times New Roman" pitchFamily="18" charset="0"/>
              </a:defRPr>
            </a:lvl8pPr>
            <a:lvl9pPr marL="3886200" indent="-228600" defTabSz="946150" fontAlgn="base">
              <a:spcBef>
                <a:spcPct val="0"/>
              </a:spcBef>
              <a:spcAft>
                <a:spcPct val="0"/>
              </a:spcAft>
              <a:defRPr sz="2400" b="1">
                <a:solidFill>
                  <a:schemeClr val="tx1"/>
                </a:solidFill>
                <a:latin typeface="Times New Roman" pitchFamily="18" charset="0"/>
              </a:defRPr>
            </a:lvl9pPr>
          </a:lstStyle>
          <a:p>
            <a:r>
              <a:rPr lang="en-US" sz="1200" b="0" smtClean="0"/>
              <a:t>Page </a:t>
            </a:r>
            <a:fld id="{99E18E2D-644C-457C-AC39-6C1FC09895B3}" type="slidenum">
              <a:rPr lang="en-US" sz="1200" b="0" smtClean="0"/>
              <a:pPr/>
              <a:t>5</a:t>
            </a:fld>
            <a:endParaRPr lang="en-US" sz="1200" b="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802.11-11/1357r2</a:t>
            </a:r>
          </a:p>
        </p:txBody>
      </p:sp>
      <p:sp>
        <p:nvSpPr>
          <p:cNvPr id="25605"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330699" y="9015413"/>
            <a:ext cx="415177" cy="184666"/>
          </a:xfrm>
          <a:noFill/>
          <a:ln>
            <a:miter lim="800000"/>
            <a:headEnd/>
            <a:tailEnd/>
          </a:ln>
        </p:spPr>
        <p:txBody>
          <a:bodyPr/>
          <a:lstStyle/>
          <a:p>
            <a:pPr defTabSz="946150"/>
            <a:r>
              <a:rPr lang="en-US" smtClean="0"/>
              <a:t>Page </a:t>
            </a:r>
            <a:fld id="{41300B6B-B988-4E96-8F5F-FFB9E837AEEF}" type="slidenum">
              <a:rPr lang="en-US" smtClean="0"/>
              <a:pPr defTabSz="946150"/>
              <a:t>9</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55881" y="95706"/>
            <a:ext cx="2490233" cy="215444"/>
          </a:xfrm>
          <a:noFill/>
          <a:ln>
            <a:miter lim="800000"/>
            <a:headEnd/>
            <a:tailEnd/>
          </a:ln>
        </p:spPr>
        <p:txBody>
          <a:bodyPr/>
          <a:lstStyle/>
          <a:p>
            <a:r>
              <a:rPr lang="en-US" smtClean="0"/>
              <a:t>doc 11-11-1357r3November 2011</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14540" y="95706"/>
            <a:ext cx="2185983" cy="215444"/>
          </a:xfrm>
          <a:noFill/>
          <a:ln>
            <a:miter lim="800000"/>
            <a:headEnd/>
            <a:tailEnd/>
          </a:ln>
        </p:spPr>
        <p:txBody>
          <a:bodyPr/>
          <a:lstStyle/>
          <a:p>
            <a:r>
              <a:rPr lang="en-US" smtClean="0"/>
              <a:t>doc.: IEEE 802.11-11/1357r2</a:t>
            </a:r>
          </a:p>
        </p:txBody>
      </p:sp>
      <p:sp>
        <p:nvSpPr>
          <p:cNvPr id="27653" name="Date Placeholder 4"/>
          <p:cNvSpPr txBox="1">
            <a:spLocks noGrp="1"/>
          </p:cNvSpPr>
          <p:nvPr/>
        </p:nvSpPr>
        <p:spPr bwMode="auto">
          <a:xfrm>
            <a:off x="655882" y="88900"/>
            <a:ext cx="1205317"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240526" y="9015413"/>
            <a:ext cx="2059997"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253754" y="9015413"/>
            <a:ext cx="492122" cy="184666"/>
          </a:xfrm>
          <a:noFill/>
          <a:ln>
            <a:miter lim="800000"/>
            <a:headEnd/>
            <a:tailEnd/>
          </a:ln>
        </p:spPr>
        <p:txBody>
          <a:bodyPr/>
          <a:lstStyle/>
          <a:p>
            <a:pPr defTabSz="946150"/>
            <a:r>
              <a:rPr lang="en-US" smtClean="0"/>
              <a:t>Page </a:t>
            </a:r>
            <a:fld id="{C203DFCC-51D3-4708-9D5D-0538E7E52D07}" type="slidenum">
              <a:rPr lang="en-US" smtClean="0"/>
              <a:pPr defTabSz="946150"/>
              <a:t>10</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doc.: IEEE 802.11-12/0462r0</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400" smtClean="0"/>
              <a:t>May 2012</a:t>
            </a:r>
            <a:endParaRPr lang="en-US" sz="1400"/>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r>
              <a:rPr lang="en-US" sz="1200" smtClean="0"/>
              <a:t>Bruce Kraemer (Marvell)</a:t>
            </a:r>
          </a:p>
        </p:txBody>
      </p:sp>
      <p:sp>
        <p:nvSpPr>
          <p:cNvPr id="25604" name="Rectangle 7"/>
          <p:cNvSpPr>
            <a:spLocks noGrp="1" noChangeArrowheads="1"/>
          </p:cNvSpPr>
          <p:nvPr>
            <p:ph type="sldNum" sz="quarter" idx="5"/>
          </p:nvPr>
        </p:nvSpPr>
        <p:spPr>
          <a:xfrm>
            <a:off x="3326364" y="9017001"/>
            <a:ext cx="421078" cy="1889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r>
              <a:rPr lang="en-US" sz="1200" smtClean="0"/>
              <a:t>Page </a:t>
            </a:r>
            <a:fld id="{715DBE2F-93A1-4727-BDCC-A8F0FCA4B459}" type="slidenum">
              <a:rPr lang="en-US" sz="1200" smtClean="0"/>
              <a:pPr/>
              <a:t>16</a:t>
            </a:fld>
            <a:endParaRPr lang="en-US" sz="1200" smtClean="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3891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3891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3891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3891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2861AE06-7315-46F7-9BE8-1E7BF45C6612}" type="slidenum">
              <a:rPr lang="en-US" sz="1200" b="0" smtClean="0"/>
              <a:pPr/>
              <a:t>18</a:t>
            </a:fld>
            <a:endParaRPr lang="en-US" sz="1200" b="0" smtClean="0"/>
          </a:p>
        </p:txBody>
      </p:sp>
      <p:sp>
        <p:nvSpPr>
          <p:cNvPr id="38918" name="Rectangle 2"/>
          <p:cNvSpPr>
            <a:spLocks noGrp="1" noRot="1" noChangeAspect="1" noChangeArrowheads="1" noTextEdit="1"/>
          </p:cNvSpPr>
          <p:nvPr>
            <p:ph type="sldImg"/>
          </p:nvPr>
        </p:nvSpPr>
        <p:spPr>
          <a:ln/>
        </p:spPr>
      </p:sp>
      <p:sp>
        <p:nvSpPr>
          <p:cNvPr id="389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44034"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44035"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44036"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44037"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AA405B8-7A95-4D15-BD64-D4FB7D88F941}" type="slidenum">
              <a:rPr lang="en-US" sz="1200" b="0" smtClean="0"/>
              <a:pPr/>
              <a:t>22</a:t>
            </a:fld>
            <a:endParaRPr lang="en-US" sz="1200" b="0" smtClean="0"/>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May 2012</a:t>
            </a:r>
            <a:endParaRPr lang="en-US" sz="1400"/>
          </a:p>
        </p:txBody>
      </p:sp>
      <p:sp>
        <p:nvSpPr>
          <p:cNvPr id="52226" name="Rectangle 2"/>
          <p:cNvSpPr>
            <a:spLocks noGrp="1" noChangeArrowheads="1"/>
          </p:cNvSpPr>
          <p:nvPr>
            <p:ph type="hdr" sz="quarter"/>
          </p:nvPr>
        </p:nvSpPr>
        <p:spPr>
          <a:xfrm>
            <a:off x="4104665" y="95706"/>
            <a:ext cx="2195858"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400" smtClean="0"/>
              <a:t>doc.: IEEE 802.11-12/0463r0</a:t>
            </a:r>
            <a:endParaRPr lang="en-US" sz="1400"/>
          </a:p>
        </p:txBody>
      </p:sp>
      <p:sp>
        <p:nvSpPr>
          <p:cNvPr id="52227" name="Rectangle 3"/>
          <p:cNvSpPr txBox="1">
            <a:spLocks noGrp="1" noChangeArrowheads="1"/>
          </p:cNvSpPr>
          <p:nvPr/>
        </p:nvSpPr>
        <p:spPr bwMode="auto">
          <a:xfrm>
            <a:off x="655882" y="88900"/>
            <a:ext cx="1205317"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240526" y="9015413"/>
            <a:ext cx="2059997"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460375" defTabSz="944563">
              <a:defRPr sz="2400" b="1">
                <a:solidFill>
                  <a:schemeClr val="tx1"/>
                </a:solidFill>
                <a:latin typeface="Times New Roman" pitchFamily="18" charset="0"/>
              </a:defRPr>
            </a:lvl5pPr>
            <a:lvl6pPr marL="917575" defTabSz="944563" fontAlgn="base">
              <a:spcBef>
                <a:spcPct val="0"/>
              </a:spcBef>
              <a:spcAft>
                <a:spcPct val="0"/>
              </a:spcAft>
              <a:defRPr sz="2400" b="1">
                <a:solidFill>
                  <a:schemeClr val="tx1"/>
                </a:solidFill>
                <a:latin typeface="Times New Roman" pitchFamily="18" charset="0"/>
              </a:defRPr>
            </a:lvl6pPr>
            <a:lvl7pPr marL="1374775" defTabSz="944563" fontAlgn="base">
              <a:spcBef>
                <a:spcPct val="0"/>
              </a:spcBef>
              <a:spcAft>
                <a:spcPct val="0"/>
              </a:spcAft>
              <a:defRPr sz="2400" b="1">
                <a:solidFill>
                  <a:schemeClr val="tx1"/>
                </a:solidFill>
                <a:latin typeface="Times New Roman" pitchFamily="18" charset="0"/>
              </a:defRPr>
            </a:lvl7pPr>
            <a:lvl8pPr marL="1831975" defTabSz="944563" fontAlgn="base">
              <a:spcBef>
                <a:spcPct val="0"/>
              </a:spcBef>
              <a:spcAft>
                <a:spcPct val="0"/>
              </a:spcAft>
              <a:defRPr sz="2400" b="1">
                <a:solidFill>
                  <a:schemeClr val="tx1"/>
                </a:solidFill>
                <a:latin typeface="Times New Roman" pitchFamily="18" charset="0"/>
              </a:defRPr>
            </a:lvl8pPr>
            <a:lvl9pPr marL="2289175" defTabSz="944563" fontAlgn="base">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2229" name="Rectangle 7"/>
          <p:cNvSpPr>
            <a:spLocks noGrp="1" noChangeArrowheads="1"/>
          </p:cNvSpPr>
          <p:nvPr>
            <p:ph type="sldNum" sz="quarter" idx="5"/>
          </p:nvPr>
        </p:nvSpPr>
        <p:spPr>
          <a:xfrm>
            <a:off x="3246531" y="9015413"/>
            <a:ext cx="499346" cy="190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r>
              <a:rPr lang="en-US" sz="1200" b="0" smtClean="0"/>
              <a:t>Page </a:t>
            </a:r>
            <a:fld id="{77EC9F2F-741B-4DEE-8797-BA00E4F3D4F3}" type="slidenum">
              <a:rPr lang="en-US" sz="1200" b="0" smtClean="0"/>
              <a:pPr/>
              <a:t>25</a:t>
            </a:fld>
            <a:endParaRPr lang="en-US" sz="1200" b="0" smtClean="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EAEAD36-1DF0-4BD8-97EF-26BDB0C08C35}" type="slidenum">
              <a:rPr lang="en-US"/>
              <a:pPr>
                <a:defRPr/>
              </a:pPr>
              <a:t>‹#›</a:t>
            </a:fld>
            <a:endParaRPr lang="en-US"/>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ACB99B2B-AF85-4893-959A-4850BB080594}" type="slidenum">
              <a:rPr lang="en-US"/>
              <a:pPr>
                <a:defRPr/>
              </a:pPr>
              <a:t>‹#›</a:t>
            </a:fld>
            <a:endParaRPr lang="en-US"/>
          </a:p>
        </p:txBody>
      </p:sp>
      <p:sp>
        <p:nvSpPr>
          <p:cNvPr id="1031" name="Rectangle 7"/>
          <p:cNvSpPr>
            <a:spLocks noChangeArrowheads="1"/>
          </p:cNvSpPr>
          <p:nvPr/>
        </p:nvSpPr>
        <p:spPr bwMode="auto">
          <a:xfrm>
            <a:off x="5076825" y="312738"/>
            <a:ext cx="3270250" cy="276225"/>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a:t>
            </a:r>
            <a:r>
              <a:rPr lang="en-US" sz="1800"/>
              <a:t>IEEE </a:t>
            </a:r>
            <a:r>
              <a:rPr lang="en-US" sz="1800" smtClean="0"/>
              <a:t>802.11-12/0463r1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PARs.s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8" Type="http://schemas.openxmlformats.org/officeDocument/2006/relationships/package" Target="../embeddings/Microsoft_Word_Document1.docx"/><Relationship Id="rId3" Type="http://schemas.openxmlformats.org/officeDocument/2006/relationships/control" Target="../activeX/activeX2.xml"/><Relationship Id="rId7" Type="http://schemas.openxmlformats.org/officeDocument/2006/relationships/oleObject" Target="../embeddings/oleObject1.bin"/><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control" Target="../activeX/activeX4.xml"/><Relationship Id="rId10" Type="http://schemas.openxmlformats.org/officeDocument/2006/relationships/image" Target="../media/image3.wmf"/><Relationship Id="rId4" Type="http://schemas.openxmlformats.org/officeDocument/2006/relationships/control" Target="../activeX/activeX3.xml"/><Relationship Id="rId9" Type="http://schemas.openxmlformats.org/officeDocument/2006/relationships/image" Target="../media/image2.e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March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2012-May-12</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0897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802 </a:t>
            </a:r>
            <a:r>
              <a:rPr lang="en-US" sz="1600" dirty="0" smtClean="0"/>
              <a:t>interim meeting </a:t>
            </a:r>
            <a:r>
              <a:rPr lang="en-US" sz="1600" dirty="0"/>
              <a:t>– </a:t>
            </a:r>
            <a:r>
              <a:rPr lang="en-US" sz="1600" dirty="0" smtClean="0"/>
              <a:t>May2012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dirty="0" smtClean="0"/>
              <a:t>May 2012</a:t>
            </a:r>
            <a:endParaRPr lang="en-US" sz="1800" dirty="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824009414"/>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Fairlie</a:t>
                      </a:r>
                      <a:r>
                        <a:rPr kumimoji="0" lang="en-US" sz="2800" b="1" i="0" u="none" strike="noStrike" cap="none" normalizeH="0" baseline="0" dirty="0" smtClean="0">
                          <a:ln>
                            <a:noFill/>
                          </a:ln>
                          <a:solidFill>
                            <a:schemeClr val="tx1"/>
                          </a:solidFill>
                          <a:effectLst/>
                          <a:latin typeface="Times New Roman" pitchFamily="18" charset="0"/>
                        </a:rPr>
                        <a:t>,  </a:t>
                      </a:r>
                      <a:r>
                        <a:rPr kumimoji="0" lang="en-US" sz="2800" b="1" i="0" u="none" strike="noStrike" cap="none" normalizeH="0" baseline="0" dirty="0" err="1" smtClean="0">
                          <a:ln>
                            <a:noFill/>
                          </a:ln>
                          <a:solidFill>
                            <a:schemeClr val="tx1"/>
                          </a:solidFill>
                          <a:effectLst/>
                          <a:latin typeface="Times New Roman" pitchFamily="18" charset="0"/>
                        </a:rPr>
                        <a:t>Greenbriar</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University</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Vinings</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Techwood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Marietta</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57225" y="1019175"/>
            <a:ext cx="7772400" cy="474663"/>
          </a:xfrm>
        </p:spPr>
        <p:txBody>
          <a:bodyPr/>
          <a:lstStyle/>
          <a:p>
            <a:r>
              <a:rPr lang="en-US" smtClean="0"/>
              <a:t>WG Agendas</a:t>
            </a:r>
          </a:p>
        </p:txBody>
      </p:sp>
      <p:sp>
        <p:nvSpPr>
          <p:cNvPr id="29698" name="Content Placeholder 2"/>
          <p:cNvSpPr>
            <a:spLocks noGrp="1"/>
          </p:cNvSpPr>
          <p:nvPr>
            <p:ph idx="1"/>
          </p:nvPr>
        </p:nvSpPr>
        <p:spPr>
          <a:xfrm>
            <a:off x="347663" y="1538288"/>
            <a:ext cx="8564562" cy="4905375"/>
          </a:xfrm>
        </p:spPr>
        <p:txBody>
          <a:bodyPr/>
          <a:lstStyle/>
          <a:p>
            <a:pPr marL="0" indent="0">
              <a:buFontTx/>
              <a:buNone/>
            </a:pPr>
            <a:r>
              <a:rPr lang="en-US" sz="3200" dirty="0" smtClean="0"/>
              <a:t>18:  18-12-00xx r0 Opening Report</a:t>
            </a:r>
          </a:p>
          <a:p>
            <a:pPr marL="0" indent="0">
              <a:buNone/>
            </a:pPr>
            <a:r>
              <a:rPr lang="en-US" sz="1200" dirty="0" smtClean="0"/>
              <a:t>	</a:t>
            </a:r>
          </a:p>
          <a:p>
            <a:pPr marL="0" indent="0">
              <a:buFontTx/>
              <a:buNone/>
            </a:pPr>
            <a:r>
              <a:rPr lang="en-US" sz="3200" dirty="0" smtClean="0"/>
              <a:t>19:   19-12-0054 r1 Agenda</a:t>
            </a:r>
          </a:p>
          <a:p>
            <a:pPr marL="0" indent="0">
              <a:buFontTx/>
              <a:buNone/>
            </a:pPr>
            <a:r>
              <a:rPr lang="en-US" sz="3200" dirty="0" smtClean="0"/>
              <a:t>	19-12-0056r0 Opening Report</a:t>
            </a:r>
          </a:p>
          <a:p>
            <a:pPr marL="0" indent="0">
              <a:buNone/>
            </a:pPr>
            <a:r>
              <a:rPr lang="en-US" sz="1200" dirty="0" smtClean="0"/>
              <a:t>	</a:t>
            </a:r>
          </a:p>
          <a:p>
            <a:pPr marL="0" indent="0">
              <a:buFontTx/>
              <a:buNone/>
            </a:pPr>
            <a:r>
              <a:rPr lang="en-US" sz="3200" dirty="0" smtClean="0"/>
              <a:t>21:  21-12-0046r0 Agenda</a:t>
            </a:r>
          </a:p>
          <a:p>
            <a:pPr marL="0" indent="0">
              <a:buFontTx/>
              <a:buNone/>
            </a:pPr>
            <a:r>
              <a:rPr lang="en-US" sz="1200" dirty="0" smtClean="0"/>
              <a:t>	</a:t>
            </a:r>
          </a:p>
          <a:p>
            <a:pPr marL="0" indent="0">
              <a:buFontTx/>
              <a:buNone/>
            </a:pPr>
            <a:r>
              <a:rPr lang="en-US" sz="3200" dirty="0" smtClean="0"/>
              <a:t>22:  22-12-0045r1 Agenda</a:t>
            </a:r>
          </a:p>
          <a:p>
            <a:pPr marL="0" indent="0">
              <a:buFontTx/>
              <a:buNone/>
            </a:pPr>
            <a:r>
              <a:rPr lang="en-US" sz="3200" dirty="0" smtClean="0"/>
              <a:t>	</a:t>
            </a:r>
          </a:p>
          <a:p>
            <a:pPr marL="0" indent="0">
              <a:buFontTx/>
              <a:buNone/>
            </a:pPr>
            <a:r>
              <a:rPr lang="en-US" sz="3200" dirty="0" smtClean="0"/>
              <a:t>		</a:t>
            </a:r>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11</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2770" name="Footer Placeholder 4"/>
          <p:cNvSpPr>
            <a:spLocks noGrp="1"/>
          </p:cNvSpPr>
          <p:nvPr>
            <p:ph type="ftr" sz="quarter" idx="11"/>
          </p:nvPr>
        </p:nvSpPr>
        <p:spPr>
          <a:xfrm>
            <a:off x="5738813" y="6475413"/>
            <a:ext cx="2805112" cy="184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277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0B83BD7-DC2B-4F72-ABCC-E2A2466BBDA8}" type="slidenum">
              <a:rPr lang="en-US" sz="1200" b="0" smtClean="0"/>
              <a:pPr/>
              <a:t>12</a:t>
            </a:fld>
            <a:endParaRPr lang="en-US" sz="1200" b="0" smtClean="0"/>
          </a:p>
        </p:txBody>
      </p:sp>
      <p:sp>
        <p:nvSpPr>
          <p:cNvPr id="32772" name="Rectangle 2"/>
          <p:cNvSpPr>
            <a:spLocks noGrp="1" noChangeArrowheads="1"/>
          </p:cNvSpPr>
          <p:nvPr>
            <p:ph type="title"/>
          </p:nvPr>
        </p:nvSpPr>
        <p:spPr>
          <a:xfrm>
            <a:off x="685800" y="685800"/>
            <a:ext cx="7772400" cy="990600"/>
          </a:xfrm>
        </p:spPr>
        <p:txBody>
          <a:bodyPr/>
          <a:lstStyle/>
          <a:p>
            <a:r>
              <a:rPr lang="en-US" sz="2800" dirty="0" smtClean="0"/>
              <a:t>ITU-R Question 236/1 continued</a:t>
            </a:r>
            <a:endParaRPr lang="en-GB" sz="2800" dirty="0" smtClean="0"/>
          </a:p>
        </p:txBody>
      </p:sp>
      <p:sp>
        <p:nvSpPr>
          <p:cNvPr id="21507" name="Rectangle 3"/>
          <p:cNvSpPr>
            <a:spLocks noGrp="1" noChangeArrowheads="1"/>
          </p:cNvSpPr>
          <p:nvPr>
            <p:ph type="body" idx="1"/>
          </p:nvPr>
        </p:nvSpPr>
        <p:spPr>
          <a:xfrm>
            <a:off x="685800" y="1600200"/>
            <a:ext cx="7772400" cy="4419600"/>
          </a:xfrm>
        </p:spPr>
        <p:txBody>
          <a:bodyPr/>
          <a:lstStyle/>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What </a:t>
            </a:r>
            <a:r>
              <a:rPr lang="en-GB" dirty="0">
                <a:solidFill>
                  <a:srgbClr val="000000"/>
                </a:solidFill>
                <a:ea typeface="Times New Roman"/>
              </a:rPr>
              <a:t>are the interference considerations to </a:t>
            </a:r>
            <a:r>
              <a:rPr lang="en-GB" dirty="0" err="1">
                <a:solidFill>
                  <a:srgbClr val="000000"/>
                </a:solidFill>
                <a:ea typeface="Times New Roman"/>
              </a:rPr>
              <a:t>radiocommunications</a:t>
            </a:r>
            <a:r>
              <a:rPr lang="en-GB" dirty="0">
                <a:solidFill>
                  <a:srgbClr val="000000"/>
                </a:solidFill>
                <a:ea typeface="Times New Roman"/>
              </a:rPr>
              <a:t> associated with the implementation of wireless and wired technologies and devices used in support of power grid management systems?</a:t>
            </a:r>
            <a:endParaRPr lang="en-US" dirty="0">
              <a:solidFill>
                <a:srgbClr val="000000"/>
              </a:solidFill>
              <a:ea typeface="Times New Roman"/>
            </a:endParaRPr>
          </a:p>
          <a:p>
            <a:pPr marL="0">
              <a:spcBef>
                <a:spcPts val="600"/>
              </a:spcBef>
              <a:spcAft>
                <a:spcPts val="0"/>
              </a:spcAft>
              <a:tabLst>
                <a:tab pos="504190" algn="l"/>
                <a:tab pos="756285" algn="l"/>
                <a:tab pos="1008380" algn="l"/>
                <a:tab pos="1260475" algn="l"/>
              </a:tabLst>
              <a:defRPr/>
            </a:pPr>
            <a:r>
              <a:rPr lang="en-GB" dirty="0">
                <a:solidFill>
                  <a:srgbClr val="000000"/>
                </a:solidFill>
                <a:ea typeface="Times New Roman"/>
              </a:rPr>
              <a:t>	How will spectrum availability be affected by interference associated with widespread deployment of such technologies and devices</a:t>
            </a:r>
            <a:r>
              <a:rPr lang="en-GB" dirty="0" smtClean="0">
                <a:solidFill>
                  <a:srgbClr val="000000"/>
                </a:solidFill>
                <a:ea typeface="Times New Roman"/>
              </a:rPr>
              <a: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The outcome of this question will be the identification of spectrum, technologies, bandwidths and data rates for wireless Smart Grid management.</a:t>
            </a:r>
          </a:p>
          <a:p>
            <a:pPr marL="0">
              <a:spcBef>
                <a:spcPts val="600"/>
              </a:spcBef>
              <a:spcAft>
                <a:spcPts val="0"/>
              </a:spcAft>
              <a:tabLst>
                <a:tab pos="504190" algn="l"/>
                <a:tab pos="756285" algn="l"/>
                <a:tab pos="1008380" algn="l"/>
                <a:tab pos="1260475" algn="l"/>
              </a:tabLst>
              <a:defRPr/>
            </a:pPr>
            <a:r>
              <a:rPr lang="en-GB" dirty="0" smtClean="0">
                <a:solidFill>
                  <a:srgbClr val="000000"/>
                </a:solidFill>
                <a:ea typeface="Times New Roman"/>
              </a:rPr>
              <a:t>It is recommended IEEE 802 make an initial input to the June, 2012 meeting of ITU-R WP1A</a:t>
            </a:r>
            <a:endParaRPr lang="en-US" dirty="0">
              <a:solidFill>
                <a:srgbClr val="000000"/>
              </a:solidFill>
              <a:ea typeface="Times New Roman"/>
            </a:endParaRPr>
          </a:p>
          <a:p>
            <a:pPr>
              <a:spcBef>
                <a:spcPts val="0"/>
              </a:spcBef>
              <a:spcAft>
                <a:spcPts val="600"/>
              </a:spcAft>
              <a:defRPr/>
            </a:pPr>
            <a:endParaRPr lang="en-US" sz="2000" b="0" dirty="0" smtClean="0"/>
          </a:p>
        </p:txBody>
      </p:sp>
      <p:sp>
        <p:nvSpPr>
          <p:cNvPr id="3277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4.1.6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13</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4.1.10</a:t>
            </a: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481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481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147C3267-4895-4E3A-83B9-8F821DD20923}" type="slidenum">
              <a:rPr lang="en-US" sz="1200" b="0" smtClean="0"/>
              <a:pPr/>
              <a:t>14</a:t>
            </a:fld>
            <a:endParaRPr lang="en-US" sz="1200" b="0" smtClean="0"/>
          </a:p>
        </p:txBody>
      </p:sp>
      <p:sp>
        <p:nvSpPr>
          <p:cNvPr id="34820" name="Rectangle 2"/>
          <p:cNvSpPr>
            <a:spLocks noGrp="1" noChangeArrowheads="1"/>
          </p:cNvSpPr>
          <p:nvPr>
            <p:ph type="title"/>
          </p:nvPr>
        </p:nvSpPr>
        <p:spPr>
          <a:xfrm>
            <a:off x="685800" y="1082675"/>
            <a:ext cx="7772400" cy="992188"/>
          </a:xfrm>
        </p:spPr>
        <p:txBody>
          <a:bodyPr/>
          <a:lstStyle/>
          <a:p>
            <a:r>
              <a:rPr lang="en-US" sz="2800" dirty="0" smtClean="0"/>
              <a:t>TG Elections</a:t>
            </a:r>
          </a:p>
        </p:txBody>
      </p:sp>
      <p:sp>
        <p:nvSpPr>
          <p:cNvPr id="34821"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
        <p:nvSpPr>
          <p:cNvPr id="34822" name="TextBox 9"/>
          <p:cNvSpPr txBox="1">
            <a:spLocks noChangeArrowheads="1"/>
          </p:cNvSpPr>
          <p:nvPr/>
        </p:nvSpPr>
        <p:spPr bwMode="auto">
          <a:xfrm>
            <a:off x="665163" y="2198688"/>
            <a:ext cx="754538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Final Call for Nominations</a:t>
            </a:r>
          </a:p>
          <a:p>
            <a:r>
              <a:rPr lang="en-US" sz="3200" dirty="0"/>
              <a:t>Introduction of </a:t>
            </a:r>
            <a:r>
              <a:rPr lang="en-US" sz="3200" dirty="0" smtClean="0"/>
              <a:t>Candidates during TG</a:t>
            </a:r>
            <a:endParaRPr lang="en-US" sz="3200" dirty="0"/>
          </a:p>
          <a:p>
            <a:r>
              <a:rPr lang="en-US" sz="3200" dirty="0"/>
              <a:t>Outline of Election Process on Wednesday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t>Election Process</a:t>
            </a:r>
          </a:p>
        </p:txBody>
      </p:sp>
      <p:sp>
        <p:nvSpPr>
          <p:cNvPr id="35842" name="Content Placeholder 2"/>
          <p:cNvSpPr>
            <a:spLocks noGrp="1"/>
          </p:cNvSpPr>
          <p:nvPr>
            <p:ph idx="1"/>
          </p:nvPr>
        </p:nvSpPr>
        <p:spPr>
          <a:xfrm>
            <a:off x="319088" y="1625600"/>
            <a:ext cx="8418512" cy="4470400"/>
          </a:xfrm>
        </p:spPr>
        <p:txBody>
          <a:bodyPr/>
          <a:lstStyle/>
          <a:p>
            <a:endParaRPr lang="en-US" dirty="0" smtClean="0"/>
          </a:p>
          <a:p>
            <a:r>
              <a:rPr lang="en-US" dirty="0" smtClean="0"/>
              <a:t>Task Group Officer elections take place May 2012</a:t>
            </a:r>
          </a:p>
          <a:p>
            <a:r>
              <a:rPr lang="en-US" dirty="0" smtClean="0"/>
              <a:t>Nominations between March and May</a:t>
            </a:r>
          </a:p>
          <a:p>
            <a:r>
              <a:rPr lang="en-US" dirty="0" smtClean="0"/>
              <a:t>Election Procedure in one of the TG or SC meetings prior to Wednesday am2 WG plenary</a:t>
            </a:r>
          </a:p>
          <a:p>
            <a:endParaRPr lang="en-US" dirty="0" smtClean="0"/>
          </a:p>
        </p:txBody>
      </p:sp>
      <p:sp>
        <p:nvSpPr>
          <p:cNvPr id="35843"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5844"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5845"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ADD91D-367D-4BA7-A986-399AACEAE23D}" type="slidenum">
              <a:rPr lang="en-US" sz="1200" b="0" smtClean="0"/>
              <a:pPr/>
              <a:t>15</a:t>
            </a:fld>
            <a:endParaRPr lang="en-US" sz="1200" b="0" smtClean="0"/>
          </a:p>
        </p:txBody>
      </p:sp>
      <p:sp>
        <p:nvSpPr>
          <p:cNvPr id="3584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May 2012</a:t>
            </a:r>
            <a:endParaRPr lang="en-US" sz="1800"/>
          </a:p>
        </p:txBody>
      </p:sp>
      <p:sp>
        <p:nvSpPr>
          <p:cNvPr id="2457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a:t>Bruce Kraemer, Marvell</a:t>
            </a:r>
          </a:p>
        </p:txBody>
      </p:sp>
      <p:sp>
        <p:nvSpPr>
          <p:cNvPr id="2457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200" smtClean="0"/>
              <a:t>Slide </a:t>
            </a:r>
            <a:fld id="{BC379AE8-9562-4285-AF44-45DA80188356}" type="slidenum">
              <a:rPr lang="en-US" sz="1200" smtClean="0"/>
              <a:pPr/>
              <a:t>16</a:t>
            </a:fld>
            <a:endParaRPr lang="en-US" sz="1200" smtClean="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a:t>
            </a:r>
            <a:r>
              <a:rPr lang="en-US" sz="2800" dirty="0" smtClean="0">
                <a:solidFill>
                  <a:srgbClr val="FF0000"/>
                </a:solidFill>
              </a:rPr>
              <a:t>Candidates</a:t>
            </a:r>
            <a:r>
              <a:rPr lang="en-US" sz="2800" dirty="0" smtClean="0"/>
              <a:t> – May 2012 </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20117893"/>
              </p:ext>
            </p:extLst>
          </p:nvPr>
        </p:nvGraphicFramePr>
        <p:xfrm>
          <a:off x="114300" y="1219200"/>
          <a:ext cx="8991600" cy="4133132"/>
        </p:xfrm>
        <a:graphic>
          <a:graphicData uri="http://schemas.openxmlformats.org/drawingml/2006/table">
            <a:tbl>
              <a:tblPr/>
              <a:tblGrid>
                <a:gridCol w="666750"/>
                <a:gridCol w="914400"/>
                <a:gridCol w="1905000"/>
                <a:gridCol w="2253812"/>
                <a:gridCol w="1556188"/>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3656">
                <a:tc>
                  <a:txBody>
                    <a:bodyPr/>
                    <a:lstStyle/>
                    <a:p>
                      <a:endParaRPr lang="en-US" sz="900" dirty="0"/>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900" dirty="0"/>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9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5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Menzo Wentink, Joonsuk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Eldad Perahia</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James Yee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Carlos Cordeiro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Minyoung</a:t>
                      </a:r>
                      <a:r>
                        <a:rPr kumimoji="0" lang="en-US" sz="14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400" b="1" kern="1200" dirty="0" smtClean="0">
                          <a:solidFill>
                            <a:schemeClr val="tx1"/>
                          </a:solidFill>
                          <a:effectLst/>
                          <a:latin typeface="+mn-lt"/>
                          <a:ea typeface="+mn-ea"/>
                          <a:cs typeface="+mn-cs"/>
                        </a:rPr>
                        <a:t>Joseph </a:t>
                      </a:r>
                      <a:r>
                        <a:rPr lang="en-US" sz="1400" b="1" kern="1200" dirty="0" err="1" smtClean="0">
                          <a:solidFill>
                            <a:schemeClr val="tx1"/>
                          </a:solidFill>
                          <a:effectLst/>
                          <a:latin typeface="+mn-lt"/>
                          <a:ea typeface="+mn-ea"/>
                          <a:cs typeface="+mn-cs"/>
                        </a:rPr>
                        <a:t>Teo</a:t>
                      </a:r>
                      <a:r>
                        <a:rPr lang="en-US" sz="1400" b="1" kern="1200" dirty="0" smtClean="0">
                          <a:solidFill>
                            <a:schemeClr val="tx1"/>
                          </a:solidFill>
                          <a:effectLst/>
                          <a:latin typeface="+mn-lt"/>
                          <a:ea typeface="+mn-ea"/>
                          <a:cs typeface="+mn-cs"/>
                        </a:rPr>
                        <a:t> </a:t>
                      </a:r>
                      <a:r>
                        <a:rPr lang="en-US" sz="1400" b="1" kern="1200" dirty="0" err="1" smtClean="0">
                          <a:solidFill>
                            <a:schemeClr val="tx1"/>
                          </a:solidFill>
                          <a:effectLst/>
                          <a:latin typeface="+mn-lt"/>
                          <a:ea typeface="+mn-ea"/>
                          <a:cs typeface="+mn-cs"/>
                        </a:rPr>
                        <a:t>Chee</a:t>
                      </a:r>
                      <a:r>
                        <a:rPr lang="en-US" sz="1400" b="1" kern="1200" dirty="0" smtClean="0">
                          <a:solidFill>
                            <a:schemeClr val="tx1"/>
                          </a:solidFill>
                          <a:effectLst/>
                          <a:latin typeface="+mn-lt"/>
                          <a:ea typeface="+mn-ea"/>
                          <a:cs typeface="+mn-cs"/>
                        </a:rPr>
                        <a:t> Ming</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Emmelmann</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endParaRPr kumimoji="0" lang="en-US" sz="1400" b="1" i="0" u="none" strike="noStrike" cap="none" normalizeH="0" baseline="0" dirty="0" smtClean="0">
                        <a:ln>
                          <a:noFill/>
                        </a:ln>
                        <a:solidFill>
                          <a:schemeClr val="bg2"/>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Tom Siep</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a:t>
                      </a:r>
                      <a:r>
                        <a:rPr kumimoji="0" lang="en-US" sz="1400" b="1" i="0" u="none" strike="noStrike" cap="none" normalizeH="0" baseline="0" dirty="0" err="1" smtClean="0">
                          <a:ln>
                            <a:noFill/>
                          </a:ln>
                          <a:solidFill>
                            <a:schemeClr val="tx1"/>
                          </a:solidFill>
                          <a:effectLst/>
                          <a:latin typeface="Times New Roman" pitchFamily="18" charset="0"/>
                        </a:rPr>
                        <a:t>Bagby</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SC</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553200"/>
            <a:ext cx="71929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a:t>NYRQ = Not yet required, nominations are not open      OPEN = Candidate Nominations are open</a:t>
            </a:r>
          </a:p>
        </p:txBody>
      </p:sp>
    </p:spTree>
    <p:extLst>
      <p:ext uri="{BB962C8B-B14F-4D97-AF65-F5344CB8AC3E}">
        <p14:creationId xmlns:p14="http://schemas.microsoft.com/office/powerpoint/2010/main" val="5165275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686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686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D487D1F-5F9A-4553-BAB8-4A723832F8EC}" type="slidenum">
              <a:rPr lang="en-US" sz="1200" b="0" smtClean="0"/>
              <a:pPr/>
              <a:t>17</a:t>
            </a:fld>
            <a:endParaRPr lang="en-US" sz="1200" b="0" smtClean="0"/>
          </a:p>
        </p:txBody>
      </p:sp>
      <p:sp>
        <p:nvSpPr>
          <p:cNvPr id="36868" name="Rectangle 2"/>
          <p:cNvSpPr>
            <a:spLocks noGrp="1" noChangeArrowheads="1"/>
          </p:cNvSpPr>
          <p:nvPr>
            <p:ph type="title"/>
          </p:nvPr>
        </p:nvSpPr>
        <p:spPr>
          <a:xfrm>
            <a:off x="685800" y="1082675"/>
            <a:ext cx="7772400" cy="671480"/>
          </a:xfrm>
        </p:spPr>
        <p:txBody>
          <a:bodyPr/>
          <a:lstStyle/>
          <a:p>
            <a:r>
              <a:rPr lang="en-US" sz="2800" dirty="0" smtClean="0"/>
              <a:t>Other Special Events</a:t>
            </a:r>
          </a:p>
        </p:txBody>
      </p:sp>
      <p:sp>
        <p:nvSpPr>
          <p:cNvPr id="36869"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4.1.12</a:t>
            </a:r>
          </a:p>
        </p:txBody>
      </p:sp>
      <p:sp>
        <p:nvSpPr>
          <p:cNvPr id="36870" name="TextBox 2"/>
          <p:cNvSpPr txBox="1">
            <a:spLocks noChangeArrowheads="1"/>
          </p:cNvSpPr>
          <p:nvPr/>
        </p:nvSpPr>
        <p:spPr bwMode="auto">
          <a:xfrm>
            <a:off x="366584" y="3962400"/>
            <a:ext cx="8710270" cy="181588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Wednesday Social  6:30 pm start</a:t>
            </a:r>
          </a:p>
          <a:p>
            <a:r>
              <a:rPr lang="en-US" sz="3200" dirty="0"/>
              <a:t>Badge needed for admission</a:t>
            </a:r>
          </a:p>
          <a:p>
            <a:r>
              <a:rPr lang="en-US" dirty="0" smtClean="0"/>
              <a:t>Location:  Hard Rock Café   (just south of hotel at 215 Peachtree)</a:t>
            </a:r>
          </a:p>
          <a:p>
            <a:r>
              <a:rPr lang="en-US" dirty="0" smtClean="0"/>
              <a:t>Use Velvet Underground Entrance</a:t>
            </a:r>
            <a:endParaRPr lang="en-US" dirty="0"/>
          </a:p>
        </p:txBody>
      </p:sp>
      <p:sp>
        <p:nvSpPr>
          <p:cNvPr id="36871" name="TextBox 9"/>
          <p:cNvSpPr txBox="1">
            <a:spLocks noChangeArrowheads="1"/>
          </p:cNvSpPr>
          <p:nvPr/>
        </p:nvSpPr>
        <p:spPr bwMode="auto">
          <a:xfrm>
            <a:off x="102865" y="1850118"/>
            <a:ext cx="8990666" cy="156966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3200" dirty="0"/>
              <a:t>Breakfast </a:t>
            </a:r>
            <a:r>
              <a:rPr lang="en-US" sz="3200" dirty="0" smtClean="0"/>
              <a:t>– Ballroom and Conference room levels </a:t>
            </a:r>
          </a:p>
          <a:p>
            <a:r>
              <a:rPr lang="en-US" sz="3200" dirty="0" smtClean="0"/>
              <a:t>Lunch </a:t>
            </a:r>
            <a:r>
              <a:rPr lang="en-US" sz="3200" dirty="0"/>
              <a:t>Buffet – </a:t>
            </a:r>
            <a:r>
              <a:rPr lang="en-US" sz="3200" dirty="0" smtClean="0"/>
              <a:t>Regency VII   11:30 to 1:30</a:t>
            </a:r>
            <a:endParaRPr lang="en-US" sz="3200" dirty="0"/>
          </a:p>
          <a:p>
            <a:r>
              <a:rPr lang="en-US" sz="3200" dirty="0"/>
              <a:t>Badge needed for admission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789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789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591C841-4F15-4CB6-81F6-FE318C3D0BAC}" type="slidenum">
              <a:rPr lang="en-US" sz="1200" b="0" smtClean="0"/>
              <a:pPr/>
              <a:t>18</a:t>
            </a:fld>
            <a:endParaRPr lang="en-US" sz="1200" b="0" smtClean="0"/>
          </a:p>
        </p:txBody>
      </p:sp>
      <p:sp>
        <p:nvSpPr>
          <p:cNvPr id="37892" name="Rectangle 2"/>
          <p:cNvSpPr>
            <a:spLocks noGrp="1" noChangeArrowheads="1"/>
          </p:cNvSpPr>
          <p:nvPr>
            <p:ph type="title"/>
          </p:nvPr>
        </p:nvSpPr>
        <p:spPr>
          <a:xfrm>
            <a:off x="454025" y="685800"/>
            <a:ext cx="8396288" cy="1066800"/>
          </a:xfrm>
        </p:spPr>
        <p:txBody>
          <a:bodyPr/>
          <a:lstStyle/>
          <a:p>
            <a:r>
              <a:rPr lang="en-US" dirty="0" smtClean="0"/>
              <a:t>802.11 Topics since March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None/>
              <a:defRPr/>
            </a:pPr>
            <a:endParaRPr lang="en-US" sz="2800" dirty="0" smtClean="0"/>
          </a:p>
          <a:p>
            <a:pPr>
              <a:lnSpc>
                <a:spcPct val="90000"/>
              </a:lnSpc>
              <a:defRPr/>
            </a:pPr>
            <a:r>
              <a:rPr lang="en-US" sz="2800" dirty="0" smtClean="0"/>
              <a:t>802.11aa passed RevCom and Standards Board</a:t>
            </a:r>
          </a:p>
          <a:p>
            <a:pPr>
              <a:lnSpc>
                <a:spcPct val="90000"/>
              </a:lnSpc>
              <a:defRPr/>
            </a:pPr>
            <a:endParaRPr lang="en-US" sz="2800" dirty="0" smtClean="0"/>
          </a:p>
          <a:p>
            <a:pPr>
              <a:lnSpc>
                <a:spcPct val="90000"/>
              </a:lnSpc>
              <a:defRPr/>
            </a:pPr>
            <a:r>
              <a:rPr lang="en-US" sz="2800" dirty="0" smtClean="0"/>
              <a:t>802.11ae </a:t>
            </a:r>
            <a:r>
              <a:rPr lang="en-US" sz="2800" dirty="0"/>
              <a:t>passed RevCom and Standards Board </a:t>
            </a:r>
            <a:endParaRPr lang="en-US" sz="2800" dirty="0" smtClean="0"/>
          </a:p>
          <a:p>
            <a:pPr>
              <a:lnSpc>
                <a:spcPct val="90000"/>
              </a:lnSpc>
              <a:defRPr/>
            </a:pPr>
            <a:endParaRPr lang="en-US" sz="2800" dirty="0" smtClean="0"/>
          </a:p>
        </p:txBody>
      </p:sp>
      <p:sp>
        <p:nvSpPr>
          <p:cNvPr id="37894"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19</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July 2012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defRPr/>
            </a:pPr>
            <a:r>
              <a:rPr lang="en-US" dirty="0" smtClean="0"/>
              <a:t>Begin Sponsor Ballot</a:t>
            </a:r>
          </a:p>
          <a:p>
            <a:pPr lvl="1">
              <a:spcBef>
                <a:spcPts val="0"/>
              </a:spcBef>
              <a:defRPr/>
            </a:pPr>
            <a:r>
              <a:rPr lang="en-US" dirty="0" smtClean="0"/>
              <a:t>Nothing anticipated</a:t>
            </a:r>
          </a:p>
          <a:p>
            <a:pPr>
              <a:spcBef>
                <a:spcPts val="0"/>
              </a:spcBef>
              <a:defRPr/>
            </a:pPr>
            <a:r>
              <a:rPr lang="en-US" dirty="0" smtClean="0"/>
              <a:t>Requests to submit to RevCom?</a:t>
            </a:r>
          </a:p>
          <a:p>
            <a:pPr lvl="1">
              <a:spcBef>
                <a:spcPts val="0"/>
              </a:spcBef>
              <a:defRPr/>
            </a:pPr>
            <a:r>
              <a:rPr lang="en-US" dirty="0"/>
              <a:t>Nothing anticipated</a:t>
            </a:r>
          </a:p>
          <a:p>
            <a:pPr>
              <a:spcBef>
                <a:spcPts val="0"/>
              </a:spcBef>
              <a:defRPr/>
            </a:pPr>
            <a:r>
              <a:rPr lang="en-US" dirty="0" smtClean="0"/>
              <a:t>New project PAR to NesCom?</a:t>
            </a:r>
          </a:p>
          <a:p>
            <a:pPr lvl="1">
              <a:spcBef>
                <a:spcPts val="0"/>
              </a:spcBef>
              <a:defRPr/>
            </a:pPr>
            <a:r>
              <a:rPr lang="en-US" dirty="0" smtClean="0"/>
              <a:t>ISD, CMMW</a:t>
            </a:r>
            <a:endParaRPr lang="en-US" dirty="0"/>
          </a:p>
          <a:p>
            <a:pPr>
              <a:spcBef>
                <a:spcPts val="0"/>
              </a:spcBef>
              <a:defRPr/>
            </a:pPr>
            <a:r>
              <a:rPr lang="en-US" dirty="0" smtClean="0"/>
              <a:t>PAR Extension ?</a:t>
            </a:r>
          </a:p>
          <a:p>
            <a:pPr lvl="1">
              <a:spcBef>
                <a:spcPts val="0"/>
              </a:spcBef>
              <a:defRPr/>
            </a:pPr>
            <a:r>
              <a:rPr lang="en-US" dirty="0" smtClean="0"/>
              <a:t>11ac and 11ad</a:t>
            </a:r>
          </a:p>
          <a:p>
            <a:pPr>
              <a:spcBef>
                <a:spcPts val="0"/>
              </a:spcBef>
              <a:defRPr/>
            </a:pPr>
            <a:r>
              <a:rPr lang="en-US" dirty="0" smtClean="0"/>
              <a:t>Revision PAR?</a:t>
            </a:r>
            <a:endParaRPr lang="en-US" dirty="0"/>
          </a:p>
          <a:p>
            <a:pPr lvl="1">
              <a:spcBef>
                <a:spcPts val="0"/>
              </a:spcBef>
              <a:defRPr/>
            </a:pPr>
            <a:r>
              <a:rPr lang="en-US" dirty="0" smtClean="0"/>
              <a:t>11mc</a:t>
            </a:r>
          </a:p>
          <a:p>
            <a:pPr>
              <a:spcBef>
                <a:spcPts val="0"/>
              </a:spcBef>
              <a:defRPr/>
            </a:pPr>
            <a:r>
              <a:rPr lang="en-US" dirty="0" smtClean="0"/>
              <a:t>Study Group start up?</a:t>
            </a:r>
          </a:p>
          <a:p>
            <a:pPr lvl="1">
              <a:spcBef>
                <a:spcPts val="0"/>
              </a:spcBef>
              <a:defRPr/>
            </a:pPr>
            <a:r>
              <a:rPr lang="en-US" dirty="0" smtClean="0"/>
              <a:t>Depends upon results of WNG meeting</a:t>
            </a:r>
            <a:endParaRPr lang="en-US" dirty="0"/>
          </a:p>
          <a:p>
            <a:pPr>
              <a:spcBef>
                <a:spcPts val="0"/>
              </a:spcBef>
              <a:defRPr/>
            </a:pPr>
            <a:r>
              <a:rPr lang="en-US" dirty="0"/>
              <a:t>Study Group </a:t>
            </a:r>
            <a:r>
              <a:rPr lang="en-US" dirty="0" smtClean="0"/>
              <a:t>extension?</a:t>
            </a:r>
            <a:endParaRPr lang="en-US" dirty="0"/>
          </a:p>
          <a:p>
            <a:pPr lvl="1">
              <a:spcBef>
                <a:spcPts val="0"/>
              </a:spcBef>
              <a:defRPr/>
            </a:pPr>
            <a:r>
              <a:rPr lang="en-US" dirty="0" smtClean="0"/>
              <a:t>Two planned, ISD &amp; CMMW</a:t>
            </a:r>
            <a:endParaRPr lang="en-US" dirty="0"/>
          </a:p>
          <a:p>
            <a:pPr marL="0" indent="0">
              <a:buFontTx/>
              <a:buNone/>
              <a:defRPr/>
            </a:pPr>
            <a:endParaRPr lang="en-US" dirty="0" smtClean="0"/>
          </a:p>
          <a:p>
            <a:pPr lvl="1">
              <a:defRPr/>
            </a:pPr>
            <a:endParaRPr lang="en-US"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Monday Agenda Item 4.1.13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20</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438" y="1617663"/>
            <a:ext cx="7164387" cy="474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a:xfrm>
            <a:off x="685800" y="685800"/>
            <a:ext cx="7772400" cy="768350"/>
          </a:xfrm>
        </p:spPr>
        <p:txBody>
          <a:bodyPr/>
          <a:lstStyle/>
          <a:p>
            <a:r>
              <a:rPr lang="en-US" smtClean="0"/>
              <a:t>Architecture</a:t>
            </a:r>
          </a:p>
        </p:txBody>
      </p:sp>
      <p:sp>
        <p:nvSpPr>
          <p:cNvPr id="3" name="Content Placeholder 2"/>
          <p:cNvSpPr>
            <a:spLocks noGrp="1"/>
          </p:cNvSpPr>
          <p:nvPr>
            <p:ph idx="1"/>
          </p:nvPr>
        </p:nvSpPr>
        <p:spPr>
          <a:xfrm>
            <a:off x="241300" y="1554163"/>
            <a:ext cx="8712200" cy="4541837"/>
          </a:xfrm>
        </p:spPr>
        <p:txBody>
          <a:bodyPr/>
          <a:lstStyle/>
          <a:p>
            <a:pPr>
              <a:defRPr/>
            </a:pPr>
            <a:r>
              <a:rPr lang="en-US" sz="2000" dirty="0" smtClean="0"/>
              <a:t>802.1 owns a project to Update the Overview and Architecture standard for 802</a:t>
            </a:r>
          </a:p>
          <a:p>
            <a:pPr>
              <a:defRPr/>
            </a:pPr>
            <a:r>
              <a:rPr lang="en-US" sz="2000" dirty="0" smtClean="0"/>
              <a:t>A ballot on D1.3 is complete – ballot failed – hoping to move to sponsor soon</a:t>
            </a:r>
          </a:p>
          <a:p>
            <a:pPr>
              <a:defRPr/>
            </a:pPr>
            <a:r>
              <a:rPr lang="en-US" sz="2000" dirty="0"/>
              <a:t>Yes	 18 = 72.00%, No. of Voters = 65, Voters responding = 32, # comments = 93 (29 technical, 63 editorial)</a:t>
            </a:r>
          </a:p>
          <a:p>
            <a:pPr>
              <a:defRPr/>
            </a:pPr>
            <a:endParaRPr lang="en-US" sz="2000" dirty="0" smtClean="0"/>
          </a:p>
          <a:p>
            <a:pPr marL="0" indent="0">
              <a:buFontTx/>
              <a:buNone/>
              <a:defRPr/>
            </a:pPr>
            <a:endParaRPr lang="en-US" sz="2000" dirty="0"/>
          </a:p>
          <a:p>
            <a:pPr>
              <a:defRPr/>
            </a:pPr>
            <a:r>
              <a:rPr lang="en-US" sz="2000" dirty="0" smtClean="0"/>
              <a:t>802.11 ARC  (Wednesday AM1) will review resolution status and any 802.11 action items</a:t>
            </a:r>
          </a:p>
          <a:p>
            <a:pPr>
              <a:defRPr/>
            </a:pPr>
            <a:endParaRPr lang="en-US" sz="2000" dirty="0"/>
          </a:p>
        </p:txBody>
      </p:sp>
      <p:sp>
        <p:nvSpPr>
          <p:cNvPr id="4198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198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198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8B4DBC9-38D5-43EE-8730-91F7219E948E}" type="slidenum">
              <a:rPr lang="en-US" sz="1200" b="0" smtClean="0"/>
              <a:pPr/>
              <a:t>21</a:t>
            </a:fld>
            <a:endParaRPr lang="en-US" sz="1200" b="0" smtClean="0"/>
          </a:p>
        </p:txBody>
      </p:sp>
      <p:sp>
        <p:nvSpPr>
          <p:cNvPr id="41990"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4.1.14</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30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30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0FE4B479-4C89-4555-A2C4-3DCCAE79E52F}" type="slidenum">
              <a:rPr lang="en-US" sz="1200" b="0" smtClean="0"/>
              <a:pPr/>
              <a:t>22</a:t>
            </a:fld>
            <a:endParaRPr lang="en-US" sz="1200" b="0" smtClean="0"/>
          </a:p>
        </p:txBody>
      </p:sp>
      <p:sp>
        <p:nvSpPr>
          <p:cNvPr id="43012" name="Rectangle 2"/>
          <p:cNvSpPr>
            <a:spLocks noGrp="1" noChangeArrowheads="1"/>
          </p:cNvSpPr>
          <p:nvPr>
            <p:ph type="title"/>
          </p:nvPr>
        </p:nvSpPr>
        <p:spPr/>
        <p:txBody>
          <a:bodyPr/>
          <a:lstStyle/>
          <a:p>
            <a:r>
              <a:rPr lang="en-US" smtClean="0"/>
              <a:t>Smart Grid Meetings</a:t>
            </a:r>
          </a:p>
        </p:txBody>
      </p:sp>
      <p:sp>
        <p:nvSpPr>
          <p:cNvPr id="43013"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4.1.15</a:t>
            </a:r>
          </a:p>
        </p:txBody>
      </p:sp>
      <p:sp>
        <p:nvSpPr>
          <p:cNvPr id="43014" name="Text Box 13"/>
          <p:cNvSpPr txBox="1">
            <a:spLocks noChangeArrowheads="1"/>
          </p:cNvSpPr>
          <p:nvPr/>
        </p:nvSpPr>
        <p:spPr bwMode="auto">
          <a:xfrm>
            <a:off x="195263" y="3103635"/>
            <a:ext cx="8419869"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Revision of NIST Smart Grid PAP#2 Guideline</a:t>
            </a:r>
          </a:p>
          <a:p>
            <a:pPr eaLnBrk="0" hangingPunct="0"/>
            <a:r>
              <a:rPr lang="en-US" sz="3200" dirty="0"/>
              <a:t>Review NIST Framework </a:t>
            </a:r>
            <a:r>
              <a:rPr lang="en-US" sz="3200" dirty="0" smtClean="0"/>
              <a:t>document</a:t>
            </a:r>
            <a:endParaRPr lang="en-US" sz="3200" dirty="0"/>
          </a:p>
        </p:txBody>
      </p:sp>
      <p:sp>
        <p:nvSpPr>
          <p:cNvPr id="43015" name="Text Box 13"/>
          <p:cNvSpPr txBox="1">
            <a:spLocks noChangeArrowheads="1"/>
          </p:cNvSpPr>
          <p:nvPr/>
        </p:nvSpPr>
        <p:spPr bwMode="auto">
          <a:xfrm>
            <a:off x="423105" y="1533975"/>
            <a:ext cx="479144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a:t>Two sessions</a:t>
            </a:r>
          </a:p>
          <a:p>
            <a:pPr eaLnBrk="0" hangingPunct="0"/>
            <a:r>
              <a:rPr lang="en-US" sz="3200" dirty="0"/>
              <a:t>Tuesday pm2 </a:t>
            </a:r>
            <a:r>
              <a:rPr lang="en-US" sz="3200" dirty="0" smtClean="0"/>
              <a:t>– Regency V</a:t>
            </a:r>
          </a:p>
          <a:p>
            <a:pPr eaLnBrk="0" hangingPunct="0"/>
            <a:r>
              <a:rPr lang="en-US" sz="3200" dirty="0" smtClean="0"/>
              <a:t>Wednesday </a:t>
            </a:r>
            <a:r>
              <a:rPr lang="en-US" sz="3200" dirty="0"/>
              <a:t>pm2   </a:t>
            </a:r>
            <a:r>
              <a:rPr lang="en-US" sz="3200" dirty="0" smtClean="0"/>
              <a:t>- Inman</a:t>
            </a:r>
            <a:endParaRPr lang="en-US" sz="3200" dirty="0"/>
          </a:p>
        </p:txBody>
      </p:sp>
      <p:sp>
        <p:nvSpPr>
          <p:cNvPr id="9" name="Text Box 13"/>
          <p:cNvSpPr txBox="1">
            <a:spLocks noChangeArrowheads="1"/>
          </p:cNvSpPr>
          <p:nvPr/>
        </p:nvSpPr>
        <p:spPr bwMode="auto">
          <a:xfrm>
            <a:off x="195781" y="4397339"/>
            <a:ext cx="4872231" cy="206210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3200" dirty="0" smtClean="0"/>
              <a:t>EC Study Group formed:</a:t>
            </a:r>
          </a:p>
          <a:p>
            <a:pPr eaLnBrk="0" hangingPunct="0"/>
            <a:r>
              <a:rPr lang="en-US" sz="3200" dirty="0" smtClean="0"/>
              <a:t>   Wednesday pm1 - Inman</a:t>
            </a:r>
          </a:p>
          <a:p>
            <a:pPr lvl="1" eaLnBrk="0" hangingPunct="0"/>
            <a:r>
              <a:rPr lang="en-US" sz="3200" dirty="0" smtClean="0"/>
              <a:t>Thursday am2 - Inman</a:t>
            </a:r>
          </a:p>
          <a:p>
            <a:pPr lvl="1" eaLnBrk="0" hangingPunct="0"/>
            <a:r>
              <a:rPr lang="en-US" sz="3200" dirty="0" smtClean="0"/>
              <a:t>Thursday pm1</a:t>
            </a:r>
            <a:endParaRPr lang="en-US" sz="3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smtClean="0"/>
              <a:t>Wednesday Plenary Topics</a:t>
            </a:r>
          </a:p>
        </p:txBody>
      </p:sp>
      <p:sp>
        <p:nvSpPr>
          <p:cNvPr id="47106" name="Content Placeholder 2"/>
          <p:cNvSpPr>
            <a:spLocks noGrp="1"/>
          </p:cNvSpPr>
          <p:nvPr>
            <p:ph idx="1"/>
          </p:nvPr>
        </p:nvSpPr>
        <p:spPr>
          <a:xfrm>
            <a:off x="363538" y="1566863"/>
            <a:ext cx="8518525" cy="4500562"/>
          </a:xfrm>
        </p:spPr>
        <p:txBody>
          <a:bodyPr/>
          <a:lstStyle/>
          <a:p>
            <a:r>
              <a:rPr lang="en-US" sz="2800" dirty="0" smtClean="0"/>
              <a:t>TG Elections</a:t>
            </a:r>
          </a:p>
          <a:p>
            <a:r>
              <a:rPr lang="en-US" sz="2800" dirty="0" smtClean="0"/>
              <a:t>Venue Selection process</a:t>
            </a:r>
          </a:p>
          <a:p>
            <a:pPr lvl="1"/>
            <a:r>
              <a:rPr lang="en-US" sz="2800" dirty="0" smtClean="0"/>
              <a:t>Plenary</a:t>
            </a:r>
          </a:p>
          <a:p>
            <a:pPr lvl="1"/>
            <a:r>
              <a:rPr lang="en-US" sz="2800" dirty="0" smtClean="0"/>
              <a:t>Interim</a:t>
            </a:r>
          </a:p>
          <a:p>
            <a:r>
              <a:rPr lang="en-US" sz="2800" dirty="0" smtClean="0"/>
              <a:t>PAR changes overview</a:t>
            </a:r>
          </a:p>
          <a:p>
            <a:r>
              <a:rPr lang="en-US" sz="2800" dirty="0" smtClean="0"/>
              <a:t>Overview of new project PAR &amp; 5C</a:t>
            </a:r>
          </a:p>
          <a:p>
            <a:pPr lvl="1"/>
            <a:r>
              <a:rPr lang="en-US" dirty="0" smtClean="0"/>
              <a:t>CMMW</a:t>
            </a:r>
          </a:p>
          <a:p>
            <a:pPr lvl="1"/>
            <a:r>
              <a:rPr lang="en-US" dirty="0" smtClean="0"/>
              <a:t>ISD</a:t>
            </a:r>
          </a:p>
          <a:p>
            <a:r>
              <a:rPr lang="en-US" sz="2800" dirty="0" smtClean="0"/>
              <a:t>802 University Outreach plans</a:t>
            </a:r>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23</a:t>
            </a:fld>
            <a:endParaRPr lang="en-US" sz="1200" b="0" smtClean="0"/>
          </a:p>
        </p:txBody>
      </p:sp>
      <p:sp>
        <p:nvSpPr>
          <p:cNvPr id="47110"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24</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25</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2466"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246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998665E-7F58-48F1-8561-54CCFCAE8FB9}" type="slidenum">
              <a:rPr lang="en-US" sz="1200" b="0" smtClean="0"/>
              <a:pPr/>
              <a:t>26</a:t>
            </a:fld>
            <a:endParaRPr lang="en-US" sz="1200" b="0" smtClean="0"/>
          </a:p>
        </p:txBody>
      </p:sp>
      <p:sp>
        <p:nvSpPr>
          <p:cNvPr id="62468" name="Rectangle 2"/>
          <p:cNvSpPr>
            <a:spLocks noGrp="1" noChangeArrowheads="1"/>
          </p:cNvSpPr>
          <p:nvPr>
            <p:ph type="title"/>
          </p:nvPr>
        </p:nvSpPr>
        <p:spPr>
          <a:xfrm>
            <a:off x="685800" y="917575"/>
            <a:ext cx="7772400" cy="904875"/>
          </a:xfrm>
        </p:spPr>
        <p:txBody>
          <a:bodyPr/>
          <a:lstStyle/>
          <a:p>
            <a:r>
              <a:rPr lang="en-US" dirty="0" smtClean="0"/>
              <a:t>TG/SG/SC Officer Election Process</a:t>
            </a:r>
            <a:br>
              <a:rPr lang="en-US" dirty="0" smtClean="0"/>
            </a:br>
            <a:r>
              <a:rPr lang="en-US" dirty="0" smtClean="0"/>
              <a:t>Week of May 13-18, 2012</a:t>
            </a:r>
          </a:p>
        </p:txBody>
      </p:sp>
      <p:sp>
        <p:nvSpPr>
          <p:cNvPr id="62469" name="Rectangle 3"/>
          <p:cNvSpPr>
            <a:spLocks noGrp="1" noChangeArrowheads="1"/>
          </p:cNvSpPr>
          <p:nvPr>
            <p:ph type="body" idx="1"/>
          </p:nvPr>
        </p:nvSpPr>
        <p:spPr>
          <a:xfrm>
            <a:off x="22225" y="2249488"/>
            <a:ext cx="9121775" cy="3846512"/>
          </a:xfrm>
        </p:spPr>
        <p:txBody>
          <a:bodyPr/>
          <a:lstStyle/>
          <a:p>
            <a:r>
              <a:rPr lang="en-US" dirty="0" smtClean="0"/>
              <a:t>Nominations close on Monday May 14</a:t>
            </a:r>
          </a:p>
          <a:p>
            <a:r>
              <a:rPr lang="en-US" dirty="0" smtClean="0"/>
              <a:t>Announcement of Candidate  slate  Monday 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p>
          <a:p>
            <a:r>
              <a:rPr lang="en-US" dirty="0" smtClean="0"/>
              <a:t>Confirmation on Wednesday</a:t>
            </a:r>
          </a:p>
          <a:p>
            <a:pPr lvl="1"/>
            <a:r>
              <a:rPr lang="en-US" sz="2400" dirty="0" smtClean="0"/>
              <a:t>Candidate speeches, introductions </a:t>
            </a:r>
          </a:p>
          <a:p>
            <a:pPr lvl="1"/>
            <a:r>
              <a:rPr lang="en-US" sz="2400" dirty="0" smtClean="0"/>
              <a:t>Officially instated to office </a:t>
            </a:r>
          </a:p>
        </p:txBody>
      </p:sp>
      <p:sp>
        <p:nvSpPr>
          <p:cNvPr id="62470" name="Text Box 4"/>
          <p:cNvSpPr txBox="1">
            <a:spLocks noChangeArrowheads="1"/>
          </p:cNvSpPr>
          <p:nvPr/>
        </p:nvSpPr>
        <p:spPr bwMode="auto">
          <a:xfrm>
            <a:off x="22225" y="558800"/>
            <a:ext cx="3914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a:solidFill>
                  <a:schemeClr val="tx2"/>
                </a:solidFill>
              </a:rPr>
              <a:t>Wednesday Agenda Item </a:t>
            </a:r>
            <a:r>
              <a:rPr lang="en-US" dirty="0" smtClean="0">
                <a:solidFill>
                  <a:schemeClr val="tx2"/>
                </a:solidFill>
              </a:rPr>
              <a:t>4.1</a:t>
            </a:r>
            <a:endParaRPr lang="en-US"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US" smtClean="0"/>
              <a:t>802.11 Operations Manual</a:t>
            </a:r>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FontTx/>
              <a:buNone/>
              <a:defRPr/>
            </a:pPr>
            <a:r>
              <a:rPr lang="en-US" dirty="0"/>
              <a:t>IEEE 802.11™</a:t>
            </a:r>
            <a:br>
              <a:rPr lang="en-US" dirty="0"/>
            </a:br>
            <a:r>
              <a:rPr lang="en-US" dirty="0"/>
              <a:t>Wireless Local Area Networks (WLANs)</a:t>
            </a:r>
          </a:p>
          <a:p>
            <a:pPr marL="0" indent="0" algn="ctr">
              <a:buFontTx/>
              <a:buNone/>
              <a:defRPr/>
            </a:pPr>
            <a:r>
              <a:rPr lang="en-US" dirty="0"/>
              <a:t>Operations Manual </a:t>
            </a:r>
          </a:p>
          <a:p>
            <a:pPr marL="0" indent="0" algn="ctr">
              <a:buFontTx/>
              <a:buNone/>
              <a:defRPr/>
            </a:pPr>
            <a:r>
              <a:rPr lang="en-US" dirty="0"/>
              <a:t>www.ieee802.org/11</a:t>
            </a:r>
          </a:p>
          <a:p>
            <a:pPr marL="0" indent="0" algn="ctr">
              <a:buFontTx/>
              <a:buNone/>
              <a:defRPr/>
            </a:pPr>
            <a:r>
              <a:rPr lang="en-US" dirty="0"/>
              <a:t>Date:</a:t>
            </a:r>
          </a:p>
          <a:p>
            <a:pPr marL="0" indent="0" algn="ctr">
              <a:buFontTx/>
              <a:buNone/>
              <a:defRPr/>
            </a:pPr>
            <a:r>
              <a:rPr lang="en-US" dirty="0"/>
              <a:t>September 21, 2011</a:t>
            </a:r>
          </a:p>
          <a:p>
            <a:pPr marL="0" indent="0" algn="ctr">
              <a:buFontTx/>
              <a:buNone/>
              <a:defRPr/>
            </a:pPr>
            <a:endParaRPr lang="en-US" dirty="0"/>
          </a:p>
        </p:txBody>
      </p:sp>
      <p:sp>
        <p:nvSpPr>
          <p:cNvPr id="59395"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9396"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9397"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2E83E1-2DF3-47DF-B775-3FBEE5A89318}" type="slidenum">
              <a:rPr lang="en-US" sz="1200" b="0" smtClean="0"/>
              <a:pPr/>
              <a:t>27</a:t>
            </a:fld>
            <a:endParaRPr 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685800" y="685800"/>
            <a:ext cx="7772400" cy="576263"/>
          </a:xfrm>
        </p:spPr>
        <p:txBody>
          <a:bodyPr/>
          <a:lstStyle/>
          <a:p>
            <a:r>
              <a:rPr lang="en-US" smtClean="0"/>
              <a:t>WG Officer Election Process  - Part 1</a:t>
            </a:r>
          </a:p>
        </p:txBody>
      </p:sp>
      <p:sp>
        <p:nvSpPr>
          <p:cNvPr id="60418"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0419"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0420"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E69E1ADE-9304-41CB-991F-D6B6DBEA5A05}" type="slidenum">
              <a:rPr lang="en-US" sz="1200" b="0" smtClean="0"/>
              <a:pPr/>
              <a:t>28</a:t>
            </a:fld>
            <a:endParaRPr lang="en-US" sz="1200" b="0" smtClean="0"/>
          </a:p>
        </p:txBody>
      </p:sp>
      <p:sp>
        <p:nvSpPr>
          <p:cNvPr id="60421" name="TextBox 6"/>
          <p:cNvSpPr txBox="1">
            <a:spLocks noChangeArrowheads="1"/>
          </p:cNvSpPr>
          <p:nvPr/>
        </p:nvSpPr>
        <p:spPr bwMode="auto">
          <a:xfrm>
            <a:off x="246063" y="1185863"/>
            <a:ext cx="8593137"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lvl="1"/>
            <a:r>
              <a:rPr lang="en-US" sz="1800" i="1"/>
              <a:t>3.4 Working Group Officer Election Process</a:t>
            </a:r>
          </a:p>
          <a:p>
            <a:r>
              <a:rPr lang="en-US" sz="180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a:t> </a:t>
            </a:r>
          </a:p>
          <a:p>
            <a:r>
              <a:rPr lang="en-US" sz="1800"/>
              <a:t>Each candidate shall be given a short time (nominally, two minutes) for an introductory statement of acceptance that should nominally contain the candidate’s:</a:t>
            </a:r>
          </a:p>
          <a:p>
            <a:pPr lvl="1"/>
            <a:r>
              <a:rPr lang="en-US" sz="1800"/>
              <a:t>Summary of qualifications</a:t>
            </a:r>
          </a:p>
          <a:p>
            <a:pPr lvl="1"/>
            <a:r>
              <a:rPr lang="en-US" sz="1800"/>
              <a:t>Commitment to participate and accept duties and responsibilities</a:t>
            </a:r>
          </a:p>
          <a:p>
            <a:pPr lvl="1"/>
            <a:r>
              <a:rPr lang="en-US" sz="1800"/>
              <a:t>Vision for the WG.</a:t>
            </a:r>
          </a:p>
          <a:p>
            <a:r>
              <a:rPr lang="en-US" sz="1800"/>
              <a:t> </a:t>
            </a:r>
          </a:p>
          <a:p>
            <a:endParaRPr lang="en-US" sz="18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685800" y="685800"/>
            <a:ext cx="7772400" cy="576263"/>
          </a:xfrm>
        </p:spPr>
        <p:txBody>
          <a:bodyPr/>
          <a:lstStyle/>
          <a:p>
            <a:r>
              <a:rPr lang="en-US" smtClean="0"/>
              <a:t>WG Officer Election Process – Part 2</a:t>
            </a:r>
          </a:p>
        </p:txBody>
      </p:sp>
      <p:sp>
        <p:nvSpPr>
          <p:cNvPr id="61442"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1443"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1444"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16C6651E-E7DE-45D0-AB6C-8C80448645F8}" type="slidenum">
              <a:rPr lang="en-US" sz="1200" b="0" smtClean="0"/>
              <a:pPr/>
              <a:t>29</a:t>
            </a:fld>
            <a:endParaRPr lang="en-US" sz="1200" b="0" smtClean="0"/>
          </a:p>
        </p:txBody>
      </p:sp>
      <p:sp>
        <p:nvSpPr>
          <p:cNvPr id="61445" name="TextBox 6"/>
          <p:cNvSpPr txBox="1">
            <a:spLocks noChangeArrowheads="1"/>
          </p:cNvSpPr>
          <p:nvPr/>
        </p:nvSpPr>
        <p:spPr bwMode="auto">
          <a:xfrm>
            <a:off x="246063" y="1185863"/>
            <a:ext cx="8796337"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600"/>
              <a:t>The floor shall be opened for discussion (nominally for five-ten minutes total).</a:t>
            </a:r>
          </a:p>
          <a:p>
            <a:r>
              <a:rPr lang="en-US" sz="1600"/>
              <a:t> </a:t>
            </a:r>
          </a:p>
          <a:p>
            <a:pPr lvl="1"/>
            <a:r>
              <a:rPr lang="en-US" sz="1600"/>
              <a:t>The Acting Chair should limit the duration of comments and promote open participation, both pros and cons. If only one candidate is nominated, the Acting Chair may choose to sharply limit the debate.</a:t>
            </a:r>
          </a:p>
          <a:p>
            <a:r>
              <a:rPr lang="en-US" sz="1600"/>
              <a:t> </a:t>
            </a:r>
          </a:p>
          <a:p>
            <a:r>
              <a:rPr lang="en-US" sz="1600"/>
              <a:t>The discussion shall be repeated, with the WG Chair leading the process for the nomination(s) of the WG Vice-Chair(s).</a:t>
            </a:r>
          </a:p>
          <a:p>
            <a:r>
              <a:rPr lang="en-US" sz="1600"/>
              <a:t>At the Mid-Plenary meeting, the WG Officers shall conduct the election, count the votes, and notify the WG of the results.</a:t>
            </a:r>
          </a:p>
          <a:p>
            <a:r>
              <a:rPr lang="en-US" sz="1600"/>
              <a:t> </a:t>
            </a:r>
          </a:p>
          <a:p>
            <a:pPr lvl="1"/>
            <a:r>
              <a:rPr lang="en-US" sz="1600"/>
              <a:t>Voting tokens shall be used to cast valid votes during the session.</a:t>
            </a:r>
          </a:p>
          <a:p>
            <a:pPr lvl="1"/>
            <a:r>
              <a:rPr lang="en-US" sz="1600"/>
              <a:t>In order to be elected, any candidate must receive a simple majority (over 50%) of the votes cast in the election for the respective position.</a:t>
            </a:r>
          </a:p>
          <a:p>
            <a:pPr lvl="1"/>
            <a:r>
              <a:rPr lang="en-US" sz="1600"/>
              <a:t>Should no candidate receive a majority in the election, a runoff election shall be held at the WG Closing Plenary meeting. The process shall be similar to the initial election, except that:</a:t>
            </a:r>
          </a:p>
          <a:p>
            <a:r>
              <a:rPr lang="en-US" sz="1600"/>
              <a:t> </a:t>
            </a:r>
          </a:p>
          <a:p>
            <a:pPr lvl="2"/>
            <a:r>
              <a:rPr lang="en-US" sz="1600"/>
              <a:t>New nominations shall not be permitted.</a:t>
            </a:r>
          </a:p>
          <a:p>
            <a:pPr lvl="2"/>
            <a:r>
              <a:rPr lang="en-US" sz="1600"/>
              <a:t>In the runoff election, the nominated candidate having received the fewest votes in the previous election round shall not be an eligible candidate (in case a tie prevents this possibility, all the nominated candidates shall remain eligible).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0482"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A264D9F-02D8-4E0E-96B2-7146C58F44A2}" type="slidenum">
              <a:rPr lang="en-US" sz="1200" b="0" smtClean="0"/>
              <a:pPr/>
              <a:t>3</a:t>
            </a:fld>
            <a:endParaRPr lang="en-US" sz="1200" b="0"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7 entries with 2012 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30</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3494" name="TextBox 1"/>
          <p:cNvSpPr txBox="1">
            <a:spLocks noChangeArrowheads="1"/>
          </p:cNvSpPr>
          <p:nvPr/>
        </p:nvSpPr>
        <p:spPr bwMode="auto">
          <a:xfrm>
            <a:off x="889000" y="2344738"/>
            <a:ext cx="4924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dirty="0" smtClean="0"/>
              <a: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31</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5.2</a:t>
            </a: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32</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33</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34</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7  </a:t>
            </a:r>
            <a:r>
              <a:rPr lang="en-US" sz="2800" dirty="0"/>
              <a:t>entries with </a:t>
            </a:r>
            <a:r>
              <a:rPr lang="en-US" sz="2800" dirty="0" smtClean="0"/>
              <a:t>2012 </a:t>
            </a:r>
            <a:r>
              <a:rPr lang="en-US" sz="2800" dirty="0"/>
              <a:t>submission dates</a:t>
            </a:r>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35</a:t>
            </a:fld>
            <a:endParaRPr lang="en-US" sz="1200" b="0" smtClean="0"/>
          </a:p>
        </p:txBody>
      </p:sp>
      <p:sp>
        <p:nvSpPr>
          <p:cNvPr id="69636" name="Rectangle 2"/>
          <p:cNvSpPr>
            <a:spLocks noGrp="1" noChangeArrowheads="1"/>
          </p:cNvSpPr>
          <p:nvPr>
            <p:ph type="title"/>
          </p:nvPr>
        </p:nvSpPr>
        <p:spPr/>
        <p:txBody>
          <a:bodyPr/>
          <a:lstStyle/>
          <a:p>
            <a:r>
              <a:rPr lang="en-US" dirty="0" smtClean="0"/>
              <a:t>IEEE Store Contents  - May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2182657497"/>
              </p:ext>
            </p:extLst>
          </p:nvPr>
        </p:nvGraphicFramePr>
        <p:xfrm>
          <a:off x="239713" y="1598613"/>
          <a:ext cx="8632825" cy="4516500"/>
        </p:xfrm>
        <a:graphic>
          <a:graphicData uri="http://schemas.openxmlformats.org/drawingml/2006/table">
            <a:tbl>
              <a:tblPr/>
              <a:tblGrid>
                <a:gridCol w="2391520"/>
                <a:gridCol w="1399591"/>
                <a:gridCol w="1358739"/>
                <a:gridCol w="1741487"/>
                <a:gridCol w="1741488"/>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May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published</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1192213" y="6145213"/>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a:hlinkClick r:id="rId3"/>
              </a:rPr>
              <a:t>http://www.techstreet.com/ieeegate.html</a:t>
            </a:r>
            <a:endParaRPr lang="en-US" sz="1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661025"/>
            <a:ext cx="8839200" cy="739775"/>
          </a:xfrm>
        </p:spPr>
        <p:txBody>
          <a:bodyPr/>
          <a:lstStyle/>
          <a:p>
            <a:pPr marL="0" indent="0">
              <a:buFontTx/>
              <a:buNone/>
            </a:pPr>
            <a:r>
              <a:rPr lang="en-AU" sz="2000" dirty="0" smtClean="0"/>
              <a:t>The WG told SC6 it would liaise 802.11ac as soon as it passes a LB</a:t>
            </a:r>
          </a:p>
          <a:p>
            <a:pPr marL="0" indent="0">
              <a:buFontTx/>
              <a:buNone/>
            </a:pPr>
            <a:r>
              <a:rPr lang="en-AU" sz="2000" dirty="0" smtClean="0"/>
              <a:t>802.11-2012  was submitted to SC6 when approved by the SASB – April 2012</a:t>
            </a:r>
          </a:p>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8039100"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smtClean="0"/>
              <a:t>Slide </a:t>
            </a:r>
            <a:fld id="{F08ECC2A-67AC-445B-B19C-387D5EE1CD5F}" type="slidenum">
              <a:rPr lang="en-US" sz="1200" b="0" smtClean="0"/>
              <a:pPr algn="r"/>
              <a:t>36</a:t>
            </a:fld>
            <a:endParaRPr lang="en-US" sz="1200" b="0" smtClean="0"/>
          </a:p>
        </p:txBody>
      </p:sp>
      <p:graphicFrame>
        <p:nvGraphicFramePr>
          <p:cNvPr id="79924" name="Group 52"/>
          <p:cNvGraphicFramePr>
            <a:graphicFrameLocks noGrp="1"/>
          </p:cNvGraphicFramePr>
          <p:nvPr>
            <p:extLst>
              <p:ext uri="{D42A27DB-BD31-4B8C-83A1-F6EECF244321}">
                <p14:modId xmlns:p14="http://schemas.microsoft.com/office/powerpoint/2010/main" val="1458263742"/>
              </p:ext>
            </p:extLst>
          </p:nvPr>
        </p:nvGraphicFramePr>
        <p:xfrm>
          <a:off x="228600" y="1600200"/>
          <a:ext cx="6620068" cy="3627435"/>
        </p:xfrm>
        <a:graphic>
          <a:graphicData uri="http://schemas.openxmlformats.org/drawingml/2006/table">
            <a:tbl>
              <a:tblPr/>
              <a:tblGrid>
                <a:gridCol w="1632903"/>
                <a:gridCol w="1068517"/>
                <a:gridCol w="1185134"/>
                <a:gridCol w="1366757"/>
                <a:gridCol w="136675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Waikoloa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7011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sz="180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1800" b="1" i="0" u="none" strike="noStrike" cap="none" normalizeH="0" baseline="0" dirty="0" smtClean="0">
                          <a:ln>
                            <a:noFill/>
                          </a:ln>
                          <a:solidFill>
                            <a:srgbClr val="FF0000"/>
                          </a:solidFill>
                          <a:effectLst/>
                          <a:latin typeface="Times New Roman" pitchFamily="18" charset="0"/>
                        </a:rPr>
                        <a:t>D2.0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1733"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Tutorials</a:t>
            </a:r>
          </a:p>
        </p:txBody>
      </p:sp>
      <p:sp>
        <p:nvSpPr>
          <p:cNvPr id="50178" name="Content Placeholder 2"/>
          <p:cNvSpPr>
            <a:spLocks noGrp="1"/>
          </p:cNvSpPr>
          <p:nvPr>
            <p:ph idx="1"/>
          </p:nvPr>
        </p:nvSpPr>
        <p:spPr>
          <a:xfrm>
            <a:off x="363538" y="1566863"/>
            <a:ext cx="8518525" cy="2370655"/>
          </a:xfrm>
        </p:spPr>
        <p:txBody>
          <a:bodyPr/>
          <a:lstStyle/>
          <a:p>
            <a:r>
              <a:rPr lang="en-US" sz="4000" dirty="0" smtClean="0"/>
              <a:t>None during May 2012</a:t>
            </a:r>
          </a:p>
          <a:p>
            <a:pPr marL="0" indent="0">
              <a:buNone/>
            </a:pPr>
            <a:endParaRPr lang="en-US" sz="1200" dirty="0" smtClean="0">
              <a:solidFill>
                <a:srgbClr val="C00000"/>
              </a:solidFill>
            </a:endParaRPr>
          </a:p>
          <a:p>
            <a:r>
              <a:rPr lang="en-US" sz="4000" dirty="0" smtClean="0">
                <a:solidFill>
                  <a:srgbClr val="C00000"/>
                </a:solidFill>
              </a:rPr>
              <a:t>Call for July 2012 suggestions</a:t>
            </a:r>
          </a:p>
          <a:p>
            <a:r>
              <a:rPr lang="en-US" sz="1600" dirty="0"/>
              <a:t>802.15   THz  Interest Group</a:t>
            </a:r>
          </a:p>
          <a:p>
            <a:r>
              <a:rPr lang="en-US" sz="1600" dirty="0"/>
              <a:t>This tutorial gives an overview on recent achievements in the emerging field of  communication systems operating beyond 60 GHz targeting to deliver wireless 100 Gbps over short distances. Within IEEE 802.15 the THz Interest Group is looking for systems for carrier frequencies in the THZ band which starts at 300 GHz. The tutorial will provide an overview on the state-of-the art in technology and demonstrators for these frequency bands. Applications, for which dedicated standards may be appropriate, will be presented focusing on usage models and technical expectations. Finally the regulatory situation after WRC 2012 is discussed.</a:t>
            </a:r>
          </a:p>
          <a:p>
            <a:pPr marL="0" indent="0">
              <a:buNone/>
            </a:pPr>
            <a:endParaRPr lang="en-US" sz="1600" dirty="0" smtClean="0">
              <a:solidFill>
                <a:srgbClr val="C00000"/>
              </a:solidFill>
            </a:endParaRP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37</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Agenda Item 2.11</a:t>
            </a:r>
            <a:endParaRPr lang="en-US" dirty="0">
              <a:solidFill>
                <a:schemeClr val="tx2"/>
              </a:solidFill>
            </a:endParaRPr>
          </a:p>
        </p:txBody>
      </p:sp>
    </p:spTree>
    <p:extLst>
      <p:ext uri="{BB962C8B-B14F-4D97-AF65-F5344CB8AC3E}">
        <p14:creationId xmlns:p14="http://schemas.microsoft.com/office/powerpoint/2010/main" val="29191842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38</a:t>
            </a:fld>
            <a:endParaRPr lang="en-US" sz="1200" b="0" smtClean="0"/>
          </a:p>
        </p:txBody>
      </p:sp>
      <p:sp>
        <p:nvSpPr>
          <p:cNvPr id="33796" name="Rectangle 2"/>
          <p:cNvSpPr>
            <a:spLocks noGrp="1" noChangeArrowheads="1"/>
          </p:cNvSpPr>
          <p:nvPr>
            <p:ph type="title"/>
          </p:nvPr>
        </p:nvSpPr>
        <p:spPr>
          <a:xfrm>
            <a:off x="685800" y="1082675"/>
            <a:ext cx="7772400" cy="992188"/>
          </a:xfrm>
        </p:spPr>
        <p:txBody>
          <a:bodyPr/>
          <a:lstStyle/>
          <a:p>
            <a:r>
              <a:rPr lang="en-US" sz="2800" dirty="0" smtClean="0"/>
              <a:t>July Meeting – San Diego, California</a:t>
            </a:r>
            <a:br>
              <a:rPr lang="en-US" sz="2800" dirty="0" smtClean="0"/>
            </a:br>
            <a:r>
              <a:rPr lang="en-US" sz="2800" dirty="0" smtClean="0"/>
              <a:t>July  15 – 20, 2012</a:t>
            </a:r>
          </a:p>
        </p:txBody>
      </p:sp>
      <p:sp>
        <p:nvSpPr>
          <p:cNvPr id="33797" name="Text Box 4"/>
          <p:cNvSpPr txBox="1">
            <a:spLocks noChangeArrowheads="1"/>
          </p:cNvSpPr>
          <p:nvPr/>
        </p:nvSpPr>
        <p:spPr bwMode="auto">
          <a:xfrm>
            <a:off x="423642" y="617538"/>
            <a:ext cx="30659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7</a:t>
            </a:r>
            <a:endParaRPr lang="en-US" dirty="0">
              <a:solidFill>
                <a:schemeClr val="tx2"/>
              </a:solidFill>
            </a:endParaRPr>
          </a:p>
        </p:txBody>
      </p:sp>
      <p:sp>
        <p:nvSpPr>
          <p:cNvPr id="33798" name="Text Box 5"/>
          <p:cNvSpPr txBox="1">
            <a:spLocks noChangeArrowheads="1"/>
          </p:cNvSpPr>
          <p:nvPr/>
        </p:nvSpPr>
        <p:spPr bwMode="auto">
          <a:xfrm>
            <a:off x="109538" y="3062288"/>
            <a:ext cx="8890000" cy="1878012"/>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Times New Roman" pitchFamily="18" charset="0"/>
              <a:buAutoNum type="arabicPeriod"/>
            </a:pPr>
            <a:r>
              <a:rPr lang="en-US" sz="4000" dirty="0"/>
              <a:t>Hotel Registration open </a:t>
            </a:r>
            <a:endParaRPr lang="en-US" sz="4000" dirty="0">
              <a:solidFill>
                <a:srgbClr val="FF0000"/>
              </a:solidFill>
            </a:endParaRPr>
          </a:p>
          <a:p>
            <a:pPr eaLnBrk="0" hangingPunct="0">
              <a:buFont typeface="Times New Roman" pitchFamily="18" charset="0"/>
              <a:buAutoNum type="arabicPeriod"/>
            </a:pPr>
            <a:r>
              <a:rPr lang="en-US" sz="4000" dirty="0"/>
              <a:t>Meeting Registration open </a:t>
            </a:r>
          </a:p>
          <a:p>
            <a:pPr eaLnBrk="0" hangingPunct="0">
              <a:buFont typeface="Times New Roman" pitchFamily="18" charset="0"/>
              <a:buAutoNum type="arabicPeriod"/>
            </a:pPr>
            <a:r>
              <a:rPr lang="en-US" sz="3600" dirty="0"/>
              <a:t>Early bird registration expires </a:t>
            </a:r>
            <a:r>
              <a:rPr lang="en-US" sz="3600" dirty="0" smtClean="0"/>
              <a:t>June 1</a:t>
            </a:r>
            <a:endParaRPr lang="en-US" dirty="0"/>
          </a:p>
        </p:txBody>
      </p:sp>
    </p:spTree>
    <p:extLst>
      <p:ext uri="{BB962C8B-B14F-4D97-AF65-F5344CB8AC3E}">
        <p14:creationId xmlns:p14="http://schemas.microsoft.com/office/powerpoint/2010/main" val="14470436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7885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885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C59D654-436E-4FB0-AD86-AECD21EE4460}" type="slidenum">
              <a:rPr lang="en-US" sz="1200" b="0" smtClean="0"/>
              <a:pPr/>
              <a:t>39</a:t>
            </a:fld>
            <a:endParaRPr lang="en-US" sz="1200" b="0" smtClean="0"/>
          </a:p>
        </p:txBody>
      </p:sp>
      <p:sp>
        <p:nvSpPr>
          <p:cNvPr id="78852" name="Rectangle 2"/>
          <p:cNvSpPr>
            <a:spLocks noGrp="1" noChangeArrowheads="1"/>
          </p:cNvSpPr>
          <p:nvPr>
            <p:ph type="title"/>
          </p:nvPr>
        </p:nvSpPr>
        <p:spPr>
          <a:xfrm>
            <a:off x="685800" y="685800"/>
            <a:ext cx="7772400" cy="663575"/>
          </a:xfrm>
        </p:spPr>
        <p:txBody>
          <a:bodyPr/>
          <a:lstStyle/>
          <a:p>
            <a:r>
              <a:rPr lang="en-US" smtClean="0"/>
              <a:t>Future Venues - 2012</a:t>
            </a:r>
          </a:p>
        </p:txBody>
      </p:sp>
      <p:sp>
        <p:nvSpPr>
          <p:cNvPr id="78853"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Including 802.16 and 802.21</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78854"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4</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None planned</a:t>
            </a:r>
            <a:endParaRPr lang="en-US" sz="3200" dirty="0"/>
          </a:p>
          <a:p>
            <a:pPr marL="342900" indent="-342900" eaLnBrk="0" hangingPunct="0">
              <a:spcBef>
                <a:spcPct val="20000"/>
              </a:spcBef>
            </a:pPr>
            <a:r>
              <a:rPr lang="en-US" sz="3200" dirty="0"/>
              <a:t>				</a:t>
            </a:r>
            <a:endParaRPr lang="en-US" sz="3200" u="sng" dirty="0"/>
          </a:p>
          <a:p>
            <a:pPr marL="342900" indent="-342900" eaLnBrk="0" hangingPunct="0">
              <a:spcBef>
                <a:spcPct val="20000"/>
              </a:spcBef>
            </a:pPr>
            <a:r>
              <a:rPr lang="en-US" sz="3200" u="sng" dirty="0"/>
              <a:t>Internal</a:t>
            </a:r>
            <a:r>
              <a:rPr lang="en-US" sz="3200" u="sng" dirty="0" smtClean="0"/>
              <a:t>:</a:t>
            </a:r>
            <a:r>
              <a:rPr lang="en-US" sz="3200" dirty="0" smtClean="0"/>
              <a:t>    None planned</a:t>
            </a:r>
          </a:p>
          <a:p>
            <a:pPr marL="342900" indent="-342900" eaLnBrk="0" hangingPunct="0">
              <a:spcBef>
                <a:spcPct val="20000"/>
              </a:spcBef>
            </a:pPr>
            <a:endParaRPr lang="en-US" sz="3200"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40</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4791075"/>
          </a:xfrm>
        </p:spPr>
        <p:txBody>
          <a:bodyPr/>
          <a:lstStyle/>
          <a:p>
            <a:pPr>
              <a:lnSpc>
                <a:spcPct val="80000"/>
              </a:lnSpc>
              <a:buFontTx/>
              <a:buNone/>
            </a:pPr>
            <a:r>
              <a:rPr lang="en-US" u="sng" smtClean="0"/>
              <a:t>2013</a:t>
            </a:r>
          </a:p>
          <a:p>
            <a:pPr>
              <a:lnSpc>
                <a:spcPct val="80000"/>
              </a:lnSpc>
              <a:buFontTx/>
              <a:buNone/>
            </a:pPr>
            <a:r>
              <a:rPr lang="en-US" baseline="30000" smtClean="0"/>
              <a:t># </a:t>
            </a:r>
            <a:r>
              <a:rPr lang="en-US" smtClean="0"/>
              <a:t>137 </a:t>
            </a:r>
            <a:r>
              <a:rPr lang="en-US" u="sng" smtClean="0"/>
              <a:t>January 13-18, 2013</a:t>
            </a:r>
            <a:r>
              <a:rPr lang="en-US" smtClean="0"/>
              <a:t> - --Hyatt Regency Vancouver, BC, CA</a:t>
            </a:r>
          </a:p>
          <a:p>
            <a:pPr>
              <a:lnSpc>
                <a:spcPct val="80000"/>
              </a:lnSpc>
              <a:buFontTx/>
              <a:buNone/>
            </a:pPr>
            <a:r>
              <a:rPr lang="en-US" smtClean="0"/>
              <a:t> </a:t>
            </a:r>
            <a:endParaRPr lang="en-US" smtClean="0">
              <a:solidFill>
                <a:srgbClr val="FF0000"/>
              </a:solidFill>
            </a:endParaRPr>
          </a:p>
          <a:p>
            <a:pPr>
              <a:lnSpc>
                <a:spcPct val="80000"/>
              </a:lnSpc>
              <a:buFontTx/>
              <a:buNone/>
            </a:pPr>
            <a:r>
              <a:rPr lang="en-US" baseline="30000" smtClean="0"/>
              <a:t># </a:t>
            </a:r>
            <a:r>
              <a:rPr lang="en-US" smtClean="0"/>
              <a:t>138 March 17-22, 2013 –Caribe Royale, Orlando, FL, USA</a:t>
            </a:r>
          </a:p>
          <a:p>
            <a:pPr>
              <a:lnSpc>
                <a:spcPct val="80000"/>
              </a:lnSpc>
              <a:buFontTx/>
              <a:buNone/>
            </a:pPr>
            <a:endParaRPr lang="en-US" u="sng" smtClean="0"/>
          </a:p>
          <a:p>
            <a:pPr>
              <a:lnSpc>
                <a:spcPct val="80000"/>
              </a:lnSpc>
              <a:buFontTx/>
              <a:buNone/>
            </a:pPr>
            <a:r>
              <a:rPr lang="en-US" baseline="30000" smtClean="0"/>
              <a:t># </a:t>
            </a:r>
            <a:r>
              <a:rPr lang="en-US" smtClean="0"/>
              <a:t>139 </a:t>
            </a:r>
            <a:r>
              <a:rPr lang="en-US" u="sng" smtClean="0"/>
              <a:t>May 12-17, 2013 </a:t>
            </a:r>
            <a:r>
              <a:rPr lang="en-US" smtClean="0"/>
              <a:t>----Hilton Waikoloa, Big Island, HI</a:t>
            </a:r>
          </a:p>
          <a:p>
            <a:pPr>
              <a:lnSpc>
                <a:spcPct val="80000"/>
              </a:lnSpc>
              <a:buFontTx/>
              <a:buNone/>
            </a:pPr>
            <a:r>
              <a:rPr lang="en-US" smtClean="0"/>
              <a:t> </a:t>
            </a:r>
          </a:p>
          <a:p>
            <a:pPr>
              <a:lnSpc>
                <a:spcPct val="80000"/>
              </a:lnSpc>
              <a:buFontTx/>
              <a:buNone/>
            </a:pPr>
            <a:r>
              <a:rPr lang="en-US" baseline="30000" smtClean="0"/>
              <a:t># </a:t>
            </a:r>
            <a:r>
              <a:rPr lang="en-US" smtClean="0"/>
              <a:t>140 July 14-19, 2013    --- Geneva , CH  ITU headquarters</a:t>
            </a:r>
            <a:endParaRPr lang="en-US" smtClean="0">
              <a:solidFill>
                <a:srgbClr val="FF3300"/>
              </a:solidFill>
            </a:endParaRPr>
          </a:p>
          <a:p>
            <a:pPr>
              <a:lnSpc>
                <a:spcPct val="80000"/>
              </a:lnSpc>
              <a:buFontTx/>
              <a:buNone/>
            </a:pPr>
            <a:endParaRPr lang="en-US" u="sng" smtClean="0">
              <a:solidFill>
                <a:srgbClr val="FF0000"/>
              </a:solidFill>
            </a:endParaRPr>
          </a:p>
          <a:p>
            <a:pPr>
              <a:lnSpc>
                <a:spcPct val="80000"/>
              </a:lnSpc>
              <a:buFontTx/>
              <a:buNone/>
            </a:pPr>
            <a:r>
              <a:rPr lang="en-US" baseline="30000" smtClean="0"/>
              <a:t># </a:t>
            </a:r>
            <a:r>
              <a:rPr lang="en-US" smtClean="0"/>
              <a:t>141 </a:t>
            </a:r>
            <a:r>
              <a:rPr lang="en-US" u="sng" smtClean="0"/>
              <a:t>September 15-20, 2013</a:t>
            </a:r>
            <a:r>
              <a:rPr lang="en-US" smtClean="0"/>
              <a:t>----</a:t>
            </a:r>
            <a:r>
              <a:rPr lang="en-US" smtClean="0">
                <a:solidFill>
                  <a:srgbClr val="FF0000"/>
                </a:solidFill>
              </a:rPr>
              <a:t>Confirmed– Nanjing, </a:t>
            </a:r>
            <a:r>
              <a:rPr lang="en-US" smtClean="0">
                <a:solidFill>
                  <a:srgbClr val="FF3300"/>
                </a:solidFill>
              </a:rPr>
              <a:t>China </a:t>
            </a:r>
          </a:p>
          <a:p>
            <a:pPr>
              <a:lnSpc>
                <a:spcPct val="80000"/>
              </a:lnSpc>
              <a:buFontTx/>
              <a:buNone/>
            </a:pPr>
            <a:r>
              <a:rPr lang="en-US" smtClean="0"/>
              <a:t> </a:t>
            </a:r>
          </a:p>
          <a:p>
            <a:pPr>
              <a:lnSpc>
                <a:spcPct val="80000"/>
              </a:lnSpc>
              <a:buFontTx/>
              <a:buNone/>
            </a:pPr>
            <a:r>
              <a:rPr lang="en-US" baseline="30000" smtClean="0"/>
              <a:t># </a:t>
            </a:r>
            <a:r>
              <a:rPr lang="en-US"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41</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282575" y="1117600"/>
            <a:ext cx="8577263" cy="5153025"/>
          </a:xfrm>
        </p:spPr>
        <p:txBody>
          <a:bodyPr/>
          <a:lstStyle/>
          <a:p>
            <a:pPr>
              <a:lnSpc>
                <a:spcPct val="80000"/>
              </a:lnSpc>
              <a:buFontTx/>
              <a:buNone/>
            </a:pPr>
            <a:r>
              <a:rPr lang="en-US" sz="2300" u="sng" smtClean="0"/>
              <a:t>2014</a:t>
            </a:r>
          </a:p>
          <a:p>
            <a:pPr>
              <a:lnSpc>
                <a:spcPct val="80000"/>
              </a:lnSpc>
              <a:buFontTx/>
              <a:buNone/>
            </a:pPr>
            <a:r>
              <a:rPr lang="en-US" sz="2300" baseline="30000" smtClean="0"/>
              <a:t># </a:t>
            </a:r>
            <a:r>
              <a:rPr lang="en-US" sz="2300" smtClean="0"/>
              <a:t>143 </a:t>
            </a:r>
            <a:r>
              <a:rPr lang="en-US" sz="2300" u="sng" smtClean="0"/>
              <a:t>January 19-24, 2014</a:t>
            </a:r>
            <a:r>
              <a:rPr lang="en-US" sz="2300" smtClean="0"/>
              <a:t> - --Hyatt Century Plaza, Los Angeles, CA, US</a:t>
            </a:r>
          </a:p>
          <a:p>
            <a:pPr>
              <a:lnSpc>
                <a:spcPct val="80000"/>
              </a:lnSpc>
              <a:buFontTx/>
              <a:buNone/>
            </a:pPr>
            <a:r>
              <a:rPr lang="en-US" sz="2300" smtClean="0"/>
              <a:t> </a:t>
            </a:r>
          </a:p>
          <a:p>
            <a:pPr>
              <a:lnSpc>
                <a:spcPct val="80000"/>
              </a:lnSpc>
              <a:buFontTx/>
              <a:buNone/>
            </a:pPr>
            <a:r>
              <a:rPr lang="en-US" sz="2300" baseline="30000" smtClean="0"/>
              <a:t># </a:t>
            </a:r>
            <a:r>
              <a:rPr lang="en-US" sz="2300" smtClean="0"/>
              <a:t>144 March 16-21, 2014 –Hyatt Regency Atlanta, Atlanta, GA, US</a:t>
            </a:r>
          </a:p>
          <a:p>
            <a:pPr>
              <a:lnSpc>
                <a:spcPct val="80000"/>
              </a:lnSpc>
              <a:buFontTx/>
              <a:buNone/>
            </a:pPr>
            <a:endParaRPr lang="en-US" sz="2300" u="sng" smtClean="0"/>
          </a:p>
          <a:p>
            <a:pPr>
              <a:lnSpc>
                <a:spcPct val="80000"/>
              </a:lnSpc>
              <a:buFontTx/>
              <a:buNone/>
            </a:pPr>
            <a:r>
              <a:rPr lang="en-US" sz="2300" baseline="30000" smtClean="0"/>
              <a:t># </a:t>
            </a:r>
            <a:r>
              <a:rPr lang="en-US" sz="2300" smtClean="0"/>
              <a:t>145 </a:t>
            </a:r>
            <a:r>
              <a:rPr lang="en-US" sz="2300" u="sng" smtClean="0"/>
              <a:t>May 11-16, 2014 </a:t>
            </a:r>
            <a:r>
              <a:rPr lang="en-US" sz="2300" smtClean="0"/>
              <a:t>----Hilton Waikoloa, Big Island, HI</a:t>
            </a:r>
          </a:p>
          <a:p>
            <a:pPr>
              <a:lnSpc>
                <a:spcPct val="80000"/>
              </a:lnSpc>
              <a:buFontTx/>
              <a:buNone/>
            </a:pPr>
            <a:r>
              <a:rPr lang="en-US" sz="2300" smtClean="0"/>
              <a:t> </a:t>
            </a:r>
          </a:p>
          <a:p>
            <a:pPr>
              <a:lnSpc>
                <a:spcPct val="80000"/>
              </a:lnSpc>
              <a:buFontTx/>
              <a:buNone/>
            </a:pPr>
            <a:r>
              <a:rPr lang="en-US" sz="2300" baseline="30000" smtClean="0"/>
              <a:t># </a:t>
            </a:r>
            <a:r>
              <a:rPr lang="en-US" sz="2300" smtClean="0"/>
              <a:t>146 July 13-18, 2014    --- Manchester Grand Hyatt, San Diego, CA, US</a:t>
            </a:r>
          </a:p>
          <a:p>
            <a:pPr>
              <a:lnSpc>
                <a:spcPct val="80000"/>
              </a:lnSpc>
              <a:buFontTx/>
              <a:buNone/>
            </a:pPr>
            <a:endParaRPr lang="en-US" sz="2300" u="sng" smtClean="0"/>
          </a:p>
          <a:p>
            <a:pPr>
              <a:lnSpc>
                <a:spcPct val="80000"/>
              </a:lnSpc>
              <a:buFontTx/>
              <a:buNone/>
            </a:pPr>
            <a:r>
              <a:rPr lang="en-US" sz="2300" baseline="30000" smtClean="0"/>
              <a:t># </a:t>
            </a:r>
            <a:r>
              <a:rPr lang="en-US" sz="2300" smtClean="0"/>
              <a:t>147 </a:t>
            </a:r>
            <a:r>
              <a:rPr lang="en-US" sz="2300" u="sng" smtClean="0"/>
              <a:t>September 14-19, 2014</a:t>
            </a:r>
            <a:r>
              <a:rPr lang="en-US" sz="2300" smtClean="0"/>
              <a:t>----</a:t>
            </a:r>
            <a:r>
              <a:rPr lang="en-US" sz="2300" smtClean="0">
                <a:solidFill>
                  <a:srgbClr val="FF0000"/>
                </a:solidFill>
              </a:rPr>
              <a:t>Under review – Kobe, Japan</a:t>
            </a:r>
          </a:p>
          <a:p>
            <a:pPr>
              <a:lnSpc>
                <a:spcPct val="80000"/>
              </a:lnSpc>
              <a:buFontTx/>
              <a:buNone/>
            </a:pPr>
            <a:r>
              <a:rPr lang="en-US" sz="2300" smtClean="0">
                <a:solidFill>
                  <a:srgbClr val="FF0000"/>
                </a:solidFill>
              </a:rPr>
              <a:t>							      Seoul, Korea</a:t>
            </a:r>
          </a:p>
          <a:p>
            <a:pPr>
              <a:lnSpc>
                <a:spcPct val="80000"/>
              </a:lnSpc>
              <a:buFontTx/>
              <a:buNone/>
            </a:pPr>
            <a:r>
              <a:rPr lang="en-US" sz="2300" smtClean="0"/>
              <a:t> </a:t>
            </a:r>
          </a:p>
          <a:p>
            <a:pPr>
              <a:lnSpc>
                <a:spcPct val="80000"/>
              </a:lnSpc>
              <a:buFontTx/>
              <a:buNone/>
            </a:pPr>
            <a:r>
              <a:rPr lang="en-US" sz="2300" baseline="30000" smtClean="0"/>
              <a:t># </a:t>
            </a:r>
            <a:r>
              <a:rPr lang="en-US" sz="2300" smtClean="0"/>
              <a:t>148 November 2-7, 2014   Hyatt Regency San Antonio, TX, US</a:t>
            </a:r>
          </a:p>
          <a:p>
            <a:pPr>
              <a:lnSpc>
                <a:spcPct val="80000"/>
              </a:lnSpc>
              <a:buFontTx/>
              <a:buNone/>
            </a:pPr>
            <a:endParaRPr lang="en-US" sz="2300" smtClean="0"/>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8704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704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CE569F8-6415-47E4-AE7C-D49D06A7CC16}" type="slidenum">
              <a:rPr lang="en-US" sz="1200" b="0" smtClean="0"/>
              <a:pPr/>
              <a:t>42</a:t>
            </a:fld>
            <a:endParaRPr lang="en-US" sz="1200" b="0" smtClean="0"/>
          </a:p>
        </p:txBody>
      </p:sp>
      <p:pic>
        <p:nvPicPr>
          <p:cNvPr id="870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609600"/>
            <a:ext cx="8485188" cy="587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2530"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F88487AB-8B3A-431E-B074-A6D6DEA5374E}" type="slidenum">
              <a:rPr lang="en-US" sz="1200" b="0" smtClean="0"/>
              <a:pPr/>
              <a:t>5</a:t>
            </a:fld>
            <a:endParaRPr lang="en-US" sz="1200" b="0" smtClean="0"/>
          </a:p>
        </p:txBody>
      </p:sp>
      <p:sp>
        <p:nvSpPr>
          <p:cNvPr id="22531" name="Rectangle 2"/>
          <p:cNvSpPr>
            <a:spLocks noGrp="1" noChangeArrowheads="1"/>
          </p:cNvSpPr>
          <p:nvPr>
            <p:ph type="title"/>
          </p:nvPr>
        </p:nvSpPr>
        <p:spPr>
          <a:xfrm>
            <a:off x="1120776" y="917812"/>
            <a:ext cx="7123112" cy="547688"/>
          </a:xfrm>
        </p:spPr>
        <p:txBody>
          <a:bodyPr/>
          <a:lstStyle/>
          <a:p>
            <a:r>
              <a:rPr lang="en-US" dirty="0" smtClean="0"/>
              <a:t>New Project PARS ? </a:t>
            </a:r>
          </a:p>
        </p:txBody>
      </p:sp>
      <p:sp>
        <p:nvSpPr>
          <p:cNvPr id="225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2534"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6018213"/>
            <a:ext cx="76596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800"/>
              <a:t>Please go to </a:t>
            </a:r>
            <a:r>
              <a:rPr lang="en-US" sz="1800" u="sng">
                <a:hlinkClick r:id="rId3"/>
              </a:rPr>
              <a:t>http://www.ieee802.org/PARs.shtml</a:t>
            </a:r>
            <a:r>
              <a:rPr lang="en-US" sz="1800"/>
              <a:t> for a additional details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4578"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4579"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Monday Agenda Item 4.1.4 </a:t>
            </a:r>
          </a:p>
        </p:txBody>
      </p:sp>
      <p:sp>
        <p:nvSpPr>
          <p:cNvPr id="24580" name="Footer Placeholder 1"/>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458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54726A99-3E06-4715-9010-661B355652E6}" type="slidenum">
              <a:rPr lang="en-US" sz="1200" b="0" smtClean="0"/>
              <a:pPr/>
              <a:t>6</a:t>
            </a:fld>
            <a:endParaRPr 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dirty="0" smtClean="0"/>
              <a:t>New Par Form and Process</a:t>
            </a:r>
          </a:p>
        </p:txBody>
      </p:sp>
      <p:sp>
        <p:nvSpPr>
          <p:cNvPr id="27650"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May 2012</a:t>
            </a:r>
            <a:endParaRPr lang="en-US" sz="1800"/>
          </a:p>
        </p:txBody>
      </p:sp>
      <p:sp>
        <p:nvSpPr>
          <p:cNvPr id="27651"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7652"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D46CA59-AD0B-4D36-BF21-C1462EBF2E72}" type="slidenum">
              <a:rPr lang="en-US" sz="1200" b="0" smtClean="0"/>
              <a:pPr/>
              <a:t>7</a:t>
            </a:fld>
            <a:endParaRPr lang="en-US" sz="1200" b="0" smtClean="0"/>
          </a:p>
        </p:txBody>
      </p:sp>
      <p:sp>
        <p:nvSpPr>
          <p:cNvPr id="2" name="TextBox 1"/>
          <p:cNvSpPr txBox="1"/>
          <p:nvPr/>
        </p:nvSpPr>
        <p:spPr>
          <a:xfrm>
            <a:off x="382555" y="2024743"/>
            <a:ext cx="8164285" cy="3170099"/>
          </a:xfrm>
          <a:prstGeom prst="rect">
            <a:avLst/>
          </a:prstGeom>
          <a:noFill/>
        </p:spPr>
        <p:txBody>
          <a:bodyPr wrap="square" rtlCol="0">
            <a:spAutoFit/>
          </a:bodyPr>
          <a:lstStyle/>
          <a:p>
            <a:r>
              <a:rPr lang="en-US" sz="2000" dirty="0"/>
              <a:t>A new user interface will be available May 8, 2012 for all PAR submittals. </a:t>
            </a:r>
          </a:p>
          <a:p>
            <a:r>
              <a:rPr lang="en-US" sz="2000" dirty="0"/>
              <a:t> </a:t>
            </a:r>
          </a:p>
          <a:p>
            <a:r>
              <a:rPr lang="en-US" sz="2000" dirty="0"/>
              <a:t>With an improved user interface, the PAR submittal form includes some notable changes: </a:t>
            </a:r>
          </a:p>
          <a:p>
            <a:r>
              <a:rPr lang="en-US" sz="2000" dirty="0"/>
              <a:t>One page entry form, no longer need to click through multiple pages.</a:t>
            </a:r>
          </a:p>
          <a:p>
            <a:r>
              <a:rPr lang="en-US" sz="2000" dirty="0"/>
              <a:t>Detailed explanations/instructions are hidden, available on mouse-over.</a:t>
            </a:r>
          </a:p>
          <a:p>
            <a:r>
              <a:rPr lang="en-US" sz="2000" dirty="0"/>
              <a:t>Periodic auto-save as you navigate through the fields. Save as draft at any point, without completing a page.</a:t>
            </a:r>
          </a:p>
          <a:p>
            <a:r>
              <a:rPr lang="en-US" sz="2000" dirty="0"/>
              <a:t>Blank form with all instructions available via help links.</a:t>
            </a:r>
          </a:p>
          <a:p>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8</a:t>
            </a:fld>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2140543408"/>
              </p:ext>
            </p:extLst>
          </p:nvPr>
        </p:nvGraphicFramePr>
        <p:xfrm>
          <a:off x="685800" y="667762"/>
          <a:ext cx="5312488" cy="5739384"/>
        </p:xfrm>
        <a:graphic>
          <a:graphicData uri="http://schemas.openxmlformats.org/presentationml/2006/ole">
            <mc:AlternateContent xmlns:mc="http://schemas.openxmlformats.org/markup-compatibility/2006">
              <mc:Choice xmlns:v="urn:schemas-microsoft-com:vml" Requires="v">
                <p:oleObj spid="_x0000_s88114" name="Document" r:id="rId8" imgW="5512413" imgH="5954611" progId="Word.Document.12">
                  <p:embed/>
                </p:oleObj>
              </mc:Choice>
              <mc:Fallback>
                <p:oleObj name="Document" r:id="rId8" imgW="5512413" imgH="5954611" progId="Word.Document.12">
                  <p:embed/>
                  <p:pic>
                    <p:nvPicPr>
                      <p:cNvPr id="0" name=""/>
                      <p:cNvPicPr/>
                      <p:nvPr/>
                    </p:nvPicPr>
                    <p:blipFill>
                      <a:blip r:embed="rId9"/>
                      <a:stretch>
                        <a:fillRect/>
                      </a:stretch>
                    </p:blipFill>
                    <p:spPr>
                      <a:xfrm>
                        <a:off x="685800" y="667762"/>
                        <a:ext cx="5312488" cy="5739384"/>
                      </a:xfrm>
                      <a:prstGeom prst="rect">
                        <a:avLst/>
                      </a:prstGeom>
                      <a:ln>
                        <a:solidFill>
                          <a:schemeClr val="accent1">
                            <a:lumMod val="60000"/>
                            <a:lumOff val="40000"/>
                          </a:schemeClr>
                        </a:solidFill>
                      </a:ln>
                    </p:spPr>
                  </p:pic>
                </p:oleObj>
              </mc:Fallback>
            </mc:AlternateContent>
          </a:graphicData>
        </a:graphic>
      </p:graphicFrame>
    </p:spTree>
    <p:controls>
      <mc:AlternateContent xmlns:mc="http://schemas.openxmlformats.org/markup-compatibility/2006">
        <mc:Choice xmlns:v="urn:schemas-microsoft-com:vml" Requires="v">
          <p:control spid="88110" name="HTMLOption1" r:id="rId2" imgW="1371600" imgH="304920"/>
        </mc:Choice>
        <mc:Fallback>
          <p:control name="HTMLOption1" r:id="rId2" imgW="1371600" imgH="304920">
            <p:pic>
              <p:nvPicPr>
                <p:cNvPr id="0" name="HTMLOption1"/>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1" name="DefaultOcx" r:id="rId3" imgW="1371600" imgH="304920"/>
        </mc:Choice>
        <mc:Fallback>
          <p:control name="DefaultOcx" r:id="rId3" imgW="1371600" imgH="304920">
            <p:pic>
              <p:nvPicPr>
                <p:cNvPr id="0" name="DefaultOcx"/>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2" name="HTMLOption2" r:id="rId4" imgW="1371600" imgH="304920"/>
        </mc:Choice>
        <mc:Fallback>
          <p:control name="HTMLOption2" r:id="rId4" imgW="1371600" imgH="304920">
            <p:pic>
              <p:nvPicPr>
                <p:cNvPr id="0" name="HTMLOption2"/>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88113" name="HTMLOption3" r:id="rId5" imgW="1371600" imgH="304920"/>
        </mc:Choice>
        <mc:Fallback>
          <p:control name="HTMLOption3" r:id="rId5" imgW="1371600" imgH="304920">
            <p:pic>
              <p:nvPicPr>
                <p:cNvPr id="0" name="HTMLOption3"/>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extLst>
      <p:ext uri="{BB962C8B-B14F-4D97-AF65-F5344CB8AC3E}">
        <p14:creationId xmlns:p14="http://schemas.microsoft.com/office/powerpoint/2010/main" val="3525218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Hotel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D387993A-642C-4193-B26E-761379ADF6BC}" type="slidenum">
              <a:rPr lang="en-US" smtClean="0"/>
              <a:pPr/>
              <a:t>9</a:t>
            </a:fld>
            <a:endParaRPr lang="en-US" smtClean="0"/>
          </a:p>
        </p:txBody>
      </p:sp>
      <p:sp>
        <p:nvSpPr>
          <p:cNvPr id="7" name="Flowchart: Process 6"/>
          <p:cNvSpPr/>
          <p:nvPr/>
        </p:nvSpPr>
        <p:spPr bwMode="auto">
          <a:xfrm>
            <a:off x="482599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9" name="Flowchart: Process 8"/>
          <p:cNvSpPr/>
          <p:nvPr/>
        </p:nvSpPr>
        <p:spPr bwMode="auto">
          <a:xfrm>
            <a:off x="4825999"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10" name="Flowchart: Process 9"/>
          <p:cNvSpPr/>
          <p:nvPr/>
        </p:nvSpPr>
        <p:spPr bwMode="auto">
          <a:xfrm>
            <a:off x="482599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4" name="TextBox 10"/>
          <p:cNvSpPr txBox="1">
            <a:spLocks noChangeArrowheads="1"/>
          </p:cNvSpPr>
          <p:nvPr/>
        </p:nvSpPr>
        <p:spPr bwMode="auto">
          <a:xfrm>
            <a:off x="2222500" y="2003425"/>
            <a:ext cx="1039813" cy="461963"/>
          </a:xfrm>
          <a:prstGeom prst="rect">
            <a:avLst/>
          </a:prstGeom>
          <a:noFill/>
          <a:ln w="9525">
            <a:noFill/>
            <a:miter lim="800000"/>
            <a:headEnd/>
            <a:tailEnd/>
          </a:ln>
        </p:spPr>
        <p:txBody>
          <a:bodyPr wrap="none">
            <a:spAutoFit/>
          </a:bodyPr>
          <a:lstStyle/>
          <a:p>
            <a:r>
              <a:rPr lang="en-US"/>
              <a:t>Lobby</a:t>
            </a:r>
          </a:p>
        </p:txBody>
      </p:sp>
      <p:sp>
        <p:nvSpPr>
          <p:cNvPr id="24585" name="TextBox 11"/>
          <p:cNvSpPr txBox="1">
            <a:spLocks noChangeArrowheads="1"/>
          </p:cNvSpPr>
          <p:nvPr/>
        </p:nvSpPr>
        <p:spPr bwMode="auto">
          <a:xfrm>
            <a:off x="931863" y="5540375"/>
            <a:ext cx="3734548" cy="830997"/>
          </a:xfrm>
          <a:prstGeom prst="rect">
            <a:avLst/>
          </a:prstGeom>
          <a:noFill/>
          <a:ln w="9525">
            <a:noFill/>
            <a:miter lim="800000"/>
            <a:headEnd/>
            <a:tailEnd/>
          </a:ln>
        </p:spPr>
        <p:txBody>
          <a:bodyPr wrap="none">
            <a:spAutoFit/>
          </a:bodyPr>
          <a:lstStyle/>
          <a:p>
            <a:pPr algn="ctr"/>
            <a:r>
              <a:rPr lang="en-US" dirty="0"/>
              <a:t>Atlanta Conference </a:t>
            </a:r>
            <a:r>
              <a:rPr lang="en-US" dirty="0" smtClean="0"/>
              <a:t>Center</a:t>
            </a:r>
          </a:p>
          <a:p>
            <a:pPr algn="ctr"/>
            <a:r>
              <a:rPr lang="en-US" dirty="0" smtClean="0"/>
              <a:t>(ACC)</a:t>
            </a:r>
            <a:endParaRPr lang="en-US" dirty="0"/>
          </a:p>
        </p:txBody>
      </p:sp>
      <p:sp>
        <p:nvSpPr>
          <p:cNvPr id="24586" name="TextBox 12"/>
          <p:cNvSpPr txBox="1">
            <a:spLocks noChangeArrowheads="1"/>
          </p:cNvSpPr>
          <p:nvPr/>
        </p:nvSpPr>
        <p:spPr bwMode="auto">
          <a:xfrm>
            <a:off x="2176463" y="4341813"/>
            <a:ext cx="1160462" cy="461962"/>
          </a:xfrm>
          <a:prstGeom prst="rect">
            <a:avLst/>
          </a:prstGeom>
          <a:noFill/>
          <a:ln w="9525">
            <a:noFill/>
            <a:miter lim="800000"/>
            <a:headEnd/>
            <a:tailEnd/>
          </a:ln>
        </p:spPr>
        <p:txBody>
          <a:bodyPr wrap="none">
            <a:spAutoFit/>
          </a:bodyPr>
          <a:lstStyle/>
          <a:p>
            <a:r>
              <a:rPr lang="en-US"/>
              <a:t>Exhibit</a:t>
            </a:r>
          </a:p>
        </p:txBody>
      </p:sp>
      <p:sp>
        <p:nvSpPr>
          <p:cNvPr id="14" name="Flowchart: Process 13"/>
          <p:cNvSpPr/>
          <p:nvPr/>
        </p:nvSpPr>
        <p:spPr bwMode="auto">
          <a:xfrm>
            <a:off x="4920343"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p:spPr>
        <p:txBody>
          <a:bodyPr/>
          <a:lstStyle/>
          <a:p>
            <a:pPr algn="ctr" eaLnBrk="0" hangingPunct="0">
              <a:defRPr/>
            </a:pPr>
            <a:endParaRPr lang="en-US"/>
          </a:p>
        </p:txBody>
      </p:sp>
      <p:sp>
        <p:nvSpPr>
          <p:cNvPr id="24588" name="TextBox 14"/>
          <p:cNvSpPr txBox="1">
            <a:spLocks noChangeArrowheads="1"/>
          </p:cNvSpPr>
          <p:nvPr/>
        </p:nvSpPr>
        <p:spPr bwMode="auto">
          <a:xfrm>
            <a:off x="2176463" y="3216275"/>
            <a:ext cx="1409700" cy="461963"/>
          </a:xfrm>
          <a:prstGeom prst="rect">
            <a:avLst/>
          </a:prstGeom>
          <a:noFill/>
          <a:ln w="9525">
            <a:noFill/>
            <a:miter lim="800000"/>
            <a:headEnd/>
            <a:tailEnd/>
          </a:ln>
        </p:spPr>
        <p:txBody>
          <a:bodyPr wrap="none">
            <a:spAutoFit/>
          </a:bodyPr>
          <a:lstStyle/>
          <a:p>
            <a:r>
              <a:rPr lang="en-US"/>
              <a:t>Ballroom</a:t>
            </a:r>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extLst>
      <p:ext uri="{BB962C8B-B14F-4D97-AF65-F5344CB8AC3E}">
        <p14:creationId xmlns:p14="http://schemas.microsoft.com/office/powerpoint/2010/main" val="41952744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262686</TotalTime>
  <Words>1940</Words>
  <Application>Microsoft Office PowerPoint</Application>
  <PresentationFormat>On-screen Show (4:3)</PresentationFormat>
  <Paragraphs>610</Paragraphs>
  <Slides>42</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Default Design</vt:lpstr>
      <vt:lpstr>Document</vt:lpstr>
      <vt:lpstr>Supplementary Plenary Information - March 2012</vt:lpstr>
      <vt:lpstr>PowerPoint Presentation</vt:lpstr>
      <vt:lpstr>IEEE LOA Database</vt:lpstr>
      <vt:lpstr> Joint Meetings</vt:lpstr>
      <vt:lpstr>New Project PARS ? </vt:lpstr>
      <vt:lpstr>Other PARS</vt:lpstr>
      <vt:lpstr>New Par Form and Process</vt:lpstr>
      <vt:lpstr>PowerPoint Presentation</vt:lpstr>
      <vt:lpstr>Hotel meeting Levels</vt:lpstr>
      <vt:lpstr>Group Room assignments</vt:lpstr>
      <vt:lpstr>WG Agendas</vt:lpstr>
      <vt:lpstr>ITU-R Question 236/1 continued</vt:lpstr>
      <vt:lpstr>July Meeting – San Diego, California July  15 – 20, 2012</vt:lpstr>
      <vt:lpstr>TG Elections</vt:lpstr>
      <vt:lpstr>Election Process</vt:lpstr>
      <vt:lpstr>WG11 Task &amp; Study Group Candidates – May 2012 </vt:lpstr>
      <vt:lpstr>Other Special Events</vt:lpstr>
      <vt:lpstr>802.11 Topics since March 2011 EC</vt:lpstr>
      <vt:lpstr>802.11 Topics for July 2012 EC</vt:lpstr>
      <vt:lpstr>802.1 Architecture Document</vt:lpstr>
      <vt:lpstr>Architecture</vt:lpstr>
      <vt:lpstr>Smart Grid Meetings</vt:lpstr>
      <vt:lpstr>Wednesday Plenary Topics</vt:lpstr>
      <vt:lpstr>Tutorials</vt:lpstr>
      <vt:lpstr>PowerPoint Presentation</vt:lpstr>
      <vt:lpstr>TG/SG/SC Officer Election Process Week of May 13-18, 2012</vt:lpstr>
      <vt:lpstr>802.11 Operations Manual</vt:lpstr>
      <vt:lpstr>WG Officer Election Process  - Part 1</vt:lpstr>
      <vt:lpstr>WG Officer Election Process – Part 2</vt:lpstr>
      <vt:lpstr>PowerPoint Presentation</vt:lpstr>
      <vt:lpstr>PowerPoint Presentation</vt:lpstr>
      <vt:lpstr>PowerPoint Presentation</vt:lpstr>
      <vt:lpstr>PowerPoint Presentation</vt:lpstr>
      <vt:lpstr>IEEE LOA Database</vt:lpstr>
      <vt:lpstr>IEEE Store Contents  - May  2012</vt:lpstr>
      <vt:lpstr>802.11 drafts to ISO/IEC JTC1/SC6</vt:lpstr>
      <vt:lpstr>Tutorials</vt:lpstr>
      <vt:lpstr>July Meeting – San Diego, California July  15 – 20, 2012</vt:lpstr>
      <vt:lpstr>Future Venues - 2012</vt:lpstr>
      <vt:lpstr>Future Venues -2013</vt:lpstr>
      <vt:lpstr>Future Venues - 2014</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May 2012</dc:title>
  <dc:subject>Additional Meeting Information</dc:subject>
  <dc:creator>Bruce Kraemer (Marvell)</dc:creator>
  <cp:lastModifiedBy>Adrian Stephens, 204</cp:lastModifiedBy>
  <cp:revision>2731</cp:revision>
  <cp:lastPrinted>2012-05-13T21:58:36Z</cp:lastPrinted>
  <dcterms:created xsi:type="dcterms:W3CDTF">1998-02-10T13:07:52Z</dcterms:created>
  <dcterms:modified xsi:type="dcterms:W3CDTF">2012-05-14T12:00:22Z</dcterms:modified>
</cp:coreProperties>
</file>