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9" r:id="rId3"/>
    <p:sldId id="281" r:id="rId4"/>
    <p:sldId id="282" r:id="rId5"/>
    <p:sldId id="290" r:id="rId6"/>
    <p:sldId id="284" r:id="rId7"/>
    <p:sldId id="283" r:id="rId8"/>
    <p:sldId id="289" r:id="rId9"/>
    <p:sldId id="287" r:id="rId10"/>
    <p:sldId id="288" r:id="rId11"/>
    <p:sldId id="285" r:id="rId12"/>
    <p:sldId id="286"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464" autoAdjust="0"/>
  </p:normalViewPr>
  <p:slideViewPr>
    <p:cSldViewPr>
      <p:cViewPr>
        <p:scale>
          <a:sx n="80" d="100"/>
          <a:sy n="80" d="100"/>
        </p:scale>
        <p:origin x="-960" y="-486"/>
      </p:cViewPr>
      <p:guideLst>
        <p:guide orient="horz" pos="2160"/>
        <p:guide pos="2880"/>
      </p:guideLst>
    </p:cSldViewPr>
  </p:slideViewPr>
  <p:outlineViewPr>
    <p:cViewPr>
      <p:scale>
        <a:sx n="33" d="100"/>
        <a:sy n="33" d="100"/>
      </p:scale>
      <p:origin x="0" y="323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134"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802.11-12/0460r1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802.11-12/0460r1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2012</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802.11-12/0460r1</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2012</a:t>
            </a:r>
            <a:endParaRPr lang="en-US" sz="1400" smtClean="0"/>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802.11-12/0460r1</a:t>
            </a:r>
            <a:endParaRPr lang="en-US" sz="1400" smtClean="0"/>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March 2012</a:t>
            </a:r>
            <a:endParaRPr lang="en-US" sz="1400" smtClean="0"/>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CFD9CFD-952B-4978-BE85-4687AA64260A}" type="slidenum">
              <a:rPr lang="en-US" smtClean="0"/>
              <a:pPr/>
              <a:t>3</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802.11-12/0460r1</a:t>
            </a:r>
            <a:endParaRPr lang="en-US"/>
          </a:p>
        </p:txBody>
      </p:sp>
      <p:sp>
        <p:nvSpPr>
          <p:cNvPr id="5" name="Date Placeholder 4"/>
          <p:cNvSpPr>
            <a:spLocks noGrp="1"/>
          </p:cNvSpPr>
          <p:nvPr>
            <p:ph type="dt" idx="11"/>
          </p:nvPr>
        </p:nvSpPr>
        <p:spPr/>
        <p:txBody>
          <a:bodyPr/>
          <a:lstStyle/>
          <a:p>
            <a:pPr>
              <a:defRPr/>
            </a:pPr>
            <a:r>
              <a:rPr lang="en-US" smtClean="0"/>
              <a:t>March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5</a:t>
            </a:fld>
            <a:endParaRPr lang="en-US"/>
          </a:p>
        </p:txBody>
      </p:sp>
    </p:spTree>
    <p:extLst>
      <p:ext uri="{BB962C8B-B14F-4D97-AF65-F5344CB8AC3E}">
        <p14:creationId xmlns:p14="http://schemas.microsoft.com/office/powerpoint/2010/main" val="257261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802.11-12/0460r1</a:t>
            </a:r>
            <a:endParaRPr lang="en-US"/>
          </a:p>
        </p:txBody>
      </p:sp>
      <p:sp>
        <p:nvSpPr>
          <p:cNvPr id="5" name="Date Placeholder 4"/>
          <p:cNvSpPr>
            <a:spLocks noGrp="1"/>
          </p:cNvSpPr>
          <p:nvPr>
            <p:ph type="dt" idx="11"/>
          </p:nvPr>
        </p:nvSpPr>
        <p:spPr/>
        <p:txBody>
          <a:bodyPr/>
          <a:lstStyle/>
          <a:p>
            <a:pPr>
              <a:defRPr/>
            </a:pPr>
            <a:r>
              <a:rPr lang="en-US" smtClean="0"/>
              <a:t>March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12</a:t>
            </a:fld>
            <a:endParaRPr lang="en-US"/>
          </a:p>
        </p:txBody>
      </p:sp>
    </p:spTree>
    <p:extLst>
      <p:ext uri="{BB962C8B-B14F-4D97-AF65-F5344CB8AC3E}">
        <p14:creationId xmlns:p14="http://schemas.microsoft.com/office/powerpoint/2010/main" val="376702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802.11-12/0460r1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March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2012-03-15</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pSp>
        <p:nvGrpSpPr>
          <p:cNvPr id="10" name="Group 9"/>
          <p:cNvGrpSpPr>
            <a:grpSpLocks/>
          </p:cNvGrpSpPr>
          <p:nvPr/>
        </p:nvGrpSpPr>
        <p:grpSpPr bwMode="auto">
          <a:xfrm>
            <a:off x="609600" y="2455862"/>
            <a:ext cx="7802563" cy="2573338"/>
            <a:chOff x="337" y="1523"/>
            <a:chExt cx="4915" cy="1621"/>
          </a:xfrm>
        </p:grpSpPr>
        <p:sp>
          <p:nvSpPr>
            <p:cNvPr id="11" name="AutoShape 7"/>
            <p:cNvSpPr>
              <a:spLocks noChangeAspect="1" noChangeArrowheads="1" noTextEdit="1"/>
            </p:cNvSpPr>
            <p:nvPr/>
          </p:nvSpPr>
          <p:spPr bwMode="auto">
            <a:xfrm>
              <a:off x="337" y="1523"/>
              <a:ext cx="4915" cy="1621"/>
            </a:xfrm>
            <a:prstGeom prst="rect">
              <a:avLst/>
            </a:prstGeom>
            <a:no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 name="Rectangle 11"/>
            <p:cNvSpPr>
              <a:spLocks noChangeArrowheads="1"/>
            </p:cNvSpPr>
            <p:nvPr/>
          </p:nvSpPr>
          <p:spPr bwMode="auto">
            <a:xfrm>
              <a:off x="433" y="1530"/>
              <a:ext cx="380"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Name</a:t>
              </a:r>
              <a:endParaRPr lang="en-US" sz="2400"/>
            </a:p>
          </p:txBody>
        </p:sp>
        <p:sp>
          <p:nvSpPr>
            <p:cNvPr id="13" name="Rectangle 12"/>
            <p:cNvSpPr>
              <a:spLocks noChangeArrowheads="1"/>
            </p:cNvSpPr>
            <p:nvPr/>
          </p:nvSpPr>
          <p:spPr bwMode="auto">
            <a:xfrm>
              <a:off x="805" y="1530"/>
              <a:ext cx="38"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4" name="Rectangle 13"/>
            <p:cNvSpPr>
              <a:spLocks noChangeArrowheads="1"/>
            </p:cNvSpPr>
            <p:nvPr/>
          </p:nvSpPr>
          <p:spPr bwMode="auto">
            <a:xfrm>
              <a:off x="1360" y="1530"/>
              <a:ext cx="635"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Company</a:t>
              </a:r>
              <a:endParaRPr lang="en-US" sz="2400"/>
            </a:p>
          </p:txBody>
        </p:sp>
        <p:sp>
          <p:nvSpPr>
            <p:cNvPr id="15" name="Rectangle 14"/>
            <p:cNvSpPr>
              <a:spLocks noChangeArrowheads="1"/>
            </p:cNvSpPr>
            <p:nvPr/>
          </p:nvSpPr>
          <p:spPr bwMode="auto">
            <a:xfrm>
              <a:off x="1982" y="1530"/>
              <a:ext cx="38"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6" name="Rectangle 15"/>
            <p:cNvSpPr>
              <a:spLocks noChangeArrowheads="1"/>
            </p:cNvSpPr>
            <p:nvPr/>
          </p:nvSpPr>
          <p:spPr bwMode="auto">
            <a:xfrm>
              <a:off x="2233" y="1530"/>
              <a:ext cx="532"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Address</a:t>
              </a:r>
              <a:endParaRPr lang="en-US" sz="2400"/>
            </a:p>
          </p:txBody>
        </p:sp>
        <p:sp>
          <p:nvSpPr>
            <p:cNvPr id="17" name="Rectangle 16"/>
            <p:cNvSpPr>
              <a:spLocks noChangeArrowheads="1"/>
            </p:cNvSpPr>
            <p:nvPr/>
          </p:nvSpPr>
          <p:spPr bwMode="auto">
            <a:xfrm>
              <a:off x="2756" y="1530"/>
              <a:ext cx="38"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18" name="Rectangle 17"/>
            <p:cNvSpPr>
              <a:spLocks noChangeArrowheads="1"/>
            </p:cNvSpPr>
            <p:nvPr/>
          </p:nvSpPr>
          <p:spPr bwMode="auto">
            <a:xfrm>
              <a:off x="3308" y="1530"/>
              <a:ext cx="406"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Phone</a:t>
              </a:r>
              <a:endParaRPr lang="en-US" sz="2400"/>
            </a:p>
          </p:txBody>
        </p:sp>
        <p:sp>
          <p:nvSpPr>
            <p:cNvPr id="19" name="Rectangle 18"/>
            <p:cNvSpPr>
              <a:spLocks noChangeArrowheads="1"/>
            </p:cNvSpPr>
            <p:nvPr/>
          </p:nvSpPr>
          <p:spPr bwMode="auto">
            <a:xfrm>
              <a:off x="3706" y="1530"/>
              <a:ext cx="38"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20" name="Rectangle 19"/>
            <p:cNvSpPr>
              <a:spLocks noChangeArrowheads="1"/>
            </p:cNvSpPr>
            <p:nvPr/>
          </p:nvSpPr>
          <p:spPr bwMode="auto">
            <a:xfrm>
              <a:off x="4081" y="1530"/>
              <a:ext cx="354"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email</a:t>
              </a:r>
              <a:endParaRPr lang="en-US" sz="2400"/>
            </a:p>
          </p:txBody>
        </p:sp>
        <p:sp>
          <p:nvSpPr>
            <p:cNvPr id="21" name="Rectangle 20"/>
            <p:cNvSpPr>
              <a:spLocks noChangeArrowheads="1"/>
            </p:cNvSpPr>
            <p:nvPr/>
          </p:nvSpPr>
          <p:spPr bwMode="auto">
            <a:xfrm>
              <a:off x="4429" y="1530"/>
              <a:ext cx="38" cy="182"/>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900" b="1">
                  <a:solidFill>
                    <a:srgbClr val="000000"/>
                  </a:solidFill>
                </a:rPr>
                <a:t> </a:t>
              </a:r>
              <a:endParaRPr lang="en-US" sz="2400"/>
            </a:p>
          </p:txBody>
        </p:sp>
        <p:sp>
          <p:nvSpPr>
            <p:cNvPr id="22" name="Rectangle 21"/>
            <p:cNvSpPr>
              <a:spLocks noChangeArrowheads="1"/>
            </p:cNvSpPr>
            <p:nvPr/>
          </p:nvSpPr>
          <p:spPr bwMode="auto">
            <a:xfrm>
              <a:off x="391" y="1523"/>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3" name="Line 20"/>
            <p:cNvSpPr>
              <a:spLocks noChangeShapeType="1"/>
            </p:cNvSpPr>
            <p:nvPr/>
          </p:nvSpPr>
          <p:spPr bwMode="auto">
            <a:xfrm>
              <a:off x="391" y="1523"/>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4" name="Line 21"/>
            <p:cNvSpPr>
              <a:spLocks noChangeShapeType="1"/>
            </p:cNvSpPr>
            <p:nvPr/>
          </p:nvSpPr>
          <p:spPr bwMode="auto">
            <a:xfrm>
              <a:off x="391"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5" name="Rectangle 24"/>
            <p:cNvSpPr>
              <a:spLocks noChangeArrowheads="1"/>
            </p:cNvSpPr>
            <p:nvPr/>
          </p:nvSpPr>
          <p:spPr bwMode="auto">
            <a:xfrm>
              <a:off x="391" y="1523"/>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6" name="Line 23"/>
            <p:cNvSpPr>
              <a:spLocks noChangeShapeType="1"/>
            </p:cNvSpPr>
            <p:nvPr/>
          </p:nvSpPr>
          <p:spPr bwMode="auto">
            <a:xfrm>
              <a:off x="391" y="1523"/>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7" name="Line 24"/>
            <p:cNvSpPr>
              <a:spLocks noChangeShapeType="1"/>
            </p:cNvSpPr>
            <p:nvPr/>
          </p:nvSpPr>
          <p:spPr bwMode="auto">
            <a:xfrm>
              <a:off x="391"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28" name="Rectangle 27"/>
            <p:cNvSpPr>
              <a:spLocks noChangeArrowheads="1"/>
            </p:cNvSpPr>
            <p:nvPr/>
          </p:nvSpPr>
          <p:spPr bwMode="auto">
            <a:xfrm>
              <a:off x="394" y="1523"/>
              <a:ext cx="92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29" name="Line 26"/>
            <p:cNvSpPr>
              <a:spLocks noChangeShapeType="1"/>
            </p:cNvSpPr>
            <p:nvPr/>
          </p:nvSpPr>
          <p:spPr bwMode="auto">
            <a:xfrm>
              <a:off x="394" y="1523"/>
              <a:ext cx="92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0" name="Rectangle 29"/>
            <p:cNvSpPr>
              <a:spLocks noChangeArrowheads="1"/>
            </p:cNvSpPr>
            <p:nvPr/>
          </p:nvSpPr>
          <p:spPr bwMode="auto">
            <a:xfrm>
              <a:off x="1318" y="1523"/>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1" name="Line 28"/>
            <p:cNvSpPr>
              <a:spLocks noChangeShapeType="1"/>
            </p:cNvSpPr>
            <p:nvPr/>
          </p:nvSpPr>
          <p:spPr bwMode="auto">
            <a:xfrm>
              <a:off x="1318" y="1523"/>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2" name="Line 29"/>
            <p:cNvSpPr>
              <a:spLocks noChangeShapeType="1"/>
            </p:cNvSpPr>
            <p:nvPr/>
          </p:nvSpPr>
          <p:spPr bwMode="auto">
            <a:xfrm>
              <a:off x="1318"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3" name="Rectangle 32"/>
            <p:cNvSpPr>
              <a:spLocks noChangeArrowheads="1"/>
            </p:cNvSpPr>
            <p:nvPr/>
          </p:nvSpPr>
          <p:spPr bwMode="auto">
            <a:xfrm>
              <a:off x="1321" y="1523"/>
              <a:ext cx="870"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4" name="Line 31"/>
            <p:cNvSpPr>
              <a:spLocks noChangeShapeType="1"/>
            </p:cNvSpPr>
            <p:nvPr/>
          </p:nvSpPr>
          <p:spPr bwMode="auto">
            <a:xfrm>
              <a:off x="1321" y="1523"/>
              <a:ext cx="870"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5" name="Rectangle 34"/>
            <p:cNvSpPr>
              <a:spLocks noChangeArrowheads="1"/>
            </p:cNvSpPr>
            <p:nvPr/>
          </p:nvSpPr>
          <p:spPr bwMode="auto">
            <a:xfrm>
              <a:off x="2191" y="1523"/>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6" name="Line 33"/>
            <p:cNvSpPr>
              <a:spLocks noChangeShapeType="1"/>
            </p:cNvSpPr>
            <p:nvPr/>
          </p:nvSpPr>
          <p:spPr bwMode="auto">
            <a:xfrm>
              <a:off x="2191" y="1523"/>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7" name="Line 34"/>
            <p:cNvSpPr>
              <a:spLocks noChangeShapeType="1"/>
            </p:cNvSpPr>
            <p:nvPr/>
          </p:nvSpPr>
          <p:spPr bwMode="auto">
            <a:xfrm>
              <a:off x="2191"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38" name="Rectangle 37"/>
            <p:cNvSpPr>
              <a:spLocks noChangeArrowheads="1"/>
            </p:cNvSpPr>
            <p:nvPr/>
          </p:nvSpPr>
          <p:spPr bwMode="auto">
            <a:xfrm>
              <a:off x="2195" y="1523"/>
              <a:ext cx="1071"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39" name="Line 36"/>
            <p:cNvSpPr>
              <a:spLocks noChangeShapeType="1"/>
            </p:cNvSpPr>
            <p:nvPr/>
          </p:nvSpPr>
          <p:spPr bwMode="auto">
            <a:xfrm>
              <a:off x="2195" y="1523"/>
              <a:ext cx="1071"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0" name="Rectangle 39"/>
            <p:cNvSpPr>
              <a:spLocks noChangeArrowheads="1"/>
            </p:cNvSpPr>
            <p:nvPr/>
          </p:nvSpPr>
          <p:spPr bwMode="auto">
            <a:xfrm>
              <a:off x="3266" y="1523"/>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1" name="Line 38"/>
            <p:cNvSpPr>
              <a:spLocks noChangeShapeType="1"/>
            </p:cNvSpPr>
            <p:nvPr/>
          </p:nvSpPr>
          <p:spPr bwMode="auto">
            <a:xfrm>
              <a:off x="3266" y="1523"/>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2" name="Line 39"/>
            <p:cNvSpPr>
              <a:spLocks noChangeShapeType="1"/>
            </p:cNvSpPr>
            <p:nvPr/>
          </p:nvSpPr>
          <p:spPr bwMode="auto">
            <a:xfrm>
              <a:off x="3266"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3" name="Rectangle 42"/>
            <p:cNvSpPr>
              <a:spLocks noChangeArrowheads="1"/>
            </p:cNvSpPr>
            <p:nvPr/>
          </p:nvSpPr>
          <p:spPr bwMode="auto">
            <a:xfrm>
              <a:off x="3270" y="1523"/>
              <a:ext cx="769"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4" name="Line 41"/>
            <p:cNvSpPr>
              <a:spLocks noChangeShapeType="1"/>
            </p:cNvSpPr>
            <p:nvPr/>
          </p:nvSpPr>
          <p:spPr bwMode="auto">
            <a:xfrm>
              <a:off x="3270" y="1523"/>
              <a:ext cx="769"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5" name="Rectangle 44"/>
            <p:cNvSpPr>
              <a:spLocks noChangeArrowheads="1"/>
            </p:cNvSpPr>
            <p:nvPr/>
          </p:nvSpPr>
          <p:spPr bwMode="auto">
            <a:xfrm>
              <a:off x="4039" y="1523"/>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6" name="Line 43"/>
            <p:cNvSpPr>
              <a:spLocks noChangeShapeType="1"/>
            </p:cNvSpPr>
            <p:nvPr/>
          </p:nvSpPr>
          <p:spPr bwMode="auto">
            <a:xfrm>
              <a:off x="4039" y="1523"/>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7" name="Line 44"/>
            <p:cNvSpPr>
              <a:spLocks noChangeShapeType="1"/>
            </p:cNvSpPr>
            <p:nvPr/>
          </p:nvSpPr>
          <p:spPr bwMode="auto">
            <a:xfrm>
              <a:off x="4039"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48" name="Rectangle 47"/>
            <p:cNvSpPr>
              <a:spLocks noChangeArrowheads="1"/>
            </p:cNvSpPr>
            <p:nvPr/>
          </p:nvSpPr>
          <p:spPr bwMode="auto">
            <a:xfrm>
              <a:off x="4042" y="1523"/>
              <a:ext cx="1038"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49" name="Line 46"/>
            <p:cNvSpPr>
              <a:spLocks noChangeShapeType="1"/>
            </p:cNvSpPr>
            <p:nvPr/>
          </p:nvSpPr>
          <p:spPr bwMode="auto">
            <a:xfrm>
              <a:off x="4042" y="1523"/>
              <a:ext cx="1038"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0" name="Rectangle 49"/>
            <p:cNvSpPr>
              <a:spLocks noChangeArrowheads="1"/>
            </p:cNvSpPr>
            <p:nvPr/>
          </p:nvSpPr>
          <p:spPr bwMode="auto">
            <a:xfrm>
              <a:off x="5080" y="1523"/>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1" name="Line 48"/>
            <p:cNvSpPr>
              <a:spLocks noChangeShapeType="1"/>
            </p:cNvSpPr>
            <p:nvPr/>
          </p:nvSpPr>
          <p:spPr bwMode="auto">
            <a:xfrm>
              <a:off x="5080" y="1523"/>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2" name="Line 49"/>
            <p:cNvSpPr>
              <a:spLocks noChangeShapeType="1"/>
            </p:cNvSpPr>
            <p:nvPr/>
          </p:nvSpPr>
          <p:spPr bwMode="auto">
            <a:xfrm>
              <a:off x="5080"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3" name="Rectangle 52"/>
            <p:cNvSpPr>
              <a:spLocks noChangeArrowheads="1"/>
            </p:cNvSpPr>
            <p:nvPr/>
          </p:nvSpPr>
          <p:spPr bwMode="auto">
            <a:xfrm>
              <a:off x="5080" y="1523"/>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4" name="Line 51"/>
            <p:cNvSpPr>
              <a:spLocks noChangeShapeType="1"/>
            </p:cNvSpPr>
            <p:nvPr/>
          </p:nvSpPr>
          <p:spPr bwMode="auto">
            <a:xfrm>
              <a:off x="5080" y="1523"/>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5" name="Line 52"/>
            <p:cNvSpPr>
              <a:spLocks noChangeShapeType="1"/>
            </p:cNvSpPr>
            <p:nvPr/>
          </p:nvSpPr>
          <p:spPr bwMode="auto">
            <a:xfrm>
              <a:off x="5080" y="1523"/>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6" name="Rectangle 55"/>
            <p:cNvSpPr>
              <a:spLocks noChangeArrowheads="1"/>
            </p:cNvSpPr>
            <p:nvPr/>
          </p:nvSpPr>
          <p:spPr bwMode="auto">
            <a:xfrm>
              <a:off x="391" y="1527"/>
              <a:ext cx="3"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7" name="Line 54"/>
            <p:cNvSpPr>
              <a:spLocks noChangeShapeType="1"/>
            </p:cNvSpPr>
            <p:nvPr/>
          </p:nvSpPr>
          <p:spPr bwMode="auto">
            <a:xfrm>
              <a:off x="391"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58" name="Rectangle 57"/>
            <p:cNvSpPr>
              <a:spLocks noChangeArrowheads="1"/>
            </p:cNvSpPr>
            <p:nvPr/>
          </p:nvSpPr>
          <p:spPr bwMode="auto">
            <a:xfrm>
              <a:off x="1318" y="1527"/>
              <a:ext cx="3"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59" name="Line 56"/>
            <p:cNvSpPr>
              <a:spLocks noChangeShapeType="1"/>
            </p:cNvSpPr>
            <p:nvPr/>
          </p:nvSpPr>
          <p:spPr bwMode="auto">
            <a:xfrm>
              <a:off x="1318"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0" name="Rectangle 59"/>
            <p:cNvSpPr>
              <a:spLocks noChangeArrowheads="1"/>
            </p:cNvSpPr>
            <p:nvPr/>
          </p:nvSpPr>
          <p:spPr bwMode="auto">
            <a:xfrm>
              <a:off x="2191" y="1527"/>
              <a:ext cx="4"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1" name="Line 58"/>
            <p:cNvSpPr>
              <a:spLocks noChangeShapeType="1"/>
            </p:cNvSpPr>
            <p:nvPr/>
          </p:nvSpPr>
          <p:spPr bwMode="auto">
            <a:xfrm>
              <a:off x="2191"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2" name="Rectangle 61"/>
            <p:cNvSpPr>
              <a:spLocks noChangeArrowheads="1"/>
            </p:cNvSpPr>
            <p:nvPr/>
          </p:nvSpPr>
          <p:spPr bwMode="auto">
            <a:xfrm>
              <a:off x="3266" y="1527"/>
              <a:ext cx="4"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3" name="Line 60"/>
            <p:cNvSpPr>
              <a:spLocks noChangeShapeType="1"/>
            </p:cNvSpPr>
            <p:nvPr/>
          </p:nvSpPr>
          <p:spPr bwMode="auto">
            <a:xfrm>
              <a:off x="3266"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4" name="Rectangle 63"/>
            <p:cNvSpPr>
              <a:spLocks noChangeArrowheads="1"/>
            </p:cNvSpPr>
            <p:nvPr/>
          </p:nvSpPr>
          <p:spPr bwMode="auto">
            <a:xfrm>
              <a:off x="4039" y="1527"/>
              <a:ext cx="3"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5" name="Line 62"/>
            <p:cNvSpPr>
              <a:spLocks noChangeShapeType="1"/>
            </p:cNvSpPr>
            <p:nvPr/>
          </p:nvSpPr>
          <p:spPr bwMode="auto">
            <a:xfrm>
              <a:off x="4039"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6" name="Rectangle 65"/>
            <p:cNvSpPr>
              <a:spLocks noChangeArrowheads="1"/>
            </p:cNvSpPr>
            <p:nvPr/>
          </p:nvSpPr>
          <p:spPr bwMode="auto">
            <a:xfrm>
              <a:off x="5080" y="1527"/>
              <a:ext cx="4" cy="201"/>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67" name="Line 64"/>
            <p:cNvSpPr>
              <a:spLocks noChangeShapeType="1"/>
            </p:cNvSpPr>
            <p:nvPr/>
          </p:nvSpPr>
          <p:spPr bwMode="auto">
            <a:xfrm>
              <a:off x="5080" y="1527"/>
              <a:ext cx="0" cy="201"/>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68" name="Rectangle 67"/>
            <p:cNvSpPr>
              <a:spLocks noChangeArrowheads="1"/>
            </p:cNvSpPr>
            <p:nvPr/>
          </p:nvSpPr>
          <p:spPr bwMode="auto">
            <a:xfrm>
              <a:off x="433" y="1736"/>
              <a:ext cx="735"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Bruce Kraemer</a:t>
              </a:r>
              <a:endParaRPr lang="en-US" sz="2400"/>
            </a:p>
          </p:txBody>
        </p:sp>
        <p:sp>
          <p:nvSpPr>
            <p:cNvPr id="69" name="Rectangle 68"/>
            <p:cNvSpPr>
              <a:spLocks noChangeArrowheads="1"/>
            </p:cNvSpPr>
            <p:nvPr/>
          </p:nvSpPr>
          <p:spPr bwMode="auto">
            <a:xfrm>
              <a:off x="1166" y="1736"/>
              <a:ext cx="3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0" name="Rectangle 69"/>
            <p:cNvSpPr>
              <a:spLocks noChangeArrowheads="1"/>
            </p:cNvSpPr>
            <p:nvPr/>
          </p:nvSpPr>
          <p:spPr bwMode="auto">
            <a:xfrm>
              <a:off x="1360" y="1736"/>
              <a:ext cx="379"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Marvell</a:t>
              </a:r>
              <a:endParaRPr lang="en-US" sz="2400"/>
            </a:p>
          </p:txBody>
        </p:sp>
        <p:sp>
          <p:nvSpPr>
            <p:cNvPr id="71" name="Rectangle 70"/>
            <p:cNvSpPr>
              <a:spLocks noChangeArrowheads="1"/>
            </p:cNvSpPr>
            <p:nvPr/>
          </p:nvSpPr>
          <p:spPr bwMode="auto">
            <a:xfrm>
              <a:off x="1738" y="1736"/>
              <a:ext cx="3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2" name="Rectangle 71"/>
            <p:cNvSpPr>
              <a:spLocks noChangeArrowheads="1"/>
            </p:cNvSpPr>
            <p:nvPr/>
          </p:nvSpPr>
          <p:spPr bwMode="auto">
            <a:xfrm>
              <a:off x="2233" y="1736"/>
              <a:ext cx="812"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5488 Marvell Ln</a:t>
              </a:r>
              <a:endParaRPr lang="en-US" sz="2400"/>
            </a:p>
          </p:txBody>
        </p:sp>
        <p:sp>
          <p:nvSpPr>
            <p:cNvPr id="73" name="Rectangle 72"/>
            <p:cNvSpPr>
              <a:spLocks noChangeArrowheads="1"/>
            </p:cNvSpPr>
            <p:nvPr/>
          </p:nvSpPr>
          <p:spPr bwMode="auto">
            <a:xfrm>
              <a:off x="3043" y="1736"/>
              <a:ext cx="3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4" name="Rectangle 73"/>
            <p:cNvSpPr>
              <a:spLocks noChangeArrowheads="1"/>
            </p:cNvSpPr>
            <p:nvPr/>
          </p:nvSpPr>
          <p:spPr bwMode="auto">
            <a:xfrm>
              <a:off x="2233" y="1874"/>
              <a:ext cx="812"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Santa Clara, CA </a:t>
              </a:r>
              <a:endParaRPr lang="en-US" sz="2400"/>
            </a:p>
          </p:txBody>
        </p:sp>
        <p:sp>
          <p:nvSpPr>
            <p:cNvPr id="75" name="Rectangle 74"/>
            <p:cNvSpPr>
              <a:spLocks noChangeArrowheads="1"/>
            </p:cNvSpPr>
            <p:nvPr/>
          </p:nvSpPr>
          <p:spPr bwMode="auto">
            <a:xfrm>
              <a:off x="2233" y="2011"/>
              <a:ext cx="30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95054</a:t>
              </a:r>
              <a:endParaRPr lang="en-US" sz="2400"/>
            </a:p>
          </p:txBody>
        </p:sp>
        <p:sp>
          <p:nvSpPr>
            <p:cNvPr id="76" name="Rectangle 75"/>
            <p:cNvSpPr>
              <a:spLocks noChangeArrowheads="1"/>
            </p:cNvSpPr>
            <p:nvPr/>
          </p:nvSpPr>
          <p:spPr bwMode="auto">
            <a:xfrm>
              <a:off x="2532" y="2011"/>
              <a:ext cx="3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77" name="Rectangle 76"/>
            <p:cNvSpPr>
              <a:spLocks noChangeArrowheads="1"/>
            </p:cNvSpPr>
            <p:nvPr/>
          </p:nvSpPr>
          <p:spPr bwMode="auto">
            <a:xfrm>
              <a:off x="3308" y="1736"/>
              <a:ext cx="128"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+1</a:t>
              </a:r>
              <a:endParaRPr lang="en-US" sz="2400"/>
            </a:p>
          </p:txBody>
        </p:sp>
        <p:sp>
          <p:nvSpPr>
            <p:cNvPr id="78" name="Rectangle 77"/>
            <p:cNvSpPr>
              <a:spLocks noChangeArrowheads="1"/>
            </p:cNvSpPr>
            <p:nvPr/>
          </p:nvSpPr>
          <p:spPr bwMode="auto">
            <a:xfrm>
              <a:off x="3436" y="1736"/>
              <a:ext cx="4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79" name="Rectangle 78"/>
            <p:cNvSpPr>
              <a:spLocks noChangeArrowheads="1"/>
            </p:cNvSpPr>
            <p:nvPr/>
          </p:nvSpPr>
          <p:spPr bwMode="auto">
            <a:xfrm>
              <a:off x="3475" y="1736"/>
              <a:ext cx="18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321</a:t>
              </a:r>
              <a:endParaRPr lang="en-US" sz="2400"/>
            </a:p>
          </p:txBody>
        </p:sp>
        <p:sp>
          <p:nvSpPr>
            <p:cNvPr id="80" name="Rectangle 79"/>
            <p:cNvSpPr>
              <a:spLocks noChangeArrowheads="1"/>
            </p:cNvSpPr>
            <p:nvPr/>
          </p:nvSpPr>
          <p:spPr bwMode="auto">
            <a:xfrm>
              <a:off x="3654" y="1736"/>
              <a:ext cx="4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81" name="Rectangle 80"/>
            <p:cNvSpPr>
              <a:spLocks noChangeArrowheads="1"/>
            </p:cNvSpPr>
            <p:nvPr/>
          </p:nvSpPr>
          <p:spPr bwMode="auto">
            <a:xfrm>
              <a:off x="3694" y="1736"/>
              <a:ext cx="6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4</a:t>
              </a:r>
              <a:endParaRPr lang="en-US" sz="2400"/>
            </a:p>
          </p:txBody>
        </p:sp>
        <p:sp>
          <p:nvSpPr>
            <p:cNvPr id="82" name="Rectangle 81"/>
            <p:cNvSpPr>
              <a:spLocks noChangeArrowheads="1"/>
            </p:cNvSpPr>
            <p:nvPr/>
          </p:nvSpPr>
          <p:spPr bwMode="auto">
            <a:xfrm>
              <a:off x="3754" y="1736"/>
              <a:ext cx="12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27</a:t>
              </a:r>
              <a:endParaRPr lang="en-US" sz="2400"/>
            </a:p>
          </p:txBody>
        </p:sp>
        <p:sp>
          <p:nvSpPr>
            <p:cNvPr id="83" name="Rectangle 82"/>
            <p:cNvSpPr>
              <a:spLocks noChangeArrowheads="1"/>
            </p:cNvSpPr>
            <p:nvPr/>
          </p:nvSpPr>
          <p:spPr bwMode="auto">
            <a:xfrm>
              <a:off x="3873" y="1736"/>
              <a:ext cx="4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a:t>
              </a:r>
              <a:endParaRPr lang="en-US" sz="2400"/>
            </a:p>
          </p:txBody>
        </p:sp>
        <p:sp>
          <p:nvSpPr>
            <p:cNvPr id="84" name="Rectangle 83"/>
            <p:cNvSpPr>
              <a:spLocks noChangeArrowheads="1"/>
            </p:cNvSpPr>
            <p:nvPr/>
          </p:nvSpPr>
          <p:spPr bwMode="auto">
            <a:xfrm>
              <a:off x="3308" y="1874"/>
              <a:ext cx="24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4098</a:t>
              </a:r>
              <a:endParaRPr lang="en-US" sz="2400"/>
            </a:p>
          </p:txBody>
        </p:sp>
        <p:sp>
          <p:nvSpPr>
            <p:cNvPr id="85" name="Rectangle 84"/>
            <p:cNvSpPr>
              <a:spLocks noChangeArrowheads="1"/>
            </p:cNvSpPr>
            <p:nvPr/>
          </p:nvSpPr>
          <p:spPr bwMode="auto">
            <a:xfrm>
              <a:off x="3547" y="1874"/>
              <a:ext cx="30" cy="144"/>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500">
                  <a:solidFill>
                    <a:srgbClr val="000000"/>
                  </a:solidFill>
                </a:rPr>
                <a:t> </a:t>
              </a:r>
              <a:endParaRPr lang="en-US" sz="2400"/>
            </a:p>
          </p:txBody>
        </p:sp>
        <p:sp>
          <p:nvSpPr>
            <p:cNvPr id="86" name="Rectangle 85"/>
            <p:cNvSpPr>
              <a:spLocks noChangeArrowheads="1"/>
            </p:cNvSpPr>
            <p:nvPr/>
          </p:nvSpPr>
          <p:spPr bwMode="auto">
            <a:xfrm>
              <a:off x="4081" y="1733"/>
              <a:ext cx="412" cy="106"/>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bkraemer@</a:t>
              </a:r>
              <a:endParaRPr lang="en-US" sz="2400"/>
            </a:p>
          </p:txBody>
        </p:sp>
        <p:sp>
          <p:nvSpPr>
            <p:cNvPr id="87" name="Rectangle 86"/>
            <p:cNvSpPr>
              <a:spLocks noChangeArrowheads="1"/>
            </p:cNvSpPr>
            <p:nvPr/>
          </p:nvSpPr>
          <p:spPr bwMode="auto">
            <a:xfrm>
              <a:off x="4501" y="1733"/>
              <a:ext cx="267" cy="106"/>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marvell</a:t>
              </a:r>
              <a:endParaRPr lang="en-US" sz="2400"/>
            </a:p>
          </p:txBody>
        </p:sp>
        <p:sp>
          <p:nvSpPr>
            <p:cNvPr id="88" name="Rectangle 87"/>
            <p:cNvSpPr>
              <a:spLocks noChangeArrowheads="1"/>
            </p:cNvSpPr>
            <p:nvPr/>
          </p:nvSpPr>
          <p:spPr bwMode="auto">
            <a:xfrm>
              <a:off x="4775" y="1733"/>
              <a:ext cx="173" cy="106"/>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.com</a:t>
              </a:r>
              <a:endParaRPr lang="en-US" sz="2400"/>
            </a:p>
          </p:txBody>
        </p:sp>
        <p:sp>
          <p:nvSpPr>
            <p:cNvPr id="89" name="Rectangle 88"/>
            <p:cNvSpPr>
              <a:spLocks noChangeArrowheads="1"/>
            </p:cNvSpPr>
            <p:nvPr/>
          </p:nvSpPr>
          <p:spPr bwMode="auto">
            <a:xfrm>
              <a:off x="4951" y="1733"/>
              <a:ext cx="22" cy="106"/>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en-US" sz="1100">
                  <a:solidFill>
                    <a:srgbClr val="000000"/>
                  </a:solidFill>
                </a:rPr>
                <a:t> </a:t>
              </a:r>
              <a:endParaRPr lang="en-US" sz="2400"/>
            </a:p>
          </p:txBody>
        </p:sp>
        <p:sp>
          <p:nvSpPr>
            <p:cNvPr id="90" name="Rectangle 89"/>
            <p:cNvSpPr>
              <a:spLocks noChangeArrowheads="1"/>
            </p:cNvSpPr>
            <p:nvPr/>
          </p:nvSpPr>
          <p:spPr bwMode="auto">
            <a:xfrm>
              <a:off x="391" y="1728"/>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1" name="Line 88"/>
            <p:cNvSpPr>
              <a:spLocks noChangeShapeType="1"/>
            </p:cNvSpPr>
            <p:nvPr/>
          </p:nvSpPr>
          <p:spPr bwMode="auto">
            <a:xfrm>
              <a:off x="391" y="1728"/>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2" name="Line 89"/>
            <p:cNvSpPr>
              <a:spLocks noChangeShapeType="1"/>
            </p:cNvSpPr>
            <p:nvPr/>
          </p:nvSpPr>
          <p:spPr bwMode="auto">
            <a:xfrm>
              <a:off x="391"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3" name="Rectangle 92"/>
            <p:cNvSpPr>
              <a:spLocks noChangeArrowheads="1"/>
            </p:cNvSpPr>
            <p:nvPr/>
          </p:nvSpPr>
          <p:spPr bwMode="auto">
            <a:xfrm>
              <a:off x="394" y="1728"/>
              <a:ext cx="92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4" name="Line 91"/>
            <p:cNvSpPr>
              <a:spLocks noChangeShapeType="1"/>
            </p:cNvSpPr>
            <p:nvPr/>
          </p:nvSpPr>
          <p:spPr bwMode="auto">
            <a:xfrm>
              <a:off x="394" y="1728"/>
              <a:ext cx="92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5" name="Rectangle 94"/>
            <p:cNvSpPr>
              <a:spLocks noChangeArrowheads="1"/>
            </p:cNvSpPr>
            <p:nvPr/>
          </p:nvSpPr>
          <p:spPr bwMode="auto">
            <a:xfrm>
              <a:off x="1318" y="1728"/>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6" name="Line 93"/>
            <p:cNvSpPr>
              <a:spLocks noChangeShapeType="1"/>
            </p:cNvSpPr>
            <p:nvPr/>
          </p:nvSpPr>
          <p:spPr bwMode="auto">
            <a:xfrm>
              <a:off x="1318" y="1728"/>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7" name="Line 94"/>
            <p:cNvSpPr>
              <a:spLocks noChangeShapeType="1"/>
            </p:cNvSpPr>
            <p:nvPr/>
          </p:nvSpPr>
          <p:spPr bwMode="auto">
            <a:xfrm>
              <a:off x="1318"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98" name="Rectangle 97"/>
            <p:cNvSpPr>
              <a:spLocks noChangeArrowheads="1"/>
            </p:cNvSpPr>
            <p:nvPr/>
          </p:nvSpPr>
          <p:spPr bwMode="auto">
            <a:xfrm>
              <a:off x="1321" y="1728"/>
              <a:ext cx="870"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99" name="Line 96"/>
            <p:cNvSpPr>
              <a:spLocks noChangeShapeType="1"/>
            </p:cNvSpPr>
            <p:nvPr/>
          </p:nvSpPr>
          <p:spPr bwMode="auto">
            <a:xfrm>
              <a:off x="1321" y="1728"/>
              <a:ext cx="870"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0" name="Rectangle 99"/>
            <p:cNvSpPr>
              <a:spLocks noChangeArrowheads="1"/>
            </p:cNvSpPr>
            <p:nvPr/>
          </p:nvSpPr>
          <p:spPr bwMode="auto">
            <a:xfrm>
              <a:off x="2191" y="1728"/>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1" name="Line 98"/>
            <p:cNvSpPr>
              <a:spLocks noChangeShapeType="1"/>
            </p:cNvSpPr>
            <p:nvPr/>
          </p:nvSpPr>
          <p:spPr bwMode="auto">
            <a:xfrm>
              <a:off x="2191" y="1728"/>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2" name="Line 99"/>
            <p:cNvSpPr>
              <a:spLocks noChangeShapeType="1"/>
            </p:cNvSpPr>
            <p:nvPr/>
          </p:nvSpPr>
          <p:spPr bwMode="auto">
            <a:xfrm>
              <a:off x="2191"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3" name="Rectangle 102"/>
            <p:cNvSpPr>
              <a:spLocks noChangeArrowheads="1"/>
            </p:cNvSpPr>
            <p:nvPr/>
          </p:nvSpPr>
          <p:spPr bwMode="auto">
            <a:xfrm>
              <a:off x="2195" y="1728"/>
              <a:ext cx="1071"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4" name="Line 101"/>
            <p:cNvSpPr>
              <a:spLocks noChangeShapeType="1"/>
            </p:cNvSpPr>
            <p:nvPr/>
          </p:nvSpPr>
          <p:spPr bwMode="auto">
            <a:xfrm>
              <a:off x="2195" y="1728"/>
              <a:ext cx="1071"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5" name="Rectangle 104"/>
            <p:cNvSpPr>
              <a:spLocks noChangeArrowheads="1"/>
            </p:cNvSpPr>
            <p:nvPr/>
          </p:nvSpPr>
          <p:spPr bwMode="auto">
            <a:xfrm>
              <a:off x="3266" y="1728"/>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6" name="Line 103"/>
            <p:cNvSpPr>
              <a:spLocks noChangeShapeType="1"/>
            </p:cNvSpPr>
            <p:nvPr/>
          </p:nvSpPr>
          <p:spPr bwMode="auto">
            <a:xfrm>
              <a:off x="3266" y="1728"/>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7" name="Line 104"/>
            <p:cNvSpPr>
              <a:spLocks noChangeShapeType="1"/>
            </p:cNvSpPr>
            <p:nvPr/>
          </p:nvSpPr>
          <p:spPr bwMode="auto">
            <a:xfrm>
              <a:off x="3266"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08" name="Rectangle 107"/>
            <p:cNvSpPr>
              <a:spLocks noChangeArrowheads="1"/>
            </p:cNvSpPr>
            <p:nvPr/>
          </p:nvSpPr>
          <p:spPr bwMode="auto">
            <a:xfrm>
              <a:off x="3270" y="1728"/>
              <a:ext cx="769"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09" name="Line 106"/>
            <p:cNvSpPr>
              <a:spLocks noChangeShapeType="1"/>
            </p:cNvSpPr>
            <p:nvPr/>
          </p:nvSpPr>
          <p:spPr bwMode="auto">
            <a:xfrm>
              <a:off x="3270" y="1728"/>
              <a:ext cx="769"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0" name="Rectangle 109"/>
            <p:cNvSpPr>
              <a:spLocks noChangeArrowheads="1"/>
            </p:cNvSpPr>
            <p:nvPr/>
          </p:nvSpPr>
          <p:spPr bwMode="auto">
            <a:xfrm>
              <a:off x="4039" y="1728"/>
              <a:ext cx="3"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1" name="Line 108"/>
            <p:cNvSpPr>
              <a:spLocks noChangeShapeType="1"/>
            </p:cNvSpPr>
            <p:nvPr/>
          </p:nvSpPr>
          <p:spPr bwMode="auto">
            <a:xfrm>
              <a:off x="4039" y="1728"/>
              <a:ext cx="3"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2" name="Line 109"/>
            <p:cNvSpPr>
              <a:spLocks noChangeShapeType="1"/>
            </p:cNvSpPr>
            <p:nvPr/>
          </p:nvSpPr>
          <p:spPr bwMode="auto">
            <a:xfrm>
              <a:off x="4039"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3" name="Rectangle 112"/>
            <p:cNvSpPr>
              <a:spLocks noChangeArrowheads="1"/>
            </p:cNvSpPr>
            <p:nvPr/>
          </p:nvSpPr>
          <p:spPr bwMode="auto">
            <a:xfrm>
              <a:off x="4042" y="1728"/>
              <a:ext cx="1038"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4" name="Line 111"/>
            <p:cNvSpPr>
              <a:spLocks noChangeShapeType="1"/>
            </p:cNvSpPr>
            <p:nvPr/>
          </p:nvSpPr>
          <p:spPr bwMode="auto">
            <a:xfrm>
              <a:off x="4042" y="1728"/>
              <a:ext cx="1038"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5" name="Rectangle 114"/>
            <p:cNvSpPr>
              <a:spLocks noChangeArrowheads="1"/>
            </p:cNvSpPr>
            <p:nvPr/>
          </p:nvSpPr>
          <p:spPr bwMode="auto">
            <a:xfrm>
              <a:off x="5080" y="1728"/>
              <a:ext cx="4" cy="4"/>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6" name="Line 113"/>
            <p:cNvSpPr>
              <a:spLocks noChangeShapeType="1"/>
            </p:cNvSpPr>
            <p:nvPr/>
          </p:nvSpPr>
          <p:spPr bwMode="auto">
            <a:xfrm>
              <a:off x="5080" y="1728"/>
              <a:ext cx="4"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7" name="Line 114"/>
            <p:cNvSpPr>
              <a:spLocks noChangeShapeType="1"/>
            </p:cNvSpPr>
            <p:nvPr/>
          </p:nvSpPr>
          <p:spPr bwMode="auto">
            <a:xfrm>
              <a:off x="5080" y="1728"/>
              <a:ext cx="0" cy="4"/>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18" name="Rectangle 117"/>
            <p:cNvSpPr>
              <a:spLocks noChangeArrowheads="1"/>
            </p:cNvSpPr>
            <p:nvPr/>
          </p:nvSpPr>
          <p:spPr bwMode="auto">
            <a:xfrm>
              <a:off x="391" y="1732"/>
              <a:ext cx="3"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19" name="Line 116"/>
            <p:cNvSpPr>
              <a:spLocks noChangeShapeType="1"/>
            </p:cNvSpPr>
            <p:nvPr/>
          </p:nvSpPr>
          <p:spPr bwMode="auto">
            <a:xfrm>
              <a:off x="391"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0" name="Rectangle 119"/>
            <p:cNvSpPr>
              <a:spLocks noChangeArrowheads="1"/>
            </p:cNvSpPr>
            <p:nvPr/>
          </p:nvSpPr>
          <p:spPr bwMode="auto">
            <a:xfrm>
              <a:off x="1318" y="1732"/>
              <a:ext cx="3"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1" name="Line 118"/>
            <p:cNvSpPr>
              <a:spLocks noChangeShapeType="1"/>
            </p:cNvSpPr>
            <p:nvPr/>
          </p:nvSpPr>
          <p:spPr bwMode="auto">
            <a:xfrm>
              <a:off x="1318"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2" name="Rectangle 121"/>
            <p:cNvSpPr>
              <a:spLocks noChangeArrowheads="1"/>
            </p:cNvSpPr>
            <p:nvPr/>
          </p:nvSpPr>
          <p:spPr bwMode="auto">
            <a:xfrm>
              <a:off x="2191" y="1732"/>
              <a:ext cx="4"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3" name="Line 120"/>
            <p:cNvSpPr>
              <a:spLocks noChangeShapeType="1"/>
            </p:cNvSpPr>
            <p:nvPr/>
          </p:nvSpPr>
          <p:spPr bwMode="auto">
            <a:xfrm>
              <a:off x="2191"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4" name="Rectangle 123"/>
            <p:cNvSpPr>
              <a:spLocks noChangeArrowheads="1"/>
            </p:cNvSpPr>
            <p:nvPr/>
          </p:nvSpPr>
          <p:spPr bwMode="auto">
            <a:xfrm>
              <a:off x="3266" y="1732"/>
              <a:ext cx="4"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5" name="Line 122"/>
            <p:cNvSpPr>
              <a:spLocks noChangeShapeType="1"/>
            </p:cNvSpPr>
            <p:nvPr/>
          </p:nvSpPr>
          <p:spPr bwMode="auto">
            <a:xfrm>
              <a:off x="3266"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6" name="Rectangle 125"/>
            <p:cNvSpPr>
              <a:spLocks noChangeArrowheads="1"/>
            </p:cNvSpPr>
            <p:nvPr/>
          </p:nvSpPr>
          <p:spPr bwMode="auto">
            <a:xfrm>
              <a:off x="4039" y="1732"/>
              <a:ext cx="3"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7" name="Line 124"/>
            <p:cNvSpPr>
              <a:spLocks noChangeShapeType="1"/>
            </p:cNvSpPr>
            <p:nvPr/>
          </p:nvSpPr>
          <p:spPr bwMode="auto">
            <a:xfrm>
              <a:off x="4039"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28" name="Rectangle 127"/>
            <p:cNvSpPr>
              <a:spLocks noChangeArrowheads="1"/>
            </p:cNvSpPr>
            <p:nvPr/>
          </p:nvSpPr>
          <p:spPr bwMode="auto">
            <a:xfrm>
              <a:off x="5080" y="1732"/>
              <a:ext cx="4" cy="413"/>
            </a:xfrm>
            <a:prstGeom prst="rect">
              <a:avLst/>
            </a:prstGeom>
            <a:solidFill>
              <a:srgbClr val="000000"/>
            </a:solidFill>
            <a:ln w="9525">
              <a:noFill/>
              <a:miter lim="800000"/>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endParaRPr lang="en-US"/>
            </a:p>
          </p:txBody>
        </p:sp>
        <p:sp>
          <p:nvSpPr>
            <p:cNvPr id="129" name="Line 126"/>
            <p:cNvSpPr>
              <a:spLocks noChangeShapeType="1"/>
            </p:cNvSpPr>
            <p:nvPr/>
          </p:nvSpPr>
          <p:spPr bwMode="auto">
            <a:xfrm>
              <a:off x="5080" y="1732"/>
              <a:ext cx="0" cy="413"/>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30" name="Line 171"/>
            <p:cNvSpPr>
              <a:spLocks noChangeShapeType="1"/>
            </p:cNvSpPr>
            <p:nvPr/>
          </p:nvSpPr>
          <p:spPr bwMode="auto">
            <a:xfrm>
              <a:off x="4042" y="2145"/>
              <a:ext cx="1038" cy="0"/>
            </a:xfrm>
            <a:prstGeom prst="line">
              <a:avLst/>
            </a:prstGeom>
            <a:noFill/>
            <a:ln w="0">
              <a:solidFill>
                <a:srgbClr val="000000"/>
              </a:solidFill>
              <a:round/>
              <a:headEnd/>
              <a:tailEnd/>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sp>
          <p:nvSpPr>
            <p:cNvPr id="131" name="Line 268"/>
            <p:cNvSpPr>
              <a:spLocks noChangeShapeType="1"/>
            </p:cNvSpPr>
            <p:nvPr/>
          </p:nvSpPr>
          <p:spPr bwMode="auto">
            <a:xfrm>
              <a:off x="384" y="2145"/>
              <a:ext cx="4704" cy="0"/>
            </a:xfrm>
            <a:prstGeom prst="line">
              <a:avLst/>
            </a:prstGeom>
            <a:noFill/>
            <a:ln w="12700">
              <a:solidFill>
                <a:schemeClr val="tx1"/>
              </a:solidFill>
              <a:round/>
              <a:headEnd type="none" w="sm" len="sm"/>
              <a:tailEnd type="none" w="sm" len="sm"/>
            </a:ln>
          </p:spPr>
          <p:txBody>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endParaRPr 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04800" y="685800"/>
            <a:ext cx="8686800" cy="1066800"/>
          </a:xfrm>
        </p:spPr>
        <p:txBody>
          <a:bodyPr/>
          <a:lstStyle/>
          <a:p>
            <a:r>
              <a:rPr lang="en-AU" sz="2800" dirty="0" smtClean="0"/>
              <a:t>The proposal that only IEEE 802 “maintain, alter and extend” ISO/IEC 8802 standards was controversial</a:t>
            </a:r>
            <a:endParaRPr lang="en-US" sz="2800" dirty="0" smtClean="0"/>
          </a:p>
        </p:txBody>
      </p:sp>
      <p:sp>
        <p:nvSpPr>
          <p:cNvPr id="6147" name="Content Placeholder 2"/>
          <p:cNvSpPr>
            <a:spLocks noGrp="1"/>
          </p:cNvSpPr>
          <p:nvPr>
            <p:ph idx="1"/>
          </p:nvPr>
        </p:nvSpPr>
        <p:spPr>
          <a:xfrm>
            <a:off x="381000" y="1828800"/>
            <a:ext cx="8534400" cy="4495800"/>
          </a:xfrm>
        </p:spPr>
        <p:txBody>
          <a:bodyPr/>
          <a:lstStyle/>
          <a:p>
            <a:r>
              <a:rPr lang="en-AU" dirty="0" smtClean="0"/>
              <a:t>The IEEE 802 liaison indicated that IEEE 802 would be willing to submit standards (particularly 802.1 and 802.3) to ISO/IEC under certain conditions </a:t>
            </a:r>
          </a:p>
          <a:p>
            <a:pPr lvl="1"/>
            <a:r>
              <a:rPr lang="en-US" i="1" dirty="0" smtClean="0"/>
              <a:t>“…it is essential that ISO/IEC JTC1/SC6 agrees that the responsibility to maintain, alter or extend the functionality of IEEE 802 standards ratified by ISO/IEC remains solely with IEEE 802”</a:t>
            </a:r>
            <a:endParaRPr lang="en-AU" i="1" dirty="0" smtClean="0"/>
          </a:p>
          <a:p>
            <a:r>
              <a:rPr lang="en-AU" dirty="0" smtClean="0"/>
              <a:t>This condition was particularly controversial among most NBs</a:t>
            </a:r>
          </a:p>
          <a:p>
            <a:r>
              <a:rPr lang="en-AU" dirty="0" smtClean="0"/>
              <a:t>The main issue of contention appeared to revolve around the definition of “extend”; many NBs considered a restriction of extensions as limiting SC6’s ability to do their normal work </a:t>
            </a:r>
          </a:p>
          <a:p>
            <a:pPr lvl="1">
              <a:buFontTx/>
              <a:buNone/>
            </a:pPr>
            <a:endParaRPr lang="en-AU"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4A6A8944-CBCD-4F92-9737-9346910CCBB4}" type="slidenum">
              <a:rPr lang="en-US" smtClean="0"/>
              <a:pPr>
                <a:defRPr/>
              </a:pPr>
              <a:t>10</a:t>
            </a:fld>
            <a:endParaRPr lang="en-US"/>
          </a:p>
        </p:txBody>
      </p:sp>
    </p:spTree>
    <p:extLst>
      <p:ext uri="{BB962C8B-B14F-4D97-AF65-F5344CB8AC3E}">
        <p14:creationId xmlns:p14="http://schemas.microsoft.com/office/powerpoint/2010/main" val="2804779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Operations Manual Reference</a:t>
            </a:r>
            <a:endParaRPr lang="en-US" dirty="0"/>
          </a:p>
        </p:txBody>
      </p:sp>
      <p:sp>
        <p:nvSpPr>
          <p:cNvPr id="3" name="Content Placeholder 2"/>
          <p:cNvSpPr>
            <a:spLocks noGrp="1"/>
          </p:cNvSpPr>
          <p:nvPr>
            <p:ph idx="1"/>
          </p:nvPr>
        </p:nvSpPr>
        <p:spPr>
          <a:xfrm>
            <a:off x="228600" y="1600200"/>
            <a:ext cx="8763000" cy="4495800"/>
          </a:xfrm>
        </p:spPr>
        <p:txBody>
          <a:bodyPr/>
          <a:lstStyle/>
          <a:p>
            <a:pPr marL="0" indent="0">
              <a:buNone/>
            </a:pPr>
            <a:r>
              <a:rPr lang="en-US" i="1" dirty="0"/>
              <a:t>9.1 Procedure for Coordination with Other Standards Bodies</a:t>
            </a:r>
          </a:p>
          <a:p>
            <a:pPr marL="0" indent="0">
              <a:buNone/>
            </a:pPr>
            <a:r>
              <a:rPr lang="en-US" b="0" dirty="0"/>
              <a:t>These procedures apply to communications with other standards bodies or similar entities.</a:t>
            </a:r>
          </a:p>
          <a:p>
            <a:pPr marL="0" indent="0">
              <a:buNone/>
            </a:pPr>
            <a:r>
              <a:rPr lang="fr-FR" dirty="0"/>
              <a:t>9.1.1 IEEE 802 LMSC communications</a:t>
            </a:r>
          </a:p>
          <a:p>
            <a:pPr marL="0" indent="0">
              <a:buNone/>
            </a:pPr>
            <a:r>
              <a:rPr lang="en-US" b="0" dirty="0"/>
              <a:t>• Communications from the IEEE 802 LMSC to external standards bodies shall not be released without prior approval by the Sponsor. Such approval indicates that the communication represents the position of IEEE 802 LMSC.</a:t>
            </a:r>
          </a:p>
          <a:p>
            <a:pPr marL="0" indent="0">
              <a:buNone/>
            </a:pPr>
            <a:r>
              <a:rPr lang="en-US" b="0" dirty="0"/>
              <a:t>• All communications by IEEE 802 LMSC with external standards bodies shall be issued by the IEEE 802 LMSC Chair and shall be copied to the Sponsor.</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1370351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SC6 Liaison Motion</a:t>
            </a:r>
            <a:endParaRPr lang="en-US" dirty="0"/>
          </a:p>
        </p:txBody>
      </p:sp>
      <p:sp>
        <p:nvSpPr>
          <p:cNvPr id="3" name="Content Placeholder 2"/>
          <p:cNvSpPr>
            <a:spLocks noGrp="1"/>
          </p:cNvSpPr>
          <p:nvPr>
            <p:ph idx="1"/>
          </p:nvPr>
        </p:nvSpPr>
        <p:spPr>
          <a:xfrm>
            <a:off x="228600" y="1600200"/>
            <a:ext cx="8229600" cy="4495800"/>
          </a:xfrm>
        </p:spPr>
        <p:txBody>
          <a:bodyPr/>
          <a:lstStyle/>
          <a:p>
            <a:r>
              <a:rPr lang="en-AU" sz="2800" dirty="0"/>
              <a:t>Motion</a:t>
            </a:r>
          </a:p>
          <a:p>
            <a:pPr lvl="1"/>
            <a:r>
              <a:rPr lang="en-AU" sz="2400" dirty="0" smtClean="0"/>
              <a:t>Under clause 9.1.1 of the 802 OM, approve liaising to SC6 of the following:</a:t>
            </a:r>
            <a:endParaRPr lang="en-AU" sz="2400" dirty="0"/>
          </a:p>
          <a:p>
            <a:pPr lvl="2"/>
            <a:r>
              <a:rPr lang="en-AU" sz="2000" dirty="0"/>
              <a:t>Pages 52-64 of 0299r6 </a:t>
            </a:r>
            <a:r>
              <a:rPr lang="en-AU" sz="2000" dirty="0" smtClean="0"/>
              <a:t>to </a:t>
            </a:r>
            <a:r>
              <a:rPr lang="en-AU" sz="2000" dirty="0"/>
              <a:t>SC6 as responses to the questions from SC6 in N15226 and N15227, pending review and modification by IEEE SA of the answer to the question on page 63</a:t>
            </a:r>
          </a:p>
          <a:p>
            <a:pPr lvl="2"/>
            <a:r>
              <a:rPr lang="en-AU" sz="2000" dirty="0"/>
              <a:t>The draft agreement on page 72 of 0299r6 </a:t>
            </a:r>
            <a:endParaRPr lang="en-AU" sz="2000" dirty="0" smtClean="0"/>
          </a:p>
          <a:p>
            <a:pPr lvl="2"/>
            <a:r>
              <a:rPr lang="en-AU" sz="2000" dirty="0" smtClean="0"/>
              <a:t>Paul Nikolich </a:t>
            </a:r>
            <a:r>
              <a:rPr lang="en-AU" sz="2000" dirty="0"/>
              <a:t>be given authority to make editorial changes before arranging for the liaison of the final versions of the answers and draft agreement</a:t>
            </a:r>
          </a:p>
          <a:p>
            <a:endParaRPr lang="en-US" sz="28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884058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802.11 CMMW</a:t>
            </a:r>
            <a:r>
              <a:rPr lang="en-US" baseline="0" dirty="0" smtClean="0"/>
              <a:t> </a:t>
            </a:r>
            <a:r>
              <a:rPr lang="en-US" dirty="0" smtClean="0"/>
              <a:t>Study group extension motion</a:t>
            </a:r>
          </a:p>
        </p:txBody>
      </p:sp>
      <p:sp>
        <p:nvSpPr>
          <p:cNvPr id="20483" name="Content Placeholder 2"/>
          <p:cNvSpPr>
            <a:spLocks noGrp="1"/>
          </p:cNvSpPr>
          <p:nvPr>
            <p:ph idx="1"/>
          </p:nvPr>
        </p:nvSpPr>
        <p:spPr/>
        <p:txBody>
          <a:bodyPr/>
          <a:lstStyle/>
          <a:p>
            <a:r>
              <a:rPr lang="en-GB" dirty="0" smtClean="0"/>
              <a:t>Request the IEEE 802 LMSC to extend the 802.11 China </a:t>
            </a:r>
            <a:r>
              <a:rPr lang="en-GB" dirty="0" err="1" smtClean="0"/>
              <a:t>Millimeter</a:t>
            </a:r>
            <a:r>
              <a:rPr lang="en-GB" dirty="0" smtClean="0"/>
              <a:t> Wave (CMMW) Study Group.</a:t>
            </a:r>
            <a:endParaRPr lang="en-US" dirty="0" smtClean="0"/>
          </a:p>
          <a:p>
            <a:endParaRPr lang="en-GB" dirty="0" smtClean="0"/>
          </a:p>
          <a:p>
            <a:r>
              <a:rPr lang="en-GB" dirty="0" smtClean="0"/>
              <a:t>Moved: Bruce Kraemer</a:t>
            </a:r>
          </a:p>
          <a:p>
            <a:pPr lvl="1"/>
            <a:r>
              <a:rPr lang="en-GB" dirty="0" smtClean="0"/>
              <a:t>Result in WG:  59,0,0 passes.</a:t>
            </a:r>
          </a:p>
          <a:p>
            <a:endParaRPr lang="en-US" dirty="0" smtClean="0"/>
          </a:p>
        </p:txBody>
      </p:sp>
      <p:sp>
        <p:nvSpPr>
          <p:cNvPr id="4" name="Date Placeholder 3"/>
          <p:cNvSpPr>
            <a:spLocks noGrp="1"/>
          </p:cNvSpPr>
          <p:nvPr>
            <p:ph type="dt" sz="quarter" idx="10"/>
          </p:nvPr>
        </p:nvSpPr>
        <p:spPr>
          <a:xfrm>
            <a:off x="696913" y="333375"/>
            <a:ext cx="1182687" cy="276225"/>
          </a:xfrm>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204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Slide </a:t>
            </a:r>
            <a:fld id="{411B0051-92D4-4037-A2BE-A25F653A1842}" type="slidenum">
              <a:rPr lang="en-US" smtClean="0"/>
              <a:pPr/>
              <a:t>2</a:t>
            </a:fld>
            <a:endParaRPr lang="en-US" smtClean="0"/>
          </a:p>
        </p:txBody>
      </p:sp>
    </p:spTree>
    <p:extLst>
      <p:ext uri="{BB962C8B-B14F-4D97-AF65-F5344CB8AC3E}">
        <p14:creationId xmlns:p14="http://schemas.microsoft.com/office/powerpoint/2010/main" val="1245865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2012</a:t>
            </a:r>
          </a:p>
        </p:txBody>
      </p:sp>
      <p:sp>
        <p:nvSpPr>
          <p:cNvPr id="20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Bruce Kraemer,  Marvell</a:t>
            </a:r>
          </a:p>
        </p:txBody>
      </p:sp>
      <p:sp>
        <p:nvSpPr>
          <p:cNvPr id="20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7602FAB-1B9E-4628-99E5-4763664E41F5}" type="slidenum">
              <a:rPr lang="en-US" smtClean="0"/>
              <a:pPr/>
              <a:t>3</a:t>
            </a:fld>
            <a:endParaRPr lang="en-US" smtClean="0"/>
          </a:p>
        </p:txBody>
      </p:sp>
      <p:sp>
        <p:nvSpPr>
          <p:cNvPr id="2053" name="Rectangle 2"/>
          <p:cNvSpPr>
            <a:spLocks noGrp="1" noChangeArrowheads="1"/>
          </p:cNvSpPr>
          <p:nvPr>
            <p:ph type="title"/>
          </p:nvPr>
        </p:nvSpPr>
        <p:spPr/>
        <p:txBody>
          <a:bodyPr/>
          <a:lstStyle/>
          <a:p>
            <a:r>
              <a:rPr lang="en-US" dirty="0" smtClean="0"/>
              <a:t>802.11 ISD Study Group Motion </a:t>
            </a:r>
          </a:p>
        </p:txBody>
      </p:sp>
      <p:sp>
        <p:nvSpPr>
          <p:cNvPr id="2054"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Infrastructure Service Discovery (ISD) Study Group.</a:t>
            </a:r>
          </a:p>
          <a:p>
            <a:endParaRPr lang="en-GB" dirty="0" smtClean="0"/>
          </a:p>
          <a:p>
            <a:r>
              <a:rPr lang="en-GB" dirty="0" smtClean="0"/>
              <a:t>Moved:  Bruce Kraemer</a:t>
            </a:r>
          </a:p>
          <a:p>
            <a:pPr lvl="1"/>
            <a:r>
              <a:rPr lang="en-GB" dirty="0" smtClean="0"/>
              <a:t>Result in WG:  61,1,0 passes</a:t>
            </a:r>
          </a:p>
        </p:txBody>
      </p:sp>
    </p:spTree>
    <p:extLst>
      <p:ext uri="{BB962C8B-B14F-4D97-AF65-F5344CB8AC3E}">
        <p14:creationId xmlns:p14="http://schemas.microsoft.com/office/powerpoint/2010/main" val="1372994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 Request – 1</a:t>
            </a:r>
            <a:endParaRPr lang="en-GB" dirty="0"/>
          </a:p>
        </p:txBody>
      </p:sp>
      <p:sp>
        <p:nvSpPr>
          <p:cNvPr id="3" name="Content Placeholder 2"/>
          <p:cNvSpPr>
            <a:spLocks noGrp="1"/>
          </p:cNvSpPr>
          <p:nvPr>
            <p:ph idx="1"/>
          </p:nvPr>
        </p:nvSpPr>
        <p:spPr>
          <a:xfrm>
            <a:off x="304800" y="1524000"/>
            <a:ext cx="8534400" cy="4800600"/>
          </a:xfrm>
        </p:spPr>
        <p:txBody>
          <a:bodyPr/>
          <a:lstStyle/>
          <a:p>
            <a:pPr marL="0" indent="0">
              <a:buNone/>
            </a:pPr>
            <a:r>
              <a:rPr lang="en-US" sz="1600" dirty="0" smtClean="0"/>
              <a:t>See document:  11-12-0459r0</a:t>
            </a:r>
            <a:endParaRPr lang="en-US" sz="900" b="1" dirty="0" smtClean="0">
              <a:solidFill>
                <a:schemeClr val="tx1"/>
              </a:solidFill>
              <a:effectLst/>
            </a:endParaRPr>
          </a:p>
          <a:p>
            <a:pPr marL="0" indent="0">
              <a:buNone/>
            </a:pPr>
            <a:r>
              <a:rPr lang="en-US" sz="1200" b="1" dirty="0" smtClean="0">
                <a:solidFill>
                  <a:schemeClr val="tx1"/>
                </a:solidFill>
                <a:effectLst/>
              </a:rPr>
              <a:t>Table 7-43q – HT Operation element and section 9.13.3 Protection mechanisms for transmissions of HT PPDUs</a:t>
            </a:r>
            <a:endParaRPr lang="en-GB" sz="1200" b="1" dirty="0" smtClean="0">
              <a:solidFill>
                <a:schemeClr val="tx1"/>
              </a:solidFill>
              <a:effectLst/>
            </a:endParaRPr>
          </a:p>
          <a:p>
            <a:pPr marL="0" indent="0">
              <a:buNone/>
            </a:pPr>
            <a:r>
              <a:rPr lang="en-US" sz="1200" b="1" dirty="0" smtClean="0">
                <a:solidFill>
                  <a:schemeClr val="tx1"/>
                </a:solidFill>
                <a:effectLst/>
              </a:rPr>
              <a:t> </a:t>
            </a:r>
            <a:endParaRPr lang="en-GB" sz="1200" b="1" dirty="0" smtClean="0">
              <a:solidFill>
                <a:schemeClr val="tx1"/>
              </a:solidFill>
              <a:effectLst/>
            </a:endParaRPr>
          </a:p>
          <a:p>
            <a:pPr marL="0" indent="0">
              <a:buNone/>
            </a:pPr>
            <a:r>
              <a:rPr lang="en-US" sz="1200" b="1" dirty="0" smtClean="0">
                <a:solidFill>
                  <a:schemeClr val="tx1"/>
                </a:solidFill>
                <a:effectLst/>
              </a:rPr>
              <a:t>Table 7-43q defines 20MHz protection mode. In 9.13.3.1 General is explained when the HT Protection field is set to 20 MHz protection mode. However, I am missing the directions for the STA or AP what to when this mode is set in all cases.</a:t>
            </a:r>
            <a:endParaRPr lang="en-GB" sz="1200" b="1" dirty="0" smtClean="0">
              <a:solidFill>
                <a:schemeClr val="tx1"/>
              </a:solidFill>
              <a:effectLst/>
            </a:endParaRPr>
          </a:p>
          <a:p>
            <a:pPr marL="0" indent="0">
              <a:buNone/>
            </a:pPr>
            <a:r>
              <a:rPr lang="en-US" sz="1200" b="1" dirty="0" smtClean="0">
                <a:solidFill>
                  <a:schemeClr val="tx1"/>
                </a:solidFill>
                <a:effectLst/>
              </a:rPr>
              <a:t> Two paragraphs contain references to 20MHz protection mode:</a:t>
            </a:r>
            <a:endParaRPr lang="en-GB" sz="1200" b="1" dirty="0" smtClean="0">
              <a:solidFill>
                <a:schemeClr val="tx1"/>
              </a:solidFill>
              <a:effectLst/>
            </a:endParaRPr>
          </a:p>
          <a:p>
            <a:pPr marL="0" indent="0">
              <a:buNone/>
            </a:pPr>
            <a:r>
              <a:rPr lang="en-US" sz="1200" b="1" dirty="0" smtClean="0">
                <a:solidFill>
                  <a:schemeClr val="tx1"/>
                </a:solidFill>
                <a:effectLst/>
              </a:rPr>
              <a:t> </a:t>
            </a:r>
            <a:endParaRPr lang="en-GB" sz="1200" b="1" dirty="0" smtClean="0">
              <a:solidFill>
                <a:schemeClr val="tx1"/>
              </a:solidFill>
              <a:effectLst/>
            </a:endParaRPr>
          </a:p>
          <a:p>
            <a:pPr marL="0" indent="0">
              <a:buNone/>
            </a:pPr>
            <a:r>
              <a:rPr lang="en-US" sz="1200" b="1" dirty="0" smtClean="0">
                <a:solidFill>
                  <a:schemeClr val="tx1"/>
                </a:solidFill>
                <a:effectLst/>
              </a:rPr>
              <a:t>When the HT Protection field is set to no protection mode or 20 MHz protection mode and the </a:t>
            </a:r>
            <a:r>
              <a:rPr lang="en-US" sz="1200" b="1" dirty="0" err="1" smtClean="0">
                <a:solidFill>
                  <a:schemeClr val="tx1"/>
                </a:solidFill>
                <a:effectLst/>
              </a:rPr>
              <a:t>Nongreenfield</a:t>
            </a:r>
            <a:r>
              <a:rPr lang="en-US" sz="1200" b="1" dirty="0" smtClean="0">
                <a:solidFill>
                  <a:schemeClr val="tx1"/>
                </a:solidFill>
                <a:effectLst/>
              </a:rPr>
              <a:t> HT STAs Present field is set to 0, no protection is required since all HT STAs in the BSS are capable of decoding HT-mixed format and HT-greenfield format transmissions.</a:t>
            </a:r>
            <a:endParaRPr lang="en-GB" sz="1200" b="1" dirty="0" smtClean="0">
              <a:solidFill>
                <a:schemeClr val="tx1"/>
              </a:solidFill>
              <a:effectLst/>
            </a:endParaRPr>
          </a:p>
          <a:p>
            <a:pPr marL="0" indent="0">
              <a:buNone/>
            </a:pPr>
            <a:r>
              <a:rPr lang="en-US" sz="1200" b="1" dirty="0" smtClean="0">
                <a:solidFill>
                  <a:schemeClr val="tx1"/>
                </a:solidFill>
                <a:effectLst/>
              </a:rPr>
              <a:t> </a:t>
            </a:r>
            <a:endParaRPr lang="en-GB" sz="1200" b="1" dirty="0" smtClean="0">
              <a:solidFill>
                <a:schemeClr val="tx1"/>
              </a:solidFill>
              <a:effectLst/>
            </a:endParaRPr>
          </a:p>
          <a:p>
            <a:pPr marL="0" indent="0">
              <a:buNone/>
            </a:pPr>
            <a:r>
              <a:rPr lang="en-US" sz="1200" b="1" dirty="0" smtClean="0">
                <a:solidFill>
                  <a:schemeClr val="tx1"/>
                </a:solidFill>
                <a:effectLst/>
              </a:rPr>
              <a:t>When the HT Protection field is set to no protection mode or 20 MHz protection mode and the </a:t>
            </a:r>
            <a:r>
              <a:rPr lang="en-US" sz="1200" b="1" dirty="0" err="1" smtClean="0">
                <a:solidFill>
                  <a:schemeClr val="tx1"/>
                </a:solidFill>
                <a:effectLst/>
              </a:rPr>
              <a:t>Nongreenfield</a:t>
            </a:r>
            <a:r>
              <a:rPr lang="en-US" sz="1200" b="1" dirty="0" smtClean="0">
                <a:solidFill>
                  <a:schemeClr val="tx1"/>
                </a:solidFill>
                <a:effectLst/>
              </a:rPr>
              <a:t> HT STAs Present field is set to 1, HT transmissions that use the HT-greenfield format shall be protected. This protection may be established by transmitting a PPDU with the TXVECTOR FORMAT parameter set to HT_MF or any of the methods described in Table 9-8.</a:t>
            </a:r>
            <a:endParaRPr lang="en-GB" sz="1200" b="1" dirty="0" smtClean="0">
              <a:solidFill>
                <a:schemeClr val="tx1"/>
              </a:solidFill>
              <a:effectLst/>
            </a:endParaRPr>
          </a:p>
          <a:p>
            <a:pPr marL="0" indent="0">
              <a:buNone/>
            </a:pPr>
            <a:r>
              <a:rPr lang="en-US" sz="1200" b="1" dirty="0" smtClean="0">
                <a:solidFill>
                  <a:schemeClr val="tx1"/>
                </a:solidFill>
                <a:effectLst/>
              </a:rPr>
              <a:t> </a:t>
            </a:r>
            <a:endParaRPr lang="en-GB" sz="1200" b="1" dirty="0" smtClean="0">
              <a:solidFill>
                <a:schemeClr val="tx1"/>
              </a:solidFill>
              <a:effectLst/>
            </a:endParaRPr>
          </a:p>
          <a:p>
            <a:pPr marL="0" indent="0">
              <a:buNone/>
            </a:pPr>
            <a:r>
              <a:rPr lang="en-US" sz="1400" b="1" dirty="0" smtClean="0">
                <a:solidFill>
                  <a:schemeClr val="tx1"/>
                </a:solidFill>
                <a:effectLst/>
              </a:rPr>
              <a:t>There is no paragraph regarding transmissions of non-greenfield frames in a non-greenfield environment, specifically, do non-greenfield frames sent with 40MHz channel width need to be protected when 20 MHz protection mode is set? Or is the sentence</a:t>
            </a:r>
            <a:endParaRPr lang="en-GB" sz="1400" b="1" dirty="0" smtClean="0">
              <a:solidFill>
                <a:schemeClr val="tx1"/>
              </a:solidFill>
              <a:effectLst/>
            </a:endParaRPr>
          </a:p>
          <a:p>
            <a:pPr marL="0" indent="0">
              <a:buNone/>
            </a:pPr>
            <a:r>
              <a:rPr lang="en-US" sz="1400" b="1" i="1" dirty="0" smtClean="0">
                <a:solidFill>
                  <a:schemeClr val="tx1"/>
                </a:solidFill>
                <a:effectLst/>
              </a:rPr>
              <a:t>“When the HT Protection field is not set to no protection mode or the Secondary Channel Offset field is set to SCN, a STA shall not transmit a 40 MHz HT PPDU (TXVECTOR parameter CH_BANDWIDTH set to HT_CBW40) to initiate a TXOP.”</a:t>
            </a:r>
            <a:r>
              <a:rPr lang="en-GB" sz="1400" i="1" dirty="0"/>
              <a:t> </a:t>
            </a:r>
            <a:r>
              <a:rPr lang="en-US" sz="1400" b="1" dirty="0" smtClean="0">
                <a:solidFill>
                  <a:schemeClr val="tx1"/>
                </a:solidFill>
                <a:effectLst/>
              </a:rPr>
              <a:t>the one instructing to use protection?</a:t>
            </a:r>
            <a:endParaRPr lang="en-GB" sz="1400" b="1" dirty="0" smtClean="0">
              <a:solidFill>
                <a:schemeClr val="tx1"/>
              </a:solidFill>
              <a:effectLst/>
            </a:endParaRPr>
          </a:p>
          <a:p>
            <a:endParaRPr lang="en-GB" sz="9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4</a:t>
            </a:fld>
            <a:endParaRPr lang="en-US"/>
          </a:p>
        </p:txBody>
      </p:sp>
    </p:spTree>
    <p:extLst>
      <p:ext uri="{BB962C8B-B14F-4D97-AF65-F5344CB8AC3E}">
        <p14:creationId xmlns:p14="http://schemas.microsoft.com/office/powerpoint/2010/main" val="132144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 Request – </a:t>
            </a:r>
            <a:r>
              <a:rPr lang="en-GB" dirty="0" smtClean="0"/>
              <a:t>expansion</a:t>
            </a:r>
            <a:endParaRPr lang="en-GB" dirty="0"/>
          </a:p>
        </p:txBody>
      </p:sp>
      <p:sp>
        <p:nvSpPr>
          <p:cNvPr id="3" name="Content Placeholder 2"/>
          <p:cNvSpPr>
            <a:spLocks noGrp="1"/>
          </p:cNvSpPr>
          <p:nvPr>
            <p:ph idx="1"/>
          </p:nvPr>
        </p:nvSpPr>
        <p:spPr>
          <a:xfrm>
            <a:off x="304800" y="1524000"/>
            <a:ext cx="8686800" cy="4800600"/>
          </a:xfrm>
        </p:spPr>
        <p:txBody>
          <a:bodyPr/>
          <a:lstStyle/>
          <a:p>
            <a:pPr marL="0" indent="0">
              <a:buNone/>
            </a:pPr>
            <a:r>
              <a:rPr lang="en-US" sz="2800" dirty="0" smtClean="0"/>
              <a:t>See document:  11-12-0459r0</a:t>
            </a:r>
            <a:endParaRPr lang="en-US" sz="1200" b="1" dirty="0" smtClean="0">
              <a:solidFill>
                <a:schemeClr val="tx1"/>
              </a:solidFill>
              <a:effectLst/>
            </a:endParaRPr>
          </a:p>
          <a:p>
            <a:pPr marL="0" indent="0">
              <a:buNone/>
            </a:pPr>
            <a:r>
              <a:rPr lang="en-US" sz="2000" b="1" dirty="0" smtClean="0">
                <a:solidFill>
                  <a:schemeClr val="tx1"/>
                </a:solidFill>
                <a:effectLst/>
              </a:rPr>
              <a:t> </a:t>
            </a:r>
            <a:endParaRPr lang="en-GB" sz="2000" b="1" dirty="0" smtClean="0">
              <a:solidFill>
                <a:schemeClr val="tx1"/>
              </a:solidFill>
              <a:effectLst/>
            </a:endParaRPr>
          </a:p>
          <a:p>
            <a:pPr marL="0" indent="0">
              <a:buNone/>
            </a:pPr>
            <a:r>
              <a:rPr lang="en-US" b="1" dirty="0" smtClean="0">
                <a:solidFill>
                  <a:schemeClr val="tx1"/>
                </a:solidFill>
                <a:effectLst/>
              </a:rPr>
              <a:t>There is no paragraph regarding transmissions of non-greenfield frames in a non-greenfield environment, specifically, do non-greenfield frames sent with 40MHz channel width need to be protected when 20 MHz protection mode is set? Or is the sentence</a:t>
            </a:r>
            <a:endParaRPr lang="en-GB" b="1" dirty="0" smtClean="0">
              <a:solidFill>
                <a:schemeClr val="tx1"/>
              </a:solidFill>
              <a:effectLst/>
            </a:endParaRPr>
          </a:p>
          <a:p>
            <a:pPr marL="0" indent="0">
              <a:buNone/>
            </a:pPr>
            <a:r>
              <a:rPr lang="en-US" b="1" i="1" dirty="0" smtClean="0">
                <a:solidFill>
                  <a:schemeClr val="tx1"/>
                </a:solidFill>
                <a:effectLst/>
              </a:rPr>
              <a:t>“When the HT Protection field is not set to no protection mode or the Secondary Channel Offset field is set to SCN, a STA shall not transmit a 40 MHz HT PPDU (TXVECTOR parameter CH_BANDWIDTH set to HT_CBW40) to initiate a TXOP.”</a:t>
            </a:r>
            <a:r>
              <a:rPr lang="en-GB" i="1" dirty="0"/>
              <a:t> </a:t>
            </a:r>
            <a:r>
              <a:rPr lang="en-US" b="1" dirty="0" smtClean="0">
                <a:solidFill>
                  <a:schemeClr val="tx1"/>
                </a:solidFill>
                <a:effectLst/>
              </a:rPr>
              <a:t>the one instructing to use protection?</a:t>
            </a:r>
            <a:endParaRPr lang="en-GB" b="1" dirty="0" smtClean="0">
              <a:solidFill>
                <a:schemeClr val="tx1"/>
              </a:solidFill>
              <a:effectLst/>
            </a:endParaRPr>
          </a:p>
          <a:p>
            <a:endParaRPr lang="en-GB" sz="12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5</a:t>
            </a:fld>
            <a:endParaRPr lang="en-US"/>
          </a:p>
        </p:txBody>
      </p:sp>
    </p:spTree>
    <p:extLst>
      <p:ext uri="{BB962C8B-B14F-4D97-AF65-F5344CB8AC3E}">
        <p14:creationId xmlns:p14="http://schemas.microsoft.com/office/powerpoint/2010/main" val="311978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 Response</a:t>
            </a:r>
            <a:endParaRPr lang="en-GB" dirty="0"/>
          </a:p>
        </p:txBody>
      </p:sp>
      <p:sp>
        <p:nvSpPr>
          <p:cNvPr id="3" name="Content Placeholder 2"/>
          <p:cNvSpPr>
            <a:spLocks noGrp="1"/>
          </p:cNvSpPr>
          <p:nvPr>
            <p:ph idx="1"/>
          </p:nvPr>
        </p:nvSpPr>
        <p:spPr>
          <a:xfrm>
            <a:off x="685800" y="1524000"/>
            <a:ext cx="7772400" cy="4572000"/>
          </a:xfrm>
        </p:spPr>
        <p:txBody>
          <a:bodyPr/>
          <a:lstStyle/>
          <a:p>
            <a:pPr lvl="0"/>
            <a:r>
              <a:rPr lang="en-US" dirty="0"/>
              <a:t>IEEE </a:t>
            </a:r>
            <a:r>
              <a:rPr lang="en-US" dirty="0" err="1"/>
              <a:t>Std</a:t>
            </a:r>
            <a:r>
              <a:rPr lang="en-US" dirty="0"/>
              <a:t> 802.11n-2009 is unambiguous on this issue: </a:t>
            </a:r>
            <a:endParaRPr lang="en-GB" dirty="0"/>
          </a:p>
          <a:p>
            <a:pPr lvl="1"/>
            <a:r>
              <a:rPr lang="en-US" dirty="0"/>
              <a:t>The standard defines protection mode for HT STAs in 9.13.3.1</a:t>
            </a:r>
            <a:r>
              <a:rPr lang="en-US" dirty="0" smtClean="0"/>
              <a:t>:</a:t>
            </a:r>
            <a:endParaRPr lang="en-GB" dirty="0"/>
          </a:p>
          <a:p>
            <a:pPr marL="457200" lvl="1" indent="0">
              <a:buNone/>
            </a:pPr>
            <a:r>
              <a:rPr lang="en-US" sz="2400" i="1" dirty="0" smtClean="0"/>
              <a:t>“</a:t>
            </a:r>
            <a:r>
              <a:rPr lang="en-US" sz="2400" i="1" dirty="0"/>
              <a:t>Transmissions of HT PPDUs, referred to as HT transmissions, are protected if there are other STAs present that cannot interpret HT transmissions correctly. “ </a:t>
            </a:r>
            <a:r>
              <a:rPr lang="en-US" sz="2400" dirty="0"/>
              <a:t>(see first sentence) and </a:t>
            </a:r>
            <a:r>
              <a:rPr lang="en-US" sz="2400" i="1" dirty="0"/>
              <a:t>“20 MHz protection mode indicates that 1) all detected STAs are HT, 2) the BSS is 20/40 and 3) at least one HT STA is 20 MHz only” </a:t>
            </a:r>
            <a:r>
              <a:rPr lang="en-US" sz="2400" dirty="0"/>
              <a:t>(see 9.13.3.1, 4</a:t>
            </a:r>
            <a:r>
              <a:rPr lang="en-US" sz="2400" baseline="30000" dirty="0"/>
              <a:t>th</a:t>
            </a:r>
            <a:r>
              <a:rPr lang="en-US" sz="2400" dirty="0"/>
              <a:t> paragraph)</a:t>
            </a:r>
            <a:r>
              <a:rPr lang="en-US" sz="2400" i="1" dirty="0"/>
              <a:t>. </a:t>
            </a:r>
            <a:endParaRPr lang="en-GB" sz="2400" dirty="0"/>
          </a:p>
          <a:p>
            <a:pPr lvl="1"/>
            <a:r>
              <a:rPr lang="en-US" dirty="0"/>
              <a:t>When all STAs are HT-STAs, each STA is able to decode the HT-SIG of a 40 MHz packet</a:t>
            </a:r>
            <a:r>
              <a:rPr lang="en-US" dirty="0" smtClean="0"/>
              <a:t>.</a:t>
            </a:r>
            <a:endParaRPr lang="en-GB" sz="2400" dirty="0"/>
          </a:p>
          <a:p>
            <a:pPr lvl="1"/>
            <a:r>
              <a:rPr lang="en-US" dirty="0"/>
              <a:t>Initiation of a TXOP is addressed in 9.13.3.1 (last paragraph).</a:t>
            </a:r>
            <a:endParaRPr lang="en-GB" dirty="0"/>
          </a:p>
          <a:p>
            <a:endParaRPr lang="en-GB"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6</a:t>
            </a:fld>
            <a:endParaRPr lang="en-US"/>
          </a:p>
        </p:txBody>
      </p:sp>
    </p:spTree>
    <p:extLst>
      <p:ext uri="{BB962C8B-B14F-4D97-AF65-F5344CB8AC3E}">
        <p14:creationId xmlns:p14="http://schemas.microsoft.com/office/powerpoint/2010/main" val="3309172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 Request Motion</a:t>
            </a:r>
            <a:endParaRPr lang="en-GB" dirty="0"/>
          </a:p>
        </p:txBody>
      </p:sp>
      <p:sp>
        <p:nvSpPr>
          <p:cNvPr id="3" name="Content Placeholder 2"/>
          <p:cNvSpPr>
            <a:spLocks noGrp="1"/>
          </p:cNvSpPr>
          <p:nvPr>
            <p:ph idx="1"/>
          </p:nvPr>
        </p:nvSpPr>
        <p:spPr/>
        <p:txBody>
          <a:bodyPr/>
          <a:lstStyle/>
          <a:p>
            <a:r>
              <a:rPr lang="en-US" dirty="0" smtClean="0"/>
              <a:t>Approve the response in 11-12/0459r0 as the IEEE LMSC response to the interpretation request contained therein.</a:t>
            </a:r>
            <a:endParaRPr lang="en-GB" dirty="0" smtClean="0"/>
          </a:p>
          <a:p>
            <a:pPr marL="0" indent="0">
              <a:buNone/>
            </a:pPr>
            <a:endParaRPr lang="en-GB" dirty="0" smtClean="0"/>
          </a:p>
          <a:p>
            <a:r>
              <a:rPr lang="en-US" dirty="0" smtClean="0"/>
              <a:t>Moved: </a:t>
            </a:r>
            <a:r>
              <a:rPr lang="en-GB" dirty="0" smtClean="0"/>
              <a:t>Bruce Kraemer</a:t>
            </a:r>
          </a:p>
          <a:p>
            <a:endParaRPr lang="en-GB" dirty="0" smtClean="0"/>
          </a:p>
          <a:p>
            <a:r>
              <a:rPr lang="en-US" dirty="0" smtClean="0"/>
              <a:t>Result in WG: 59,0,2</a:t>
            </a:r>
            <a:endParaRPr lang="en-GB" dirty="0" smtClean="0"/>
          </a:p>
          <a:p>
            <a:endParaRPr lang="en-GB"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7</a:t>
            </a:fld>
            <a:endParaRPr lang="en-US"/>
          </a:p>
        </p:txBody>
      </p:sp>
    </p:spTree>
    <p:extLst>
      <p:ext uri="{BB962C8B-B14F-4D97-AF65-F5344CB8AC3E}">
        <p14:creationId xmlns:p14="http://schemas.microsoft.com/office/powerpoint/2010/main" val="3827026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SC6 Liaison Motion Context</a:t>
            </a:r>
            <a:endParaRPr lang="en-US" dirty="0"/>
          </a:p>
        </p:txBody>
      </p:sp>
      <p:sp>
        <p:nvSpPr>
          <p:cNvPr id="3" name="Content Placeholder 2"/>
          <p:cNvSpPr>
            <a:spLocks noGrp="1"/>
          </p:cNvSpPr>
          <p:nvPr>
            <p:ph idx="1"/>
          </p:nvPr>
        </p:nvSpPr>
        <p:spPr>
          <a:xfrm>
            <a:off x="152400" y="1295400"/>
            <a:ext cx="8839200" cy="4800600"/>
          </a:xfrm>
        </p:spPr>
        <p:txBody>
          <a:bodyPr/>
          <a:lstStyle/>
          <a:p>
            <a:r>
              <a:rPr lang="en-US" dirty="0" smtClean="0"/>
              <a:t>June 2011 UK NB proposed deletion of a large number of 8802 standards</a:t>
            </a:r>
          </a:p>
          <a:p>
            <a:pPr lvl="1"/>
            <a:r>
              <a:rPr lang="en-US" sz="2400" b="1" dirty="0" smtClean="0"/>
              <a:t>802 deferred resolution and took responsibility for disposition proposal</a:t>
            </a:r>
          </a:p>
          <a:p>
            <a:r>
              <a:rPr lang="en-US" dirty="0" smtClean="0"/>
              <a:t>EC prepared a disposition response and submitted to SC6 in Jan 2012</a:t>
            </a:r>
          </a:p>
          <a:p>
            <a:endParaRPr lang="en-US" dirty="0" smtClean="0"/>
          </a:p>
          <a:p>
            <a:r>
              <a:rPr lang="en-US" dirty="0" smtClean="0"/>
              <a:t>During the </a:t>
            </a:r>
            <a:r>
              <a:rPr lang="en-US" dirty="0"/>
              <a:t>Feb 2012 SC6 </a:t>
            </a:r>
            <a:r>
              <a:rPr lang="en-US" dirty="0" smtClean="0"/>
              <a:t> meeting the 802 disposition letter was divided into a disposition matrix and text</a:t>
            </a:r>
            <a:endParaRPr lang="en-US" dirty="0"/>
          </a:p>
          <a:p>
            <a:pPr lvl="1"/>
            <a:r>
              <a:rPr lang="en-US" sz="2400" b="1" dirty="0" smtClean="0"/>
              <a:t>The disposition matrix was unanimously approved</a:t>
            </a:r>
          </a:p>
          <a:p>
            <a:pPr lvl="1"/>
            <a:r>
              <a:rPr lang="en-US" sz="2400" b="1" dirty="0" smtClean="0"/>
              <a:t>The text resulted in an additional resolution and 802 assignment </a:t>
            </a:r>
            <a:endParaRPr lang="en-US" sz="2400" b="1"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8</a:t>
            </a:fld>
            <a:endParaRPr lang="en-US"/>
          </a:p>
        </p:txBody>
      </p:sp>
    </p:spTree>
    <p:extLst>
      <p:ext uri="{BB962C8B-B14F-4D97-AF65-F5344CB8AC3E}">
        <p14:creationId xmlns:p14="http://schemas.microsoft.com/office/powerpoint/2010/main" val="922828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685800"/>
            <a:ext cx="8077200" cy="762000"/>
          </a:xfrm>
        </p:spPr>
        <p:txBody>
          <a:bodyPr/>
          <a:lstStyle/>
          <a:p>
            <a:r>
              <a:rPr lang="en-AU" dirty="0" smtClean="0"/>
              <a:t>SC6 </a:t>
            </a:r>
            <a:r>
              <a:rPr lang="en-AU" dirty="0" smtClean="0"/>
              <a:t>Resolution approved Feb 24, 2012</a:t>
            </a:r>
            <a:endParaRPr lang="en-US" dirty="0" smtClean="0"/>
          </a:p>
        </p:txBody>
      </p:sp>
      <p:sp>
        <p:nvSpPr>
          <p:cNvPr id="7171" name="Content Placeholder 2"/>
          <p:cNvSpPr>
            <a:spLocks noGrp="1"/>
          </p:cNvSpPr>
          <p:nvPr>
            <p:ph idx="1"/>
          </p:nvPr>
        </p:nvSpPr>
        <p:spPr>
          <a:xfrm>
            <a:off x="304800" y="1143000"/>
            <a:ext cx="8458200" cy="5257800"/>
          </a:xfrm>
        </p:spPr>
        <p:txBody>
          <a:bodyPr/>
          <a:lstStyle/>
          <a:p>
            <a:r>
              <a:rPr lang="en-US" sz="2800" dirty="0" smtClean="0"/>
              <a:t>Resolution 6.1.4</a:t>
            </a:r>
          </a:p>
          <a:p>
            <a:r>
              <a:rPr lang="en-US" sz="2800" i="1" dirty="0" smtClean="0"/>
              <a:t>SC 6 instructs its </a:t>
            </a:r>
            <a:r>
              <a:rPr lang="en-GB" sz="2800" i="1" dirty="0" smtClean="0"/>
              <a:t>Secretariat </a:t>
            </a:r>
            <a:r>
              <a:rPr lang="en-US" sz="2800" i="1" dirty="0" smtClean="0"/>
              <a:t>to forward the following liaison statement to IEEE 802:</a:t>
            </a:r>
          </a:p>
          <a:p>
            <a:pPr lvl="1"/>
            <a:r>
              <a:rPr lang="en-US" sz="2200" i="1" dirty="0" smtClean="0"/>
              <a:t>“SC6 appreciates and acknowledges IEEE 802’s proposal (6N15106) for an agreement.</a:t>
            </a:r>
          </a:p>
          <a:p>
            <a:pPr lvl="1"/>
            <a:r>
              <a:rPr lang="en-US" sz="2200" i="1" dirty="0" smtClean="0"/>
              <a:t>SC 6 will forward an initial list of related questions from its NBs and LO to IEEE 802 by 2012-03-09</a:t>
            </a:r>
          </a:p>
          <a:p>
            <a:pPr lvl="1"/>
            <a:r>
              <a:rPr lang="en-US" sz="2200" i="1" dirty="0" smtClean="0"/>
              <a:t>SC 6 requests a response and a draft </a:t>
            </a:r>
            <a:r>
              <a:rPr lang="en-US" sz="2200" i="1" dirty="0" err="1" smtClean="0"/>
              <a:t>MoU</a:t>
            </a:r>
            <a:r>
              <a:rPr lang="en-US" sz="2200" i="1" dirty="0" smtClean="0"/>
              <a:t> from IEEE 802 by 2012-05-01. A second list of questions will be provided to IEEE 802 by 2012-07-01</a:t>
            </a:r>
          </a:p>
          <a:p>
            <a:pPr lvl="1"/>
            <a:r>
              <a:rPr lang="en-US" sz="2200" i="1" dirty="0" smtClean="0"/>
              <a:t>SC 6 requests a response and updated </a:t>
            </a:r>
            <a:r>
              <a:rPr lang="en-US" sz="2200" i="1" dirty="0" err="1" smtClean="0"/>
              <a:t>MoU</a:t>
            </a:r>
            <a:r>
              <a:rPr lang="en-US" sz="2200" i="1" dirty="0" smtClean="0"/>
              <a:t> from IEEE 802 by 2012-08-01.”</a:t>
            </a:r>
          </a:p>
          <a:p>
            <a:pPr lvl="1"/>
            <a:r>
              <a:rPr lang="en-AU" sz="2400" dirty="0" smtClean="0"/>
              <a:t>Approved unanimously</a:t>
            </a:r>
            <a:endParaRPr lang="en-US" sz="2400"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DEA57762-3C86-41FB-A9C9-BF762FC51DBC}" type="slidenum">
              <a:rPr lang="en-US" smtClean="0"/>
              <a:pPr>
                <a:defRPr/>
              </a:pPr>
              <a:t>9</a:t>
            </a:fld>
            <a:endParaRPr lang="en-US"/>
          </a:p>
        </p:txBody>
      </p:sp>
    </p:spTree>
    <p:extLst>
      <p:ext uri="{BB962C8B-B14F-4D97-AF65-F5344CB8AC3E}">
        <p14:creationId xmlns:p14="http://schemas.microsoft.com/office/powerpoint/2010/main" val="822098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75133</TotalTime>
  <Words>919</Words>
  <Application>Microsoft Office PowerPoint</Application>
  <PresentationFormat>On-screen Show (4:3)</PresentationFormat>
  <Paragraphs>158</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802.11 March 2012 EC Motions</vt:lpstr>
      <vt:lpstr>802.11 CMMW Study group extension motion</vt:lpstr>
      <vt:lpstr>802.11 ISD Study Group Motion </vt:lpstr>
      <vt:lpstr>Interpretation Request – 1</vt:lpstr>
      <vt:lpstr>Interpretation Request – expansion</vt:lpstr>
      <vt:lpstr>Interpretation Response</vt:lpstr>
      <vt:lpstr>Interpretation Request Motion</vt:lpstr>
      <vt:lpstr>SC6 Liaison Motion Context</vt:lpstr>
      <vt:lpstr>SC6 Resolution approved Feb 24, 2012</vt:lpstr>
      <vt:lpstr>The proposal that only IEEE 802 “maintain, alter and extend” ISO/IEC 8802 standards was controversial</vt:lpstr>
      <vt:lpstr>802 Operations Manual Reference</vt:lpstr>
      <vt:lpstr>SC6 Liaison 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Bruce Kraemer</cp:lastModifiedBy>
  <cp:revision>1236</cp:revision>
  <cp:lastPrinted>1998-02-10T13:28:06Z</cp:lastPrinted>
  <dcterms:created xsi:type="dcterms:W3CDTF">1998-02-10T13:07:52Z</dcterms:created>
  <dcterms:modified xsi:type="dcterms:W3CDTF">2012-03-17T03:00:15Z</dcterms:modified>
</cp:coreProperties>
</file>