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9" r:id="rId3"/>
    <p:sldId id="281" r:id="rId4"/>
    <p:sldId id="282" r:id="rId5"/>
    <p:sldId id="284" r:id="rId6"/>
    <p:sldId id="283" r:id="rId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49" autoAdjust="0"/>
    <p:restoredTop sz="86464" autoAdjust="0"/>
  </p:normalViewPr>
  <p:slideViewPr>
    <p:cSldViewPr>
      <p:cViewPr>
        <p:scale>
          <a:sx n="80" d="100"/>
          <a:sy n="80" d="100"/>
        </p:scale>
        <p:origin x="-294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34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6402" y="9661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802.11-12/0225r3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7344" y="96616"/>
            <a:ext cx="1041952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2012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057503" y="9000687"/>
            <a:ext cx="215475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Michael Montemurro, RIM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209" y="9000687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6CFD9CFD-952B-4978-BE85-4687AA64260A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 Marvell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 Marvell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 Marvell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 Marvell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 Marvell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 Marvell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 Marvell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Bruce Kraemer,  Marvell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802.11-12/0460r0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2012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 Marvell</a:t>
            </a:r>
            <a:endParaRPr lang="en-US" sz="1200" b="0" smtClean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March 2012 </a:t>
            </a:r>
            <a:r>
              <a:rPr lang="en-US" dirty="0" smtClean="0"/>
              <a:t>EC</a:t>
            </a:r>
            <a:r>
              <a:rPr lang="en-US" dirty="0" smtClean="0"/>
              <a:t> </a:t>
            </a:r>
            <a:r>
              <a:rPr lang="en-US" dirty="0" smtClean="0"/>
              <a:t>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2012-03-15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609600" y="2455862"/>
            <a:ext cx="7802563" cy="2573338"/>
            <a:chOff x="337" y="1523"/>
            <a:chExt cx="4915" cy="1621"/>
          </a:xfrm>
        </p:grpSpPr>
        <p:sp>
          <p:nvSpPr>
            <p:cNvPr id="11" name="AutoShape 7"/>
            <p:cNvSpPr>
              <a:spLocks noChangeAspect="1" noChangeArrowheads="1" noTextEdit="1"/>
            </p:cNvSpPr>
            <p:nvPr/>
          </p:nvSpPr>
          <p:spPr bwMode="auto">
            <a:xfrm>
              <a:off x="337" y="1523"/>
              <a:ext cx="4915" cy="16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433" y="1530"/>
              <a:ext cx="380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Name</a:t>
              </a:r>
              <a:endParaRPr lang="en-US" sz="2400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805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1360" y="1530"/>
              <a:ext cx="635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Company</a:t>
              </a:r>
              <a:endParaRPr lang="en-US" sz="2400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1982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2233" y="1530"/>
              <a:ext cx="532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Address</a:t>
              </a:r>
              <a:endParaRPr lang="en-US" sz="2400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2756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3308" y="1530"/>
              <a:ext cx="406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Phone</a:t>
              </a:r>
              <a:endParaRPr lang="en-US" sz="2400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3706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4081" y="1530"/>
              <a:ext cx="354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email</a:t>
              </a:r>
              <a:endParaRPr lang="en-US" sz="2400"/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4429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endParaRPr lang="en-US"/>
            </a:p>
          </p:txBody>
        </p:sp>
        <p:sp>
          <p:nvSpPr>
            <p:cNvPr id="23" name="Line 20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4" name="Line 21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endParaRPr lang="en-US"/>
            </a:p>
          </p:txBody>
        </p:sp>
        <p:sp>
          <p:nvSpPr>
            <p:cNvPr id="26" name="Line 23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7" name="Line 24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394" y="1523"/>
              <a:ext cx="92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endParaRPr lang="en-US"/>
            </a:p>
          </p:txBody>
        </p:sp>
        <p:sp>
          <p:nvSpPr>
            <p:cNvPr id="29" name="Line 26"/>
            <p:cNvSpPr>
              <a:spLocks noChangeShapeType="1"/>
            </p:cNvSpPr>
            <p:nvPr/>
          </p:nvSpPr>
          <p:spPr bwMode="auto">
            <a:xfrm>
              <a:off x="394" y="1523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1318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endParaRPr lang="en-US"/>
            </a:p>
          </p:txBody>
        </p:sp>
        <p:sp>
          <p:nvSpPr>
            <p:cNvPr id="31" name="Line 28"/>
            <p:cNvSpPr>
              <a:spLocks noChangeShapeType="1"/>
            </p:cNvSpPr>
            <p:nvPr/>
          </p:nvSpPr>
          <p:spPr bwMode="auto">
            <a:xfrm>
              <a:off x="1318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2" name="Line 29"/>
            <p:cNvSpPr>
              <a:spLocks noChangeShapeType="1"/>
            </p:cNvSpPr>
            <p:nvPr/>
          </p:nvSpPr>
          <p:spPr bwMode="auto">
            <a:xfrm>
              <a:off x="1318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1321" y="1523"/>
              <a:ext cx="870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endParaRPr lang="en-US"/>
            </a:p>
          </p:txBody>
        </p:sp>
        <p:sp>
          <p:nvSpPr>
            <p:cNvPr id="34" name="Line 31"/>
            <p:cNvSpPr>
              <a:spLocks noChangeShapeType="1"/>
            </p:cNvSpPr>
            <p:nvPr/>
          </p:nvSpPr>
          <p:spPr bwMode="auto">
            <a:xfrm>
              <a:off x="1321" y="1523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2191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endParaRPr lang="en-US"/>
            </a:p>
          </p:txBody>
        </p:sp>
        <p:sp>
          <p:nvSpPr>
            <p:cNvPr id="36" name="Line 33"/>
            <p:cNvSpPr>
              <a:spLocks noChangeShapeType="1"/>
            </p:cNvSpPr>
            <p:nvPr/>
          </p:nvSpPr>
          <p:spPr bwMode="auto">
            <a:xfrm>
              <a:off x="2191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7" name="Line 34"/>
            <p:cNvSpPr>
              <a:spLocks noChangeShapeType="1"/>
            </p:cNvSpPr>
            <p:nvPr/>
          </p:nvSpPr>
          <p:spPr bwMode="auto">
            <a:xfrm>
              <a:off x="21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2195" y="1523"/>
              <a:ext cx="1071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endParaRPr lang="en-US"/>
            </a:p>
          </p:txBody>
        </p:sp>
        <p:sp>
          <p:nvSpPr>
            <p:cNvPr id="39" name="Line 36"/>
            <p:cNvSpPr>
              <a:spLocks noChangeShapeType="1"/>
            </p:cNvSpPr>
            <p:nvPr/>
          </p:nvSpPr>
          <p:spPr bwMode="auto">
            <a:xfrm>
              <a:off x="2195" y="1523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3266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endParaRPr lang="en-US"/>
            </a:p>
          </p:txBody>
        </p:sp>
        <p:sp>
          <p:nvSpPr>
            <p:cNvPr id="41" name="Line 38"/>
            <p:cNvSpPr>
              <a:spLocks noChangeShapeType="1"/>
            </p:cNvSpPr>
            <p:nvPr/>
          </p:nvSpPr>
          <p:spPr bwMode="auto">
            <a:xfrm>
              <a:off x="3266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2" name="Line 39"/>
            <p:cNvSpPr>
              <a:spLocks noChangeShapeType="1"/>
            </p:cNvSpPr>
            <p:nvPr/>
          </p:nvSpPr>
          <p:spPr bwMode="auto">
            <a:xfrm>
              <a:off x="3266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3270" y="1523"/>
              <a:ext cx="769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endParaRPr lang="en-US"/>
            </a:p>
          </p:txBody>
        </p:sp>
        <p:sp>
          <p:nvSpPr>
            <p:cNvPr id="44" name="Line 41"/>
            <p:cNvSpPr>
              <a:spLocks noChangeShapeType="1"/>
            </p:cNvSpPr>
            <p:nvPr/>
          </p:nvSpPr>
          <p:spPr bwMode="auto">
            <a:xfrm>
              <a:off x="3270" y="1523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4039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endParaRPr lang="en-US"/>
            </a:p>
          </p:txBody>
        </p:sp>
        <p:sp>
          <p:nvSpPr>
            <p:cNvPr id="46" name="Line 43"/>
            <p:cNvSpPr>
              <a:spLocks noChangeShapeType="1"/>
            </p:cNvSpPr>
            <p:nvPr/>
          </p:nvSpPr>
          <p:spPr bwMode="auto">
            <a:xfrm>
              <a:off x="4039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7" name="Line 44"/>
            <p:cNvSpPr>
              <a:spLocks noChangeShapeType="1"/>
            </p:cNvSpPr>
            <p:nvPr/>
          </p:nvSpPr>
          <p:spPr bwMode="auto">
            <a:xfrm>
              <a:off x="4039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4042" y="1523"/>
              <a:ext cx="1038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endParaRPr lang="en-US"/>
            </a:p>
          </p:txBody>
        </p:sp>
        <p:sp>
          <p:nvSpPr>
            <p:cNvPr id="49" name="Line 46"/>
            <p:cNvSpPr>
              <a:spLocks noChangeShapeType="1"/>
            </p:cNvSpPr>
            <p:nvPr/>
          </p:nvSpPr>
          <p:spPr bwMode="auto">
            <a:xfrm>
              <a:off x="4042" y="1523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endParaRPr lang="en-US"/>
            </a:p>
          </p:txBody>
        </p:sp>
        <p:sp>
          <p:nvSpPr>
            <p:cNvPr id="51" name="Line 48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52" name="Line 49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53" name="Rectangle 52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endParaRPr lang="en-US"/>
            </a:p>
          </p:txBody>
        </p:sp>
        <p:sp>
          <p:nvSpPr>
            <p:cNvPr id="54" name="Line 51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55" name="Line 52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56" name="Rectangle 55"/>
            <p:cNvSpPr>
              <a:spLocks noChangeArrowheads="1"/>
            </p:cNvSpPr>
            <p:nvPr/>
          </p:nvSpPr>
          <p:spPr bwMode="auto">
            <a:xfrm>
              <a:off x="391" y="1527"/>
              <a:ext cx="3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endParaRPr lang="en-US"/>
            </a:p>
          </p:txBody>
        </p:sp>
        <p:sp>
          <p:nvSpPr>
            <p:cNvPr id="57" name="Line 54"/>
            <p:cNvSpPr>
              <a:spLocks noChangeShapeType="1"/>
            </p:cNvSpPr>
            <p:nvPr/>
          </p:nvSpPr>
          <p:spPr bwMode="auto">
            <a:xfrm>
              <a:off x="3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58" name="Rectangle 57"/>
            <p:cNvSpPr>
              <a:spLocks noChangeArrowheads="1"/>
            </p:cNvSpPr>
            <p:nvPr/>
          </p:nvSpPr>
          <p:spPr bwMode="auto">
            <a:xfrm>
              <a:off x="1318" y="1527"/>
              <a:ext cx="3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endParaRPr lang="en-US"/>
            </a:p>
          </p:txBody>
        </p:sp>
        <p:sp>
          <p:nvSpPr>
            <p:cNvPr id="59" name="Line 56"/>
            <p:cNvSpPr>
              <a:spLocks noChangeShapeType="1"/>
            </p:cNvSpPr>
            <p:nvPr/>
          </p:nvSpPr>
          <p:spPr bwMode="auto">
            <a:xfrm>
              <a:off x="1318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0" name="Rectangle 59"/>
            <p:cNvSpPr>
              <a:spLocks noChangeArrowheads="1"/>
            </p:cNvSpPr>
            <p:nvPr/>
          </p:nvSpPr>
          <p:spPr bwMode="auto">
            <a:xfrm>
              <a:off x="2191" y="1527"/>
              <a:ext cx="4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endParaRPr lang="en-US"/>
            </a:p>
          </p:txBody>
        </p:sp>
        <p:sp>
          <p:nvSpPr>
            <p:cNvPr id="61" name="Line 58"/>
            <p:cNvSpPr>
              <a:spLocks noChangeShapeType="1"/>
            </p:cNvSpPr>
            <p:nvPr/>
          </p:nvSpPr>
          <p:spPr bwMode="auto">
            <a:xfrm>
              <a:off x="21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2" name="Rectangle 61"/>
            <p:cNvSpPr>
              <a:spLocks noChangeArrowheads="1"/>
            </p:cNvSpPr>
            <p:nvPr/>
          </p:nvSpPr>
          <p:spPr bwMode="auto">
            <a:xfrm>
              <a:off x="3266" y="1527"/>
              <a:ext cx="4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endParaRPr lang="en-US"/>
            </a:p>
          </p:txBody>
        </p:sp>
        <p:sp>
          <p:nvSpPr>
            <p:cNvPr id="63" name="Line 60"/>
            <p:cNvSpPr>
              <a:spLocks noChangeShapeType="1"/>
            </p:cNvSpPr>
            <p:nvPr/>
          </p:nvSpPr>
          <p:spPr bwMode="auto">
            <a:xfrm>
              <a:off x="3266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4" name="Rectangle 63"/>
            <p:cNvSpPr>
              <a:spLocks noChangeArrowheads="1"/>
            </p:cNvSpPr>
            <p:nvPr/>
          </p:nvSpPr>
          <p:spPr bwMode="auto">
            <a:xfrm>
              <a:off x="4039" y="1527"/>
              <a:ext cx="3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endParaRPr lang="en-US"/>
            </a:p>
          </p:txBody>
        </p:sp>
        <p:sp>
          <p:nvSpPr>
            <p:cNvPr id="65" name="Line 62"/>
            <p:cNvSpPr>
              <a:spLocks noChangeShapeType="1"/>
            </p:cNvSpPr>
            <p:nvPr/>
          </p:nvSpPr>
          <p:spPr bwMode="auto">
            <a:xfrm>
              <a:off x="4039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6" name="Rectangle 65"/>
            <p:cNvSpPr>
              <a:spLocks noChangeArrowheads="1"/>
            </p:cNvSpPr>
            <p:nvPr/>
          </p:nvSpPr>
          <p:spPr bwMode="auto">
            <a:xfrm>
              <a:off x="5080" y="1527"/>
              <a:ext cx="4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endParaRPr lang="en-US"/>
            </a:p>
          </p:txBody>
        </p:sp>
        <p:sp>
          <p:nvSpPr>
            <p:cNvPr id="67" name="Line 64"/>
            <p:cNvSpPr>
              <a:spLocks noChangeShapeType="1"/>
            </p:cNvSpPr>
            <p:nvPr/>
          </p:nvSpPr>
          <p:spPr bwMode="auto">
            <a:xfrm>
              <a:off x="5080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8" name="Rectangle 67"/>
            <p:cNvSpPr>
              <a:spLocks noChangeArrowheads="1"/>
            </p:cNvSpPr>
            <p:nvPr/>
          </p:nvSpPr>
          <p:spPr bwMode="auto">
            <a:xfrm>
              <a:off x="433" y="1736"/>
              <a:ext cx="735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Bruce Kraemer</a:t>
              </a:r>
              <a:endParaRPr lang="en-US" sz="2400"/>
            </a:p>
          </p:txBody>
        </p:sp>
        <p:sp>
          <p:nvSpPr>
            <p:cNvPr id="69" name="Rectangle 68"/>
            <p:cNvSpPr>
              <a:spLocks noChangeArrowheads="1"/>
            </p:cNvSpPr>
            <p:nvPr/>
          </p:nvSpPr>
          <p:spPr bwMode="auto">
            <a:xfrm>
              <a:off x="1166" y="1736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70" name="Rectangle 69"/>
            <p:cNvSpPr>
              <a:spLocks noChangeArrowheads="1"/>
            </p:cNvSpPr>
            <p:nvPr/>
          </p:nvSpPr>
          <p:spPr bwMode="auto">
            <a:xfrm>
              <a:off x="1360" y="1736"/>
              <a:ext cx="379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71" name="Rectangle 70"/>
            <p:cNvSpPr>
              <a:spLocks noChangeArrowheads="1"/>
            </p:cNvSpPr>
            <p:nvPr/>
          </p:nvSpPr>
          <p:spPr bwMode="auto">
            <a:xfrm>
              <a:off x="1738" y="1736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72" name="Rectangle 71"/>
            <p:cNvSpPr>
              <a:spLocks noChangeArrowheads="1"/>
            </p:cNvSpPr>
            <p:nvPr/>
          </p:nvSpPr>
          <p:spPr bwMode="auto">
            <a:xfrm>
              <a:off x="2233" y="1736"/>
              <a:ext cx="812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5488 Marvell Ln</a:t>
              </a:r>
              <a:endParaRPr lang="en-US" sz="2400"/>
            </a:p>
          </p:txBody>
        </p:sp>
        <p:sp>
          <p:nvSpPr>
            <p:cNvPr id="73" name="Rectangle 72"/>
            <p:cNvSpPr>
              <a:spLocks noChangeArrowheads="1"/>
            </p:cNvSpPr>
            <p:nvPr/>
          </p:nvSpPr>
          <p:spPr bwMode="auto">
            <a:xfrm>
              <a:off x="3043" y="1736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74" name="Rectangle 73"/>
            <p:cNvSpPr>
              <a:spLocks noChangeArrowheads="1"/>
            </p:cNvSpPr>
            <p:nvPr/>
          </p:nvSpPr>
          <p:spPr bwMode="auto">
            <a:xfrm>
              <a:off x="2233" y="1874"/>
              <a:ext cx="812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Santa Clara, CA </a:t>
              </a:r>
              <a:endParaRPr lang="en-US" sz="2400"/>
            </a:p>
          </p:txBody>
        </p:sp>
        <p:sp>
          <p:nvSpPr>
            <p:cNvPr id="75" name="Rectangle 74"/>
            <p:cNvSpPr>
              <a:spLocks noChangeArrowheads="1"/>
            </p:cNvSpPr>
            <p:nvPr/>
          </p:nvSpPr>
          <p:spPr bwMode="auto">
            <a:xfrm>
              <a:off x="2233" y="2011"/>
              <a:ext cx="30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95054</a:t>
              </a:r>
              <a:endParaRPr lang="en-US" sz="2400"/>
            </a:p>
          </p:txBody>
        </p:sp>
        <p:sp>
          <p:nvSpPr>
            <p:cNvPr id="76" name="Rectangle 75"/>
            <p:cNvSpPr>
              <a:spLocks noChangeArrowheads="1"/>
            </p:cNvSpPr>
            <p:nvPr/>
          </p:nvSpPr>
          <p:spPr bwMode="auto">
            <a:xfrm>
              <a:off x="2532" y="2011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77" name="Rectangle 76"/>
            <p:cNvSpPr>
              <a:spLocks noChangeArrowheads="1"/>
            </p:cNvSpPr>
            <p:nvPr/>
          </p:nvSpPr>
          <p:spPr bwMode="auto">
            <a:xfrm>
              <a:off x="3308" y="1736"/>
              <a:ext cx="128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+1</a:t>
              </a:r>
              <a:endParaRPr lang="en-US" sz="2400"/>
            </a:p>
          </p:txBody>
        </p:sp>
        <p:sp>
          <p:nvSpPr>
            <p:cNvPr id="78" name="Rectangle 77"/>
            <p:cNvSpPr>
              <a:spLocks noChangeArrowheads="1"/>
            </p:cNvSpPr>
            <p:nvPr/>
          </p:nvSpPr>
          <p:spPr bwMode="auto">
            <a:xfrm>
              <a:off x="3436" y="1736"/>
              <a:ext cx="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79" name="Rectangle 78"/>
            <p:cNvSpPr>
              <a:spLocks noChangeArrowheads="1"/>
            </p:cNvSpPr>
            <p:nvPr/>
          </p:nvSpPr>
          <p:spPr bwMode="auto">
            <a:xfrm>
              <a:off x="3475" y="1736"/>
              <a:ext cx="18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321</a:t>
              </a:r>
              <a:endParaRPr lang="en-US" sz="2400"/>
            </a:p>
          </p:txBody>
        </p:sp>
        <p:sp>
          <p:nvSpPr>
            <p:cNvPr id="80" name="Rectangle 79"/>
            <p:cNvSpPr>
              <a:spLocks noChangeArrowheads="1"/>
            </p:cNvSpPr>
            <p:nvPr/>
          </p:nvSpPr>
          <p:spPr bwMode="auto">
            <a:xfrm>
              <a:off x="3654" y="1736"/>
              <a:ext cx="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81" name="Rectangle 80"/>
            <p:cNvSpPr>
              <a:spLocks noChangeArrowheads="1"/>
            </p:cNvSpPr>
            <p:nvPr/>
          </p:nvSpPr>
          <p:spPr bwMode="auto">
            <a:xfrm>
              <a:off x="3694" y="1736"/>
              <a:ext cx="6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</a:t>
              </a:r>
              <a:endParaRPr lang="en-US" sz="2400"/>
            </a:p>
          </p:txBody>
        </p:sp>
        <p:sp>
          <p:nvSpPr>
            <p:cNvPr id="82" name="Rectangle 81"/>
            <p:cNvSpPr>
              <a:spLocks noChangeArrowheads="1"/>
            </p:cNvSpPr>
            <p:nvPr/>
          </p:nvSpPr>
          <p:spPr bwMode="auto">
            <a:xfrm>
              <a:off x="3754" y="1736"/>
              <a:ext cx="12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27</a:t>
              </a:r>
              <a:endParaRPr lang="en-US" sz="2400"/>
            </a:p>
          </p:txBody>
        </p:sp>
        <p:sp>
          <p:nvSpPr>
            <p:cNvPr id="83" name="Rectangle 82"/>
            <p:cNvSpPr>
              <a:spLocks noChangeArrowheads="1"/>
            </p:cNvSpPr>
            <p:nvPr/>
          </p:nvSpPr>
          <p:spPr bwMode="auto">
            <a:xfrm>
              <a:off x="3873" y="1736"/>
              <a:ext cx="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84" name="Rectangle 83"/>
            <p:cNvSpPr>
              <a:spLocks noChangeArrowheads="1"/>
            </p:cNvSpPr>
            <p:nvPr/>
          </p:nvSpPr>
          <p:spPr bwMode="auto">
            <a:xfrm>
              <a:off x="3308" y="1874"/>
              <a:ext cx="2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4098</a:t>
              </a:r>
              <a:endParaRPr lang="en-US" sz="2400"/>
            </a:p>
          </p:txBody>
        </p:sp>
        <p:sp>
          <p:nvSpPr>
            <p:cNvPr id="85" name="Rectangle 84"/>
            <p:cNvSpPr>
              <a:spLocks noChangeArrowheads="1"/>
            </p:cNvSpPr>
            <p:nvPr/>
          </p:nvSpPr>
          <p:spPr bwMode="auto">
            <a:xfrm>
              <a:off x="3547" y="1874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86" name="Rectangle 85"/>
            <p:cNvSpPr>
              <a:spLocks noChangeArrowheads="1"/>
            </p:cNvSpPr>
            <p:nvPr/>
          </p:nvSpPr>
          <p:spPr bwMode="auto">
            <a:xfrm>
              <a:off x="4081" y="1733"/>
              <a:ext cx="412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bkraemer@</a:t>
              </a:r>
              <a:endParaRPr lang="en-US" sz="2400"/>
            </a:p>
          </p:txBody>
        </p:sp>
        <p:sp>
          <p:nvSpPr>
            <p:cNvPr id="87" name="Rectangle 86"/>
            <p:cNvSpPr>
              <a:spLocks noChangeArrowheads="1"/>
            </p:cNvSpPr>
            <p:nvPr/>
          </p:nvSpPr>
          <p:spPr bwMode="auto">
            <a:xfrm>
              <a:off x="4501" y="1733"/>
              <a:ext cx="267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88" name="Rectangle 87"/>
            <p:cNvSpPr>
              <a:spLocks noChangeArrowheads="1"/>
            </p:cNvSpPr>
            <p:nvPr/>
          </p:nvSpPr>
          <p:spPr bwMode="auto">
            <a:xfrm>
              <a:off x="4775" y="1733"/>
              <a:ext cx="17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.com</a:t>
              </a:r>
              <a:endParaRPr lang="en-US" sz="2400"/>
            </a:p>
          </p:txBody>
        </p:sp>
        <p:sp>
          <p:nvSpPr>
            <p:cNvPr id="89" name="Rectangle 88"/>
            <p:cNvSpPr>
              <a:spLocks noChangeArrowheads="1"/>
            </p:cNvSpPr>
            <p:nvPr/>
          </p:nvSpPr>
          <p:spPr bwMode="auto">
            <a:xfrm>
              <a:off x="4951" y="1733"/>
              <a:ext cx="22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90" name="Rectangle 89"/>
            <p:cNvSpPr>
              <a:spLocks noChangeArrowheads="1"/>
            </p:cNvSpPr>
            <p:nvPr/>
          </p:nvSpPr>
          <p:spPr bwMode="auto">
            <a:xfrm>
              <a:off x="391" y="1728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endParaRPr lang="en-US"/>
            </a:p>
          </p:txBody>
        </p:sp>
        <p:sp>
          <p:nvSpPr>
            <p:cNvPr id="91" name="Line 88"/>
            <p:cNvSpPr>
              <a:spLocks noChangeShapeType="1"/>
            </p:cNvSpPr>
            <p:nvPr/>
          </p:nvSpPr>
          <p:spPr bwMode="auto">
            <a:xfrm>
              <a:off x="391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92" name="Line 89"/>
            <p:cNvSpPr>
              <a:spLocks noChangeShapeType="1"/>
            </p:cNvSpPr>
            <p:nvPr/>
          </p:nvSpPr>
          <p:spPr bwMode="auto">
            <a:xfrm>
              <a:off x="3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93" name="Rectangle 92"/>
            <p:cNvSpPr>
              <a:spLocks noChangeArrowheads="1"/>
            </p:cNvSpPr>
            <p:nvPr/>
          </p:nvSpPr>
          <p:spPr bwMode="auto">
            <a:xfrm>
              <a:off x="394" y="1728"/>
              <a:ext cx="92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endParaRPr lang="en-US"/>
            </a:p>
          </p:txBody>
        </p:sp>
        <p:sp>
          <p:nvSpPr>
            <p:cNvPr id="94" name="Line 91"/>
            <p:cNvSpPr>
              <a:spLocks noChangeShapeType="1"/>
            </p:cNvSpPr>
            <p:nvPr/>
          </p:nvSpPr>
          <p:spPr bwMode="auto">
            <a:xfrm>
              <a:off x="394" y="1728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95" name="Rectangle 94"/>
            <p:cNvSpPr>
              <a:spLocks noChangeArrowheads="1"/>
            </p:cNvSpPr>
            <p:nvPr/>
          </p:nvSpPr>
          <p:spPr bwMode="auto">
            <a:xfrm>
              <a:off x="1318" y="1728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endParaRPr lang="en-US"/>
            </a:p>
          </p:txBody>
        </p:sp>
        <p:sp>
          <p:nvSpPr>
            <p:cNvPr id="96" name="Line 93"/>
            <p:cNvSpPr>
              <a:spLocks noChangeShapeType="1"/>
            </p:cNvSpPr>
            <p:nvPr/>
          </p:nvSpPr>
          <p:spPr bwMode="auto">
            <a:xfrm>
              <a:off x="1318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97" name="Line 94"/>
            <p:cNvSpPr>
              <a:spLocks noChangeShapeType="1"/>
            </p:cNvSpPr>
            <p:nvPr/>
          </p:nvSpPr>
          <p:spPr bwMode="auto">
            <a:xfrm>
              <a:off x="1318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98" name="Rectangle 97"/>
            <p:cNvSpPr>
              <a:spLocks noChangeArrowheads="1"/>
            </p:cNvSpPr>
            <p:nvPr/>
          </p:nvSpPr>
          <p:spPr bwMode="auto">
            <a:xfrm>
              <a:off x="1321" y="1728"/>
              <a:ext cx="870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endParaRPr lang="en-US"/>
            </a:p>
          </p:txBody>
        </p:sp>
        <p:sp>
          <p:nvSpPr>
            <p:cNvPr id="99" name="Line 96"/>
            <p:cNvSpPr>
              <a:spLocks noChangeShapeType="1"/>
            </p:cNvSpPr>
            <p:nvPr/>
          </p:nvSpPr>
          <p:spPr bwMode="auto">
            <a:xfrm>
              <a:off x="1321" y="1728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00" name="Rectangle 99"/>
            <p:cNvSpPr>
              <a:spLocks noChangeArrowheads="1"/>
            </p:cNvSpPr>
            <p:nvPr/>
          </p:nvSpPr>
          <p:spPr bwMode="auto">
            <a:xfrm>
              <a:off x="2191" y="1728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endParaRPr lang="en-US"/>
            </a:p>
          </p:txBody>
        </p:sp>
        <p:sp>
          <p:nvSpPr>
            <p:cNvPr id="101" name="Line 98"/>
            <p:cNvSpPr>
              <a:spLocks noChangeShapeType="1"/>
            </p:cNvSpPr>
            <p:nvPr/>
          </p:nvSpPr>
          <p:spPr bwMode="auto">
            <a:xfrm>
              <a:off x="2191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02" name="Line 99"/>
            <p:cNvSpPr>
              <a:spLocks noChangeShapeType="1"/>
            </p:cNvSpPr>
            <p:nvPr/>
          </p:nvSpPr>
          <p:spPr bwMode="auto">
            <a:xfrm>
              <a:off x="21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03" name="Rectangle 102"/>
            <p:cNvSpPr>
              <a:spLocks noChangeArrowheads="1"/>
            </p:cNvSpPr>
            <p:nvPr/>
          </p:nvSpPr>
          <p:spPr bwMode="auto">
            <a:xfrm>
              <a:off x="2195" y="1728"/>
              <a:ext cx="1071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endParaRPr lang="en-US"/>
            </a:p>
          </p:txBody>
        </p:sp>
        <p:sp>
          <p:nvSpPr>
            <p:cNvPr id="104" name="Line 101"/>
            <p:cNvSpPr>
              <a:spLocks noChangeShapeType="1"/>
            </p:cNvSpPr>
            <p:nvPr/>
          </p:nvSpPr>
          <p:spPr bwMode="auto">
            <a:xfrm>
              <a:off x="2195" y="1728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05" name="Rectangle 104"/>
            <p:cNvSpPr>
              <a:spLocks noChangeArrowheads="1"/>
            </p:cNvSpPr>
            <p:nvPr/>
          </p:nvSpPr>
          <p:spPr bwMode="auto">
            <a:xfrm>
              <a:off x="3266" y="1728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endParaRPr lang="en-US"/>
            </a:p>
          </p:txBody>
        </p:sp>
        <p:sp>
          <p:nvSpPr>
            <p:cNvPr id="106" name="Line 103"/>
            <p:cNvSpPr>
              <a:spLocks noChangeShapeType="1"/>
            </p:cNvSpPr>
            <p:nvPr/>
          </p:nvSpPr>
          <p:spPr bwMode="auto">
            <a:xfrm>
              <a:off x="3266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07" name="Line 104"/>
            <p:cNvSpPr>
              <a:spLocks noChangeShapeType="1"/>
            </p:cNvSpPr>
            <p:nvPr/>
          </p:nvSpPr>
          <p:spPr bwMode="auto">
            <a:xfrm>
              <a:off x="3266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08" name="Rectangle 107"/>
            <p:cNvSpPr>
              <a:spLocks noChangeArrowheads="1"/>
            </p:cNvSpPr>
            <p:nvPr/>
          </p:nvSpPr>
          <p:spPr bwMode="auto">
            <a:xfrm>
              <a:off x="3270" y="1728"/>
              <a:ext cx="769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endParaRPr lang="en-US"/>
            </a:p>
          </p:txBody>
        </p:sp>
        <p:sp>
          <p:nvSpPr>
            <p:cNvPr id="109" name="Line 106"/>
            <p:cNvSpPr>
              <a:spLocks noChangeShapeType="1"/>
            </p:cNvSpPr>
            <p:nvPr/>
          </p:nvSpPr>
          <p:spPr bwMode="auto">
            <a:xfrm>
              <a:off x="3270" y="1728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0" name="Rectangle 109"/>
            <p:cNvSpPr>
              <a:spLocks noChangeArrowheads="1"/>
            </p:cNvSpPr>
            <p:nvPr/>
          </p:nvSpPr>
          <p:spPr bwMode="auto">
            <a:xfrm>
              <a:off x="4039" y="1728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endParaRPr lang="en-US"/>
            </a:p>
          </p:txBody>
        </p:sp>
        <p:sp>
          <p:nvSpPr>
            <p:cNvPr id="111" name="Line 108"/>
            <p:cNvSpPr>
              <a:spLocks noChangeShapeType="1"/>
            </p:cNvSpPr>
            <p:nvPr/>
          </p:nvSpPr>
          <p:spPr bwMode="auto">
            <a:xfrm>
              <a:off x="4039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2" name="Line 109"/>
            <p:cNvSpPr>
              <a:spLocks noChangeShapeType="1"/>
            </p:cNvSpPr>
            <p:nvPr/>
          </p:nvSpPr>
          <p:spPr bwMode="auto">
            <a:xfrm>
              <a:off x="4039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3" name="Rectangle 112"/>
            <p:cNvSpPr>
              <a:spLocks noChangeArrowheads="1"/>
            </p:cNvSpPr>
            <p:nvPr/>
          </p:nvSpPr>
          <p:spPr bwMode="auto">
            <a:xfrm>
              <a:off x="4042" y="1728"/>
              <a:ext cx="1038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endParaRPr lang="en-US"/>
            </a:p>
          </p:txBody>
        </p:sp>
        <p:sp>
          <p:nvSpPr>
            <p:cNvPr id="114" name="Line 111"/>
            <p:cNvSpPr>
              <a:spLocks noChangeShapeType="1"/>
            </p:cNvSpPr>
            <p:nvPr/>
          </p:nvSpPr>
          <p:spPr bwMode="auto">
            <a:xfrm>
              <a:off x="4042" y="1728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5" name="Rectangle 114"/>
            <p:cNvSpPr>
              <a:spLocks noChangeArrowheads="1"/>
            </p:cNvSpPr>
            <p:nvPr/>
          </p:nvSpPr>
          <p:spPr bwMode="auto">
            <a:xfrm>
              <a:off x="5080" y="1728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endParaRPr lang="en-US"/>
            </a:p>
          </p:txBody>
        </p:sp>
        <p:sp>
          <p:nvSpPr>
            <p:cNvPr id="116" name="Line 113"/>
            <p:cNvSpPr>
              <a:spLocks noChangeShapeType="1"/>
            </p:cNvSpPr>
            <p:nvPr/>
          </p:nvSpPr>
          <p:spPr bwMode="auto">
            <a:xfrm>
              <a:off x="5080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7" name="Line 114"/>
            <p:cNvSpPr>
              <a:spLocks noChangeShapeType="1"/>
            </p:cNvSpPr>
            <p:nvPr/>
          </p:nvSpPr>
          <p:spPr bwMode="auto">
            <a:xfrm>
              <a:off x="5080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8" name="Rectangle 117"/>
            <p:cNvSpPr>
              <a:spLocks noChangeArrowheads="1"/>
            </p:cNvSpPr>
            <p:nvPr/>
          </p:nvSpPr>
          <p:spPr bwMode="auto">
            <a:xfrm>
              <a:off x="391" y="1732"/>
              <a:ext cx="3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endParaRPr lang="en-US"/>
            </a:p>
          </p:txBody>
        </p:sp>
        <p:sp>
          <p:nvSpPr>
            <p:cNvPr id="119" name="Line 116"/>
            <p:cNvSpPr>
              <a:spLocks noChangeShapeType="1"/>
            </p:cNvSpPr>
            <p:nvPr/>
          </p:nvSpPr>
          <p:spPr bwMode="auto">
            <a:xfrm>
              <a:off x="3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0" name="Rectangle 119"/>
            <p:cNvSpPr>
              <a:spLocks noChangeArrowheads="1"/>
            </p:cNvSpPr>
            <p:nvPr/>
          </p:nvSpPr>
          <p:spPr bwMode="auto">
            <a:xfrm>
              <a:off x="1318" y="1732"/>
              <a:ext cx="3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endParaRPr lang="en-US"/>
            </a:p>
          </p:txBody>
        </p:sp>
        <p:sp>
          <p:nvSpPr>
            <p:cNvPr id="121" name="Line 118"/>
            <p:cNvSpPr>
              <a:spLocks noChangeShapeType="1"/>
            </p:cNvSpPr>
            <p:nvPr/>
          </p:nvSpPr>
          <p:spPr bwMode="auto">
            <a:xfrm>
              <a:off x="1318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2" name="Rectangle 121"/>
            <p:cNvSpPr>
              <a:spLocks noChangeArrowheads="1"/>
            </p:cNvSpPr>
            <p:nvPr/>
          </p:nvSpPr>
          <p:spPr bwMode="auto">
            <a:xfrm>
              <a:off x="2191" y="1732"/>
              <a:ext cx="4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endParaRPr lang="en-US"/>
            </a:p>
          </p:txBody>
        </p:sp>
        <p:sp>
          <p:nvSpPr>
            <p:cNvPr id="123" name="Line 120"/>
            <p:cNvSpPr>
              <a:spLocks noChangeShapeType="1"/>
            </p:cNvSpPr>
            <p:nvPr/>
          </p:nvSpPr>
          <p:spPr bwMode="auto">
            <a:xfrm>
              <a:off x="21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4" name="Rectangle 123"/>
            <p:cNvSpPr>
              <a:spLocks noChangeArrowheads="1"/>
            </p:cNvSpPr>
            <p:nvPr/>
          </p:nvSpPr>
          <p:spPr bwMode="auto">
            <a:xfrm>
              <a:off x="3266" y="1732"/>
              <a:ext cx="4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endParaRPr lang="en-US"/>
            </a:p>
          </p:txBody>
        </p:sp>
        <p:sp>
          <p:nvSpPr>
            <p:cNvPr id="125" name="Line 122"/>
            <p:cNvSpPr>
              <a:spLocks noChangeShapeType="1"/>
            </p:cNvSpPr>
            <p:nvPr/>
          </p:nvSpPr>
          <p:spPr bwMode="auto">
            <a:xfrm>
              <a:off x="3266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6" name="Rectangle 125"/>
            <p:cNvSpPr>
              <a:spLocks noChangeArrowheads="1"/>
            </p:cNvSpPr>
            <p:nvPr/>
          </p:nvSpPr>
          <p:spPr bwMode="auto">
            <a:xfrm>
              <a:off x="4039" y="1732"/>
              <a:ext cx="3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endParaRPr lang="en-US"/>
            </a:p>
          </p:txBody>
        </p:sp>
        <p:sp>
          <p:nvSpPr>
            <p:cNvPr id="127" name="Line 124"/>
            <p:cNvSpPr>
              <a:spLocks noChangeShapeType="1"/>
            </p:cNvSpPr>
            <p:nvPr/>
          </p:nvSpPr>
          <p:spPr bwMode="auto">
            <a:xfrm>
              <a:off x="4039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8" name="Rectangle 127"/>
            <p:cNvSpPr>
              <a:spLocks noChangeArrowheads="1"/>
            </p:cNvSpPr>
            <p:nvPr/>
          </p:nvSpPr>
          <p:spPr bwMode="auto">
            <a:xfrm>
              <a:off x="5080" y="1732"/>
              <a:ext cx="4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endParaRPr lang="en-US"/>
            </a:p>
          </p:txBody>
        </p:sp>
        <p:sp>
          <p:nvSpPr>
            <p:cNvPr id="129" name="Line 126"/>
            <p:cNvSpPr>
              <a:spLocks noChangeShapeType="1"/>
            </p:cNvSpPr>
            <p:nvPr/>
          </p:nvSpPr>
          <p:spPr bwMode="auto">
            <a:xfrm>
              <a:off x="5080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0" name="Line 171"/>
            <p:cNvSpPr>
              <a:spLocks noChangeShapeType="1"/>
            </p:cNvSpPr>
            <p:nvPr/>
          </p:nvSpPr>
          <p:spPr bwMode="auto">
            <a:xfrm>
              <a:off x="4042" y="2145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1" name="Line 268"/>
            <p:cNvSpPr>
              <a:spLocks noChangeShapeType="1"/>
            </p:cNvSpPr>
            <p:nvPr/>
          </p:nvSpPr>
          <p:spPr bwMode="auto">
            <a:xfrm>
              <a:off x="384" y="2145"/>
              <a:ext cx="4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CMMW</a:t>
            </a:r>
            <a:r>
              <a:rPr lang="en-US" baseline="0" dirty="0" smtClean="0"/>
              <a:t> </a:t>
            </a:r>
            <a:r>
              <a:rPr lang="en-US" dirty="0" smtClean="0"/>
              <a:t>Study </a:t>
            </a:r>
            <a:r>
              <a:rPr lang="en-US" dirty="0" smtClean="0"/>
              <a:t>group extension motion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Request the IEEE 802 LMSC to extend the 802.11 China </a:t>
            </a:r>
            <a:r>
              <a:rPr lang="en-GB" dirty="0" err="1" smtClean="0"/>
              <a:t>Millimeter</a:t>
            </a:r>
            <a:r>
              <a:rPr lang="en-GB" dirty="0" smtClean="0"/>
              <a:t> Wave </a:t>
            </a:r>
            <a:r>
              <a:rPr lang="en-GB" dirty="0" smtClean="0"/>
              <a:t>(CMMW) Study </a:t>
            </a:r>
            <a:r>
              <a:rPr lang="en-GB" dirty="0" smtClean="0"/>
              <a:t>Group.</a:t>
            </a:r>
            <a:endParaRPr lang="en-US" dirty="0" smtClean="0"/>
          </a:p>
          <a:p>
            <a:endParaRPr lang="en-GB" dirty="0" smtClean="0"/>
          </a:p>
          <a:p>
            <a:r>
              <a:rPr lang="en-GB" dirty="0" smtClean="0"/>
              <a:t>Moved: Bruce Kraemer</a:t>
            </a:r>
            <a:endParaRPr lang="en-GB" dirty="0" smtClean="0"/>
          </a:p>
          <a:p>
            <a:pPr lvl="1"/>
            <a:r>
              <a:rPr lang="en-GB" dirty="0" smtClean="0"/>
              <a:t>Result in WG:  </a:t>
            </a:r>
            <a:r>
              <a:rPr lang="en-GB" dirty="0" smtClean="0"/>
              <a:t>59,0,0 passes.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 Marvell</a:t>
            </a:r>
            <a:endParaRPr lang="en-US"/>
          </a:p>
        </p:txBody>
      </p:sp>
      <p:sp>
        <p:nvSpPr>
          <p:cNvPr id="204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/>
              <a:t>Slide </a:t>
            </a:r>
            <a:fld id="{411B0051-92D4-4037-A2BE-A25F653A1842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4586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2012</a:t>
            </a:r>
            <a:endParaRPr lang="en-US" sz="180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Bruce Kraemer,  Marvell</a:t>
            </a:r>
            <a:endParaRPr lang="en-US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7602FAB-1B9E-4628-99E5-4763664E41F5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ISD Study Group Motion </a:t>
            </a:r>
            <a:endParaRPr lang="en-US" dirty="0" smtClean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en-GB" dirty="0" smtClean="0"/>
              <a:t>Request the IEEE 802 LMSC to extend the IEEE 802.11 </a:t>
            </a:r>
            <a:r>
              <a:rPr lang="en-GB" dirty="0" smtClean="0"/>
              <a:t>Infrastructure Service Discovery (ISD) </a:t>
            </a:r>
            <a:r>
              <a:rPr lang="en-GB" dirty="0" smtClean="0"/>
              <a:t>Study Group.</a:t>
            </a:r>
          </a:p>
          <a:p>
            <a:endParaRPr lang="en-GB" dirty="0" smtClean="0"/>
          </a:p>
          <a:p>
            <a:r>
              <a:rPr lang="en-GB" dirty="0" smtClean="0"/>
              <a:t>Moved:  Bruce Kraemer</a:t>
            </a:r>
            <a:endParaRPr lang="en-GB" dirty="0" smtClean="0"/>
          </a:p>
          <a:p>
            <a:pPr lvl="1"/>
            <a:r>
              <a:rPr lang="en-GB" dirty="0" smtClean="0"/>
              <a:t>Result in WG:  </a:t>
            </a:r>
            <a:r>
              <a:rPr lang="en-GB" dirty="0" smtClean="0"/>
              <a:t>61,1,0 </a:t>
            </a:r>
            <a:r>
              <a:rPr lang="en-GB" dirty="0" smtClean="0"/>
              <a:t>passes</a:t>
            </a:r>
          </a:p>
        </p:txBody>
      </p:sp>
    </p:spTree>
    <p:extLst>
      <p:ext uri="{BB962C8B-B14F-4D97-AF65-F5344CB8AC3E}">
        <p14:creationId xmlns:p14="http://schemas.microsoft.com/office/powerpoint/2010/main" val="137299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Interpretation Request –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8006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/>
              <a:t>See document:  11-12-0459r0</a:t>
            </a:r>
            <a:endParaRPr lang="en-US" sz="900" b="1" dirty="0" smtClean="0">
              <a:solidFill>
                <a:schemeClr val="tx1"/>
              </a:solidFill>
              <a:effectLst/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  <a:effectLst/>
              </a:rPr>
              <a:t>Table 7-43q – HT Operation element and section 9.13.3 Protection mechanisms for transmissions of HT PPDUs</a:t>
            </a:r>
            <a:endParaRPr lang="en-GB" sz="1200" b="1" dirty="0" smtClean="0">
              <a:solidFill>
                <a:schemeClr val="tx1"/>
              </a:solidFill>
              <a:effectLst/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  <a:effectLst/>
              </a:rPr>
              <a:t> </a:t>
            </a:r>
            <a:endParaRPr lang="en-GB" sz="1200" b="1" dirty="0" smtClean="0">
              <a:solidFill>
                <a:schemeClr val="tx1"/>
              </a:solidFill>
              <a:effectLst/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  <a:effectLst/>
              </a:rPr>
              <a:t>Table 7-43q defines 20MHz protection mode. In 9.13.3.1 General is explained when the HT Protection field is set to 20 MHz protection mode. However, I am missing the directions for the STA or AP what to when this mode is set in all cases.</a:t>
            </a:r>
            <a:endParaRPr lang="en-GB" sz="1200" b="1" dirty="0" smtClean="0">
              <a:solidFill>
                <a:schemeClr val="tx1"/>
              </a:solidFill>
              <a:effectLst/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  <a:effectLst/>
              </a:rPr>
              <a:t> Two paragraphs contain references to 20MHz protection mode:</a:t>
            </a:r>
            <a:endParaRPr lang="en-GB" sz="1200" b="1" dirty="0" smtClean="0">
              <a:solidFill>
                <a:schemeClr val="tx1"/>
              </a:solidFill>
              <a:effectLst/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  <a:effectLst/>
              </a:rPr>
              <a:t> </a:t>
            </a:r>
            <a:endParaRPr lang="en-GB" sz="1200" b="1" dirty="0" smtClean="0">
              <a:solidFill>
                <a:schemeClr val="tx1"/>
              </a:solidFill>
              <a:effectLst/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  <a:effectLst/>
              </a:rPr>
              <a:t>When the HT Protection field is set to no protection mode or 20 MHz protection mode and the </a:t>
            </a:r>
            <a:r>
              <a:rPr lang="en-US" sz="1200" b="1" dirty="0" err="1" smtClean="0">
                <a:solidFill>
                  <a:schemeClr val="tx1"/>
                </a:solidFill>
                <a:effectLst/>
              </a:rPr>
              <a:t>Nongreenfield</a:t>
            </a:r>
            <a:r>
              <a:rPr lang="en-US" sz="1200" b="1" dirty="0" smtClean="0">
                <a:solidFill>
                  <a:schemeClr val="tx1"/>
                </a:solidFill>
                <a:effectLst/>
              </a:rPr>
              <a:t> HT STAs Present field is set to 0, no protection is required since all HT STAs in the BSS are capable of decoding HT-mixed format and HT-greenfield format transmissions.</a:t>
            </a:r>
            <a:endParaRPr lang="en-GB" sz="1200" b="1" dirty="0" smtClean="0">
              <a:solidFill>
                <a:schemeClr val="tx1"/>
              </a:solidFill>
              <a:effectLst/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  <a:effectLst/>
              </a:rPr>
              <a:t> </a:t>
            </a:r>
            <a:endParaRPr lang="en-GB" sz="1200" b="1" dirty="0" smtClean="0">
              <a:solidFill>
                <a:schemeClr val="tx1"/>
              </a:solidFill>
              <a:effectLst/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  <a:effectLst/>
              </a:rPr>
              <a:t>When the HT Protection field is set to no protection mode or 20 MHz protection mode and the </a:t>
            </a:r>
            <a:r>
              <a:rPr lang="en-US" sz="1200" b="1" dirty="0" err="1" smtClean="0">
                <a:solidFill>
                  <a:schemeClr val="tx1"/>
                </a:solidFill>
                <a:effectLst/>
              </a:rPr>
              <a:t>Nongreenfield</a:t>
            </a:r>
            <a:r>
              <a:rPr lang="en-US" sz="1200" b="1" dirty="0" smtClean="0">
                <a:solidFill>
                  <a:schemeClr val="tx1"/>
                </a:solidFill>
                <a:effectLst/>
              </a:rPr>
              <a:t> HT STAs Present field is set to 1, HT transmissions that use the HT-greenfield format shall be protected. This protection may be established by transmitting a PPDU with the TXVECTOR FORMAT parameter set to HT_MF or any of the methods described in Table 9-8.</a:t>
            </a:r>
            <a:endParaRPr lang="en-GB" sz="1200" b="1" dirty="0" smtClean="0">
              <a:solidFill>
                <a:schemeClr val="tx1"/>
              </a:solidFill>
              <a:effectLst/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/>
                </a:solidFill>
                <a:effectLst/>
              </a:rPr>
              <a:t> </a:t>
            </a:r>
            <a:endParaRPr lang="en-GB" sz="1200" b="1" dirty="0" smtClean="0">
              <a:solidFill>
                <a:schemeClr val="tx1"/>
              </a:solidFill>
              <a:effectLst/>
            </a:endParaRPr>
          </a:p>
          <a:p>
            <a:pPr marL="0" indent="0">
              <a:buNone/>
            </a:pPr>
            <a:r>
              <a:rPr lang="en-US" sz="1400" b="1" dirty="0" smtClean="0">
                <a:solidFill>
                  <a:schemeClr val="tx1"/>
                </a:solidFill>
                <a:effectLst/>
              </a:rPr>
              <a:t>There is no paragraph regarding transmissions of non-greenfield frames in a non-greenfield environment, specifically, do non-greenfield frames sent with 40MHz channel width need to be protected when 20 MHz protection mode is set? Or is the sentence</a:t>
            </a:r>
            <a:endParaRPr lang="en-GB" sz="1400" b="1" dirty="0" smtClean="0">
              <a:solidFill>
                <a:schemeClr val="tx1"/>
              </a:solidFill>
              <a:effectLst/>
            </a:endParaRPr>
          </a:p>
          <a:p>
            <a:pPr marL="0" indent="0">
              <a:buNone/>
            </a:pPr>
            <a:r>
              <a:rPr lang="en-US" sz="1400" b="1" i="1" dirty="0" smtClean="0">
                <a:solidFill>
                  <a:schemeClr val="tx1"/>
                </a:solidFill>
                <a:effectLst/>
              </a:rPr>
              <a:t>“When the HT Protection field is not set to no protection mode or the Secondary Channel Offset field is set to SCN, a STA shall not transmit a 40 MHz HT PPDU (TXVECTOR parameter CH_BANDWIDTH set to HT_CBW40) to initiate a TXOP.”</a:t>
            </a:r>
            <a:r>
              <a:rPr lang="en-GB" sz="1400" i="1" dirty="0"/>
              <a:t> </a:t>
            </a:r>
            <a:r>
              <a:rPr lang="en-US" sz="1400" b="1" dirty="0" smtClean="0">
                <a:solidFill>
                  <a:schemeClr val="tx1"/>
                </a:solidFill>
                <a:effectLst/>
              </a:rPr>
              <a:t>the one instructing to use protection?</a:t>
            </a:r>
            <a:endParaRPr lang="en-GB" sz="1400" b="1" dirty="0" smtClean="0">
              <a:solidFill>
                <a:schemeClr val="tx1"/>
              </a:solidFill>
              <a:effectLst/>
            </a:endParaRPr>
          </a:p>
          <a:p>
            <a:endParaRPr lang="en-GB" sz="9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443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Interpretation Response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lvl="0"/>
            <a:r>
              <a:rPr lang="en-US" dirty="0"/>
              <a:t>IEEE </a:t>
            </a:r>
            <a:r>
              <a:rPr lang="en-US" dirty="0" err="1"/>
              <a:t>Std</a:t>
            </a:r>
            <a:r>
              <a:rPr lang="en-US" dirty="0"/>
              <a:t> 802.11n-2009 is unambiguous on this issue: </a:t>
            </a:r>
            <a:endParaRPr lang="en-GB" dirty="0"/>
          </a:p>
          <a:p>
            <a:pPr lvl="1"/>
            <a:r>
              <a:rPr lang="en-US" dirty="0"/>
              <a:t>The standard defines protection mode for HT STAs in 9.13.3.1</a:t>
            </a:r>
            <a:r>
              <a:rPr lang="en-US" dirty="0" smtClean="0"/>
              <a:t>:</a:t>
            </a:r>
            <a:endParaRPr lang="en-GB" dirty="0"/>
          </a:p>
          <a:p>
            <a:pPr marL="457200" lvl="1" indent="0">
              <a:buNone/>
            </a:pPr>
            <a:r>
              <a:rPr lang="en-US" sz="2400" i="1" dirty="0" smtClean="0"/>
              <a:t>“</a:t>
            </a:r>
            <a:r>
              <a:rPr lang="en-US" sz="2400" i="1" dirty="0"/>
              <a:t>Transmissions of HT PPDUs, referred to as HT transmissions, are protected if there are other STAs present that cannot interpret HT transmissions correctly. “ </a:t>
            </a:r>
            <a:r>
              <a:rPr lang="en-US" sz="2400" dirty="0"/>
              <a:t>(see first sentence) and </a:t>
            </a:r>
            <a:r>
              <a:rPr lang="en-US" sz="2400" i="1" dirty="0"/>
              <a:t>“20 MHz protection mode indicates that 1) all detected STAs are HT, 2) the BSS is 20/40 and 3) at least one HT STA is 20 MHz only” </a:t>
            </a:r>
            <a:r>
              <a:rPr lang="en-US" sz="2400" dirty="0"/>
              <a:t>(see 9.13.3.1, 4</a:t>
            </a:r>
            <a:r>
              <a:rPr lang="en-US" sz="2400" baseline="30000" dirty="0"/>
              <a:t>th</a:t>
            </a:r>
            <a:r>
              <a:rPr lang="en-US" sz="2400" dirty="0"/>
              <a:t> paragraph)</a:t>
            </a:r>
            <a:r>
              <a:rPr lang="en-US" sz="2400" i="1" dirty="0"/>
              <a:t>. </a:t>
            </a:r>
            <a:endParaRPr lang="en-GB" sz="2400" dirty="0"/>
          </a:p>
          <a:p>
            <a:pPr lvl="1"/>
            <a:r>
              <a:rPr lang="en-US" dirty="0"/>
              <a:t>When all STAs are HT-STAs, each STA is able to decode the HT-SIG of a 40 MHz packet</a:t>
            </a:r>
            <a:r>
              <a:rPr lang="en-US" dirty="0" smtClean="0"/>
              <a:t>.</a:t>
            </a:r>
            <a:endParaRPr lang="en-GB" sz="2400" dirty="0"/>
          </a:p>
          <a:p>
            <a:pPr lvl="1"/>
            <a:r>
              <a:rPr lang="en-US" dirty="0"/>
              <a:t>Initiation of a TXOP is addressed in 9.13.3.1 (last paragraph).</a:t>
            </a:r>
            <a:endParaRPr lang="en-GB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172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Interpretation Request Motion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the response in 11-12/0459r0 as the IEEE LMSC response to the interpretation request contained therein.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r>
              <a:rPr lang="en-US" dirty="0" smtClean="0"/>
              <a:t>Moved: </a:t>
            </a:r>
            <a:r>
              <a:rPr lang="en-GB" dirty="0" smtClean="0"/>
              <a:t>Bruce Kraemer</a:t>
            </a:r>
          </a:p>
          <a:p>
            <a:endParaRPr lang="en-GB" dirty="0" smtClean="0"/>
          </a:p>
          <a:p>
            <a:r>
              <a:rPr lang="en-US" dirty="0" smtClean="0"/>
              <a:t>Result in WG: 59,0,2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02650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74872</TotalTime>
  <Words>374</Words>
  <Application>Microsoft Office PowerPoint</Application>
  <PresentationFormat>On-screen Show (4:3)</PresentationFormat>
  <Paragraphs>96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802.11 March 2012 EC Motions</vt:lpstr>
      <vt:lpstr>802.11 CMMW Study group extension motion</vt:lpstr>
      <vt:lpstr>802.11 ISD Study Group Motion </vt:lpstr>
      <vt:lpstr>Interpretation Request – 1</vt:lpstr>
      <vt:lpstr>Interpretation Response</vt:lpstr>
      <vt:lpstr>Interpretation Request Motion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Adrian Stephens, 203</cp:lastModifiedBy>
  <cp:revision>1223</cp:revision>
  <cp:lastPrinted>1998-02-10T13:28:06Z</cp:lastPrinted>
  <dcterms:created xsi:type="dcterms:W3CDTF">1998-02-10T13:07:52Z</dcterms:created>
  <dcterms:modified xsi:type="dcterms:W3CDTF">2012-03-16T20:58:44Z</dcterms:modified>
</cp:coreProperties>
</file>