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9"/>
  </p:notesMasterIdLst>
  <p:handoutMasterIdLst>
    <p:handoutMasterId r:id="rId10"/>
  </p:handoutMasterIdLst>
  <p:sldIdLst>
    <p:sldId id="2113" r:id="rId2"/>
    <p:sldId id="2149" r:id="rId3"/>
    <p:sldId id="2183" r:id="rId4"/>
    <p:sldId id="2201" r:id="rId5"/>
    <p:sldId id="2213" r:id="rId6"/>
    <p:sldId id="2214" r:id="rId7"/>
    <p:sldId id="2215" r:id="rId8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9966"/>
    <a:srgbClr val="33CC33"/>
    <a:srgbClr val="66FF99"/>
    <a:srgbClr val="FF3300"/>
    <a:srgbClr val="C0C0C0"/>
    <a:srgbClr val="B2B2B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34580" autoAdjust="0"/>
    <p:restoredTop sz="86410" autoAdjust="0"/>
  </p:normalViewPr>
  <p:slideViewPr>
    <p:cSldViewPr snapToGrid="0">
      <p:cViewPr>
        <p:scale>
          <a:sx n="66" d="100"/>
          <a:sy n="66" d="100"/>
        </p:scale>
        <p:origin x="-1380" y="-11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34" y="-72"/>
      </p:cViewPr>
      <p:guideLst>
        <p:guide orient="horz" pos="2166"/>
        <p:guide pos="29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1131" y="17558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880" eaLnBrk="0" hangingPunct="0">
              <a:defRPr sz="1400"/>
            </a:lvl1pPr>
          </a:lstStyle>
          <a:p>
            <a:r>
              <a:rPr lang="en-US" smtClean="0"/>
              <a:t>doc.: IEEE 802.11-12/0453r0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6275" y="175589"/>
            <a:ext cx="9649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6880" eaLnBrk="0" hangingPunct="0">
              <a:defRPr sz="1400"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5439" y="9011096"/>
            <a:ext cx="1570552" cy="18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880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91116" y="901109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6880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2F9469A-64C8-437F-90D9-A1499E97F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704695" y="387879"/>
            <a:ext cx="56438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lIns="90901" tIns="45450" rIns="90901" bIns="45450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704695" y="9011096"/>
            <a:ext cx="714174" cy="18290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defTabSz="946880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704694" y="9000058"/>
            <a:ext cx="58018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lIns="90901" tIns="45450" rIns="90901" bIns="45450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183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93792" y="9517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880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doc.: IEEE 802.11-12/0453r0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5194" y="96182"/>
            <a:ext cx="982780" cy="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6880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March  2012</a:t>
            </a: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43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120" y="4422769"/>
            <a:ext cx="5173025" cy="4189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96" tIns="46694" rIns="94996" bIns="46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51409" y="9014249"/>
            <a:ext cx="2038241" cy="18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2394" lvl="4" algn="r" defTabSz="946880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80627" y="9014249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880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D7C42B00-256B-48F9-BB9E-3B9EE3019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736295" y="9014249"/>
            <a:ext cx="714174" cy="18290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defTabSz="927943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736295" y="9012672"/>
            <a:ext cx="55806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lIns="90901" tIns="45450" rIns="90901" bIns="45450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>
            <a:off x="658874" y="296428"/>
            <a:ext cx="57355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lIns="90901" tIns="45450" rIns="90901" bIns="45450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581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802.11-12/0453r0</a:t>
            </a:r>
            <a:endParaRPr lang="en-US" smtClean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 2012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429" y="9014249"/>
            <a:ext cx="413968" cy="182902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2AF03FDA-AC91-428E-9BBF-33BCBA2A9C6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A0D6A0-AE04-4A90-9085-51EFDDF39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B2142F-ADC9-4AE1-84ED-F3FFEB1C3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E9C05C-0B54-485E-9CC6-C003E25E2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/>
            </a:lvl1pPr>
          </a:lstStyle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52C5218D-7FE4-4B14-BED1-75DDEE3AE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138549" y="311964"/>
            <a:ext cx="3295839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/>
              <a:t>doc.: IEEE </a:t>
            </a:r>
            <a:r>
              <a:rPr lang="en-US" sz="1800" dirty="0" smtClean="0"/>
              <a:t>802.11-12-0453r0</a:t>
            </a:r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B2444D0-2606-4C10-BC77-8992A7AC267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292" name="Rectangle 321"/>
          <p:cNvSpPr>
            <a:spLocks noGrp="1" noChangeArrowheads="1"/>
          </p:cNvSpPr>
          <p:nvPr>
            <p:ph type="title"/>
          </p:nvPr>
        </p:nvSpPr>
        <p:spPr>
          <a:xfrm>
            <a:off x="338138" y="685800"/>
            <a:ext cx="8632825" cy="84931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Smart Grid SC– March 2012</a:t>
            </a:r>
          </a:p>
        </p:txBody>
      </p:sp>
      <p:sp>
        <p:nvSpPr>
          <p:cNvPr id="12293" name="Rectangle 32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994025"/>
            <a:ext cx="3810000" cy="446088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Times New Roman" pitchFamily="18" charset="0"/>
              </a:rPr>
              <a:t>Date:</a:t>
            </a:r>
            <a:r>
              <a:rPr lang="en-US" sz="2000" b="0" dirty="0" smtClean="0">
                <a:latin typeface="Times New Roman" pitchFamily="18" charset="0"/>
              </a:rPr>
              <a:t> </a:t>
            </a:r>
            <a:r>
              <a:rPr lang="en-US" sz="2000" b="0" dirty="0" smtClean="0">
                <a:latin typeface="Times New Roman" pitchFamily="18" charset="0"/>
              </a:rPr>
              <a:t>15 </a:t>
            </a:r>
            <a:r>
              <a:rPr lang="en-US" sz="2000" b="0" dirty="0" smtClean="0">
                <a:latin typeface="Times New Roman" pitchFamily="18" charset="0"/>
              </a:rPr>
              <a:t>March 2012</a:t>
            </a:r>
          </a:p>
        </p:txBody>
      </p:sp>
      <p:sp>
        <p:nvSpPr>
          <p:cNvPr id="12294" name="Text Box 330"/>
          <p:cNvSpPr txBox="1">
            <a:spLocks noChangeArrowheads="1"/>
          </p:cNvSpPr>
          <p:nvPr/>
        </p:nvSpPr>
        <p:spPr bwMode="auto">
          <a:xfrm>
            <a:off x="177800" y="3538538"/>
            <a:ext cx="8394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/>
              <a:t>Discussion topics during </a:t>
            </a:r>
            <a:r>
              <a:rPr lang="en-US" sz="2000" dirty="0" smtClean="0"/>
              <a:t>March Waikoloa </a:t>
            </a:r>
            <a:r>
              <a:rPr lang="en-US" sz="2000" dirty="0"/>
              <a:t>Session </a:t>
            </a:r>
          </a:p>
        </p:txBody>
      </p:sp>
      <p:graphicFrame>
        <p:nvGraphicFramePr>
          <p:cNvPr id="1725817" name="Group 377"/>
          <p:cNvGraphicFramePr>
            <a:graphicFrameLocks noGrp="1"/>
          </p:cNvGraphicFramePr>
          <p:nvPr>
            <p:ph sz="half" idx="2"/>
          </p:nvPr>
        </p:nvGraphicFramePr>
        <p:xfrm>
          <a:off x="336550" y="1763713"/>
          <a:ext cx="8553450" cy="1220787"/>
        </p:xfrm>
        <a:graphic>
          <a:graphicData uri="http://schemas.openxmlformats.org/drawingml/2006/table">
            <a:tbl>
              <a:tblPr/>
              <a:tblGrid>
                <a:gridCol w="1711325"/>
                <a:gridCol w="1709738"/>
                <a:gridCol w="1711325"/>
                <a:gridCol w="1528762"/>
                <a:gridCol w="1892300"/>
              </a:tblGrid>
              <a:tr h="3964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Company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Address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Phone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email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1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Marvell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5488 Marvell Lane,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Santa Clara, CA, 95054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+1-321-751-3988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bkraemer@marvell.com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1" name="Text Box 330"/>
          <p:cNvSpPr txBox="1">
            <a:spLocks noChangeArrowheads="1"/>
          </p:cNvSpPr>
          <p:nvPr/>
        </p:nvSpPr>
        <p:spPr bwMode="auto">
          <a:xfrm>
            <a:off x="417285" y="4043363"/>
            <a:ext cx="815521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 smtClean="0"/>
              <a:t>Topic Abstract</a:t>
            </a:r>
            <a:r>
              <a:rPr lang="en-US" sz="2000" dirty="0"/>
              <a:t>: </a:t>
            </a:r>
          </a:p>
          <a:p>
            <a:pPr eaLnBrk="0" hangingPunct="0"/>
            <a:r>
              <a:rPr lang="en-US" dirty="0" smtClean="0"/>
              <a:t>Tuesday  </a:t>
            </a:r>
            <a:r>
              <a:rPr lang="en-US" dirty="0"/>
              <a:t>– NIST </a:t>
            </a:r>
            <a:r>
              <a:rPr lang="en-US" dirty="0" smtClean="0"/>
              <a:t>PAP2				</a:t>
            </a:r>
            <a:r>
              <a:rPr lang="en-US" dirty="0" err="1" smtClean="0"/>
              <a:t>Kohala</a:t>
            </a:r>
            <a:r>
              <a:rPr lang="en-US" dirty="0" smtClean="0"/>
              <a:t> 3</a:t>
            </a:r>
          </a:p>
          <a:p>
            <a:pPr eaLnBrk="0" hangingPunct="0"/>
            <a:r>
              <a:rPr lang="en-US" dirty="0" smtClean="0"/>
              <a:t>Wednesday- Discussion on Smart Grid TAG</a:t>
            </a:r>
            <a:r>
              <a:rPr lang="en-US" dirty="0"/>
              <a:t>	</a:t>
            </a:r>
            <a:r>
              <a:rPr lang="en-US" dirty="0" err="1" smtClean="0"/>
              <a:t>Kohala</a:t>
            </a:r>
            <a:r>
              <a:rPr lang="en-US" dirty="0" smtClean="0"/>
              <a:t> </a:t>
            </a:r>
            <a:r>
              <a:rPr lang="en-US" dirty="0" smtClean="0"/>
              <a:t>4</a:t>
            </a:r>
          </a:p>
          <a:p>
            <a:pPr eaLnBrk="0" hangingPunct="0"/>
            <a:endParaRPr lang="en-US" dirty="0"/>
          </a:p>
          <a:p>
            <a:pPr eaLnBrk="0" hangingPunct="0"/>
            <a:r>
              <a:rPr lang="en-US" dirty="0" smtClean="0"/>
              <a:t>Meeting Documents: 11-12-396r0</a:t>
            </a:r>
          </a:p>
          <a:p>
            <a:pPr eaLnBrk="0" hangingPunct="0"/>
            <a:r>
              <a:rPr lang="en-US" dirty="0" smtClean="0"/>
              <a:t>			11-12-435r1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1755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Waikoloa </a:t>
            </a:r>
            <a:r>
              <a:rPr lang="en-US" dirty="0" smtClean="0">
                <a:latin typeface="Times New Roman" pitchFamily="18" charset="0"/>
              </a:rPr>
              <a:t>Action Items</a:t>
            </a: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half" idx="1"/>
          </p:nvPr>
        </p:nvSpPr>
        <p:spPr>
          <a:xfrm>
            <a:off x="493713" y="1611313"/>
            <a:ext cx="8156575" cy="4411662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 smtClean="0">
                <a:latin typeface="Times New Roman" pitchFamily="18" charset="0"/>
              </a:rPr>
              <a:t>Participate in review of NIST PAP02 Guideline V2</a:t>
            </a:r>
          </a:p>
          <a:p>
            <a:pPr>
              <a:buFontTx/>
              <a:buNone/>
            </a:pPr>
            <a:r>
              <a:rPr lang="en-US" sz="2000" dirty="0" smtClean="0">
                <a:latin typeface="Times New Roman" pitchFamily="18" charset="0"/>
              </a:rPr>
              <a:t>Complete selection of Values for 802.11ah and 802.15.4g to use in Range Estimator</a:t>
            </a:r>
          </a:p>
          <a:p>
            <a:pPr>
              <a:buFontTx/>
              <a:buNone/>
            </a:pPr>
            <a:endParaRPr lang="en-US" sz="2000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sz="2000" dirty="0" smtClean="0">
                <a:latin typeface="Times New Roman" pitchFamily="18" charset="0"/>
              </a:rPr>
              <a:t>Target review in 3 weeks (April 11)</a:t>
            </a:r>
          </a:p>
          <a:p>
            <a:pPr>
              <a:buFontTx/>
              <a:buNone/>
            </a:pPr>
            <a:endParaRPr lang="en-US" sz="2000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sz="2000" dirty="0" smtClean="0">
                <a:latin typeface="Times New Roman" pitchFamily="18" charset="0"/>
              </a:rPr>
              <a:t>Request EC to form EC Study Group on Smart Grid</a:t>
            </a:r>
            <a:endParaRPr lang="en-US" sz="2000" dirty="0" smtClean="0">
              <a:latin typeface="Times New Roman" pitchFamily="18" charset="0"/>
            </a:endParaRPr>
          </a:p>
        </p:txBody>
      </p:sp>
      <p:sp>
        <p:nvSpPr>
          <p:cNvPr id="1434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CA8FCA1-A0CF-45B3-94F0-C98C35E3FF7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1684" y="947285"/>
            <a:ext cx="7772400" cy="562201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802 Smart Grid Teleconference Plans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7B2142F-ADC9-4AE1-84ED-F3FFEB1C3B7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4113" y="1538515"/>
            <a:ext cx="718728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Calls have been scheduled at 2pm ET on Wednesdays</a:t>
            </a:r>
          </a:p>
          <a:p>
            <a:endParaRPr lang="en-US" dirty="0"/>
          </a:p>
          <a:p>
            <a:r>
              <a:rPr lang="en-US" dirty="0" smtClean="0"/>
              <a:t>Call topics between March and May meetings ??</a:t>
            </a:r>
          </a:p>
          <a:p>
            <a:r>
              <a:rPr lang="en-US" dirty="0" smtClean="0"/>
              <a:t>Call Dates to schedule??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2800" y="3328007"/>
            <a:ext cx="12210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 21 </a:t>
            </a:r>
          </a:p>
          <a:p>
            <a:r>
              <a:rPr lang="en-US" dirty="0" smtClean="0"/>
              <a:t>Mar 28</a:t>
            </a:r>
          </a:p>
          <a:p>
            <a:r>
              <a:rPr lang="en-US" dirty="0" smtClean="0"/>
              <a:t>Apr 04</a:t>
            </a:r>
          </a:p>
          <a:p>
            <a:r>
              <a:rPr lang="en-US" dirty="0"/>
              <a:t>Apr </a:t>
            </a:r>
            <a:r>
              <a:rPr lang="en-US" dirty="0" smtClean="0"/>
              <a:t>11</a:t>
            </a:r>
          </a:p>
          <a:p>
            <a:r>
              <a:rPr lang="en-US" dirty="0"/>
              <a:t>Apr </a:t>
            </a:r>
            <a:r>
              <a:rPr lang="en-US" dirty="0" smtClean="0"/>
              <a:t>18</a:t>
            </a:r>
          </a:p>
          <a:p>
            <a:r>
              <a:rPr lang="en-US" dirty="0"/>
              <a:t>Apr </a:t>
            </a:r>
            <a:r>
              <a:rPr lang="en-US" dirty="0" smtClean="0"/>
              <a:t>25</a:t>
            </a:r>
            <a:endParaRPr lang="en-US" dirty="0"/>
          </a:p>
          <a:p>
            <a:r>
              <a:rPr lang="en-US" dirty="0" smtClean="0"/>
              <a:t>May 02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0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200" y="613457"/>
            <a:ext cx="8708571" cy="562201"/>
          </a:xfrm>
        </p:spPr>
        <p:txBody>
          <a:bodyPr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Range Estimator Variables – 802.15 &amp; 802.11 update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7B2142F-ADC9-4AE1-84ED-F3FFEB1C3B7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04962"/>
              </p:ext>
            </p:extLst>
          </p:nvPr>
        </p:nvGraphicFramePr>
        <p:xfrm>
          <a:off x="467178" y="1386363"/>
          <a:ext cx="4813300" cy="1550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1500"/>
                <a:gridCol w="850900"/>
                <a:gridCol w="8509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Frequency in MHz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BS Antenna Gain dBi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15.0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Tx Amplifier Power per Antenna Element (watts)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Number of Base Station Tx Antennas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Number of Base Station Rx Antennas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Base Station Rx Noise Figure dB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377729"/>
              </p:ext>
            </p:extLst>
          </p:nvPr>
        </p:nvGraphicFramePr>
        <p:xfrm>
          <a:off x="453572" y="2990396"/>
          <a:ext cx="8196942" cy="30441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2833"/>
                <a:gridCol w="758285"/>
                <a:gridCol w="758285"/>
                <a:gridCol w="758285"/>
                <a:gridCol w="848826"/>
                <a:gridCol w="667744"/>
                <a:gridCol w="758285"/>
                <a:gridCol w="874399"/>
              </a:tblGrid>
              <a:tr h="653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Terminal Type (Actor)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Fixed Outdoor Mounted Terminal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Fixed Indoor Self-Installed Terminal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Vehicular Installed Mobile Terminal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Feeder Line Device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Wireless-Enabled Smart Meter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Mobile Handheld Device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64" marR="8164" marT="8164" marB="0" anchor="ctr"/>
                </a:tc>
              </a:tr>
              <a:tr h="163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Terminal (SS) Antennna Gain dBi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12.0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-1.0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Tx Amplifier Power per Antenna Element (watts)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Number of Terminal/(SS) Tx Antennnas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Number of Terminal/(SS) Rx Antennnas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Terminal (SS) Rx Noise Figure dB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</a:tr>
              <a:tr h="16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DL Channel OH Factor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29.3%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164" marR="8164" marT="8164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16396" y="1169184"/>
            <a:ext cx="8576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 smtClean="0"/>
              <a:t>802.11ah</a:t>
            </a:r>
          </a:p>
          <a:p>
            <a:pPr algn="ctr"/>
            <a:r>
              <a:rPr lang="en-US" sz="1400" dirty="0" smtClean="0"/>
              <a:t>917.5</a:t>
            </a:r>
          </a:p>
          <a:p>
            <a:pPr algn="ctr"/>
            <a:r>
              <a:rPr lang="en-US" sz="1400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02568" y="1169184"/>
            <a:ext cx="90281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 smtClean="0"/>
              <a:t>802.15.4g</a:t>
            </a:r>
          </a:p>
          <a:p>
            <a:pPr algn="ctr"/>
            <a:r>
              <a:rPr lang="en-US" sz="1400" dirty="0" smtClean="0"/>
              <a:t>917.5</a:t>
            </a:r>
          </a:p>
          <a:p>
            <a:pPr algn="ctr"/>
            <a:r>
              <a:rPr lang="en-US" sz="1400" dirty="0"/>
              <a:t>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97699" y="2179934"/>
            <a:ext cx="34153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not  yet completed</a:t>
            </a:r>
          </a:p>
          <a:p>
            <a:r>
              <a:rPr lang="en-US" dirty="0" smtClean="0"/>
              <a:t>Complete on </a:t>
            </a:r>
            <a:r>
              <a:rPr lang="en-US" dirty="0" err="1" smtClean="0"/>
              <a:t>conf</a:t>
            </a:r>
            <a:r>
              <a:rPr lang="en-US" dirty="0" smtClean="0"/>
              <a:t> 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77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“Guidelines” for use of 802 standards for Smart Grid applications</a:t>
            </a:r>
          </a:p>
          <a:p>
            <a:pPr lvl="1"/>
            <a:r>
              <a:rPr lang="en-US" dirty="0" smtClean="0"/>
              <a:t>Exact type of document to be determined by Study Group</a:t>
            </a:r>
          </a:p>
          <a:p>
            <a:pPr lvl="1"/>
            <a:endParaRPr lang="en-US" dirty="0"/>
          </a:p>
          <a:p>
            <a:r>
              <a:rPr lang="en-US" dirty="0" smtClean="0"/>
              <a:t>In the context of other Smart Grid Standardization organizations and activities (NIST, IEC, IEEE PES, etc) evaluate any “gaps” that could be appropriate work items for IEEE 802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B21D9B3-99C3-4F1A-8FFD-E13B7ED877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0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Liaison between IEEE 802 and other groups involved in Smart Grid communications and standards (NIST, </a:t>
            </a:r>
            <a:r>
              <a:rPr lang="en-US" dirty="0" err="1" smtClean="0"/>
              <a:t>OpenSG</a:t>
            </a:r>
            <a:r>
              <a:rPr lang="en-US" dirty="0" smtClean="0"/>
              <a:t>, IEEE PES, etc)</a:t>
            </a:r>
          </a:p>
          <a:p>
            <a:endParaRPr lang="en-US" dirty="0"/>
          </a:p>
          <a:p>
            <a:r>
              <a:rPr lang="en-US" dirty="0" smtClean="0"/>
              <a:t>Serve as a resource and coordination point for Smart Grid specific spectrum issues (IEEE 802.18, UTC, etc)</a:t>
            </a:r>
          </a:p>
          <a:p>
            <a:endParaRPr lang="en-US" dirty="0"/>
          </a:p>
          <a:p>
            <a:r>
              <a:rPr lang="en-US" dirty="0" smtClean="0"/>
              <a:t>Develop “PR” presentation highlighting IEEE 802 activities related to Smart Grid for use at Smart Grid events and conferences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B21D9B3-99C3-4F1A-8FFD-E13B7ED877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1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would support the formation of an EC Smart Grid Study Group?</a:t>
            </a:r>
          </a:p>
          <a:p>
            <a:pPr lvl="1"/>
            <a:r>
              <a:rPr lang="en-US" dirty="0" smtClean="0"/>
              <a:t>Yes:	28</a:t>
            </a:r>
          </a:p>
          <a:p>
            <a:pPr lvl="1"/>
            <a:r>
              <a:rPr lang="en-US" dirty="0" smtClean="0"/>
              <a:t>No:	0</a:t>
            </a:r>
          </a:p>
          <a:p>
            <a:r>
              <a:rPr lang="en-US" dirty="0" smtClean="0"/>
              <a:t>When should the first meeting of the ECSG be held?</a:t>
            </a:r>
          </a:p>
          <a:p>
            <a:pPr lvl="1"/>
            <a:r>
              <a:rPr lang="en-US" dirty="0" smtClean="0"/>
              <a:t>May 14-18 (Atlanta Wireless Interim):	25</a:t>
            </a:r>
          </a:p>
          <a:p>
            <a:pPr lvl="1"/>
            <a:r>
              <a:rPr lang="en-US" dirty="0" smtClean="0"/>
              <a:t>July 15-20 (San Diego 802 Plenary)  :	2</a:t>
            </a:r>
          </a:p>
          <a:p>
            <a:pPr lvl="1"/>
            <a:endParaRPr lang="en-US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B21D9B3-99C3-4F1A-8FFD-E13B7ED8771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496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278037</TotalTime>
  <Words>489</Words>
  <Application>Microsoft Office PowerPoint</Application>
  <PresentationFormat>On-screen Show (4:3)</PresentationFormat>
  <Paragraphs>145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Smart Grid SC– March 2012</vt:lpstr>
      <vt:lpstr>Waikoloa Action Items</vt:lpstr>
      <vt:lpstr>PowerPoint Presentation</vt:lpstr>
      <vt:lpstr>PowerPoint Presentation</vt:lpstr>
      <vt:lpstr>Objectives</vt:lpstr>
      <vt:lpstr>Objectives (continued)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2012 Smart Grid SC</dc:title>
  <dc:subject>Smart Grid Information </dc:subject>
  <dc:creator>Bruce Kraemer (Marvell)</dc:creator>
  <cp:lastModifiedBy>Bruce Kraemer</cp:lastModifiedBy>
  <cp:revision>2812</cp:revision>
  <cp:lastPrinted>2012-03-14T01:40:49Z</cp:lastPrinted>
  <dcterms:created xsi:type="dcterms:W3CDTF">1998-02-10T13:07:52Z</dcterms:created>
  <dcterms:modified xsi:type="dcterms:W3CDTF">2012-03-16T03:10:19Z</dcterms:modified>
</cp:coreProperties>
</file>