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1105" r:id="rId2"/>
    <p:sldId id="1556" r:id="rId3"/>
    <p:sldId id="1557" r:id="rId4"/>
    <p:sldId id="1558" r:id="rId5"/>
    <p:sldId id="1559" r:id="rId6"/>
    <p:sldId id="1575" r:id="rId7"/>
    <p:sldId id="1560" r:id="rId8"/>
    <p:sldId id="1576" r:id="rId9"/>
    <p:sldId id="1561" r:id="rId10"/>
    <p:sldId id="1562" r:id="rId11"/>
    <p:sldId id="1563" r:id="rId12"/>
    <p:sldId id="1565" r:id="rId13"/>
    <p:sldId id="1574" r:id="rId14"/>
    <p:sldId id="1566" r:id="rId15"/>
    <p:sldId id="1567" r:id="rId16"/>
    <p:sldId id="1568" r:id="rId17"/>
    <p:sldId id="1569" r:id="rId18"/>
    <p:sldId id="1570" r:id="rId19"/>
    <p:sldId id="1587" r:id="rId20"/>
    <p:sldId id="1571" r:id="rId21"/>
    <p:sldId id="1591" r:id="rId22"/>
    <p:sldId id="1584" r:id="rId23"/>
    <p:sldId id="1588" r:id="rId24"/>
    <p:sldId id="1589" r:id="rId25"/>
    <p:sldId id="1572" r:id="rId26"/>
    <p:sldId id="1580" r:id="rId27"/>
    <p:sldId id="1582" r:id="rId28"/>
    <p:sldId id="1585" r:id="rId29"/>
    <p:sldId id="1573" r:id="rId30"/>
    <p:sldId id="1590" r:id="rId31"/>
    <p:sldId id="1581" r:id="rId32"/>
    <p:sldId id="1583" r:id="rId33"/>
    <p:sldId id="1578" r:id="rId34"/>
    <p:sldId id="1579" r:id="rId35"/>
    <p:sldId id="1347" r:id="rId36"/>
    <p:sldId id="1447" r:id="rId37"/>
    <p:sldId id="1536" r:id="rId38"/>
    <p:sldId id="1543" r:id="rId39"/>
    <p:sldId id="1435" r:id="rId40"/>
  </p:sldIdLst>
  <p:sldSz cx="9144000" cy="6858000" type="screen4x3"/>
  <p:notesSz cx="7053263"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9966"/>
    <a:srgbClr val="FF9933"/>
    <a:srgbClr val="FF3300"/>
    <a:srgbClr val="33CC33"/>
    <a:srgbClr val="66FF99"/>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34580" autoAdjust="0"/>
    <p:restoredTop sz="86464" autoAdjust="0"/>
  </p:normalViewPr>
  <p:slideViewPr>
    <p:cSldViewPr snapToGrid="0">
      <p:cViewPr varScale="1">
        <p:scale>
          <a:sx n="99" d="100"/>
          <a:sy n="99" d="100"/>
        </p:scale>
        <p:origin x="-420"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4164"/>
    </p:cViewPr>
  </p:sorterViewPr>
  <p:notesViewPr>
    <p:cSldViewPr snapToGrid="0">
      <p:cViewPr>
        <p:scale>
          <a:sx n="100" d="100"/>
          <a:sy n="100" d="100"/>
        </p:scale>
        <p:origin x="-1932" y="-72"/>
      </p:cViewPr>
      <p:guideLst>
        <p:guide orient="horz" pos="2166"/>
        <p:guide pos="293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47477" y="185901"/>
            <a:ext cx="2199349" cy="215738"/>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a:lvl1pPr>
          </a:lstStyle>
          <a:p>
            <a:r>
              <a:rPr lang="en-US" smtClean="0"/>
              <a:t>doc.: IEEE 802.11-12/044r3</a:t>
            </a:r>
            <a:endParaRPr lang="en-US"/>
          </a:p>
        </p:txBody>
      </p:sp>
      <p:sp>
        <p:nvSpPr>
          <p:cNvPr id="3075" name="Rectangle 3"/>
          <p:cNvSpPr>
            <a:spLocks noGrp="1" noChangeArrowheads="1"/>
          </p:cNvSpPr>
          <p:nvPr>
            <p:ph type="dt" sz="quarter" idx="1"/>
          </p:nvPr>
        </p:nvSpPr>
        <p:spPr bwMode="auto">
          <a:xfrm>
            <a:off x="706438" y="176670"/>
            <a:ext cx="920060"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24" eaLnBrk="0" hangingPunct="0">
              <a:defRPr sz="1400"/>
            </a:lvl1pPr>
          </a:lstStyle>
          <a:p>
            <a:pPr>
              <a:defRPr/>
            </a:pPr>
            <a:r>
              <a:rPr lang="en-US" smtClean="0"/>
              <a:t>April 2012</a:t>
            </a:r>
            <a:endParaRPr lang="en-US"/>
          </a:p>
        </p:txBody>
      </p:sp>
      <p:sp>
        <p:nvSpPr>
          <p:cNvPr id="3076" name="Rectangle 4"/>
          <p:cNvSpPr>
            <a:spLocks noGrp="1" noChangeArrowheads="1"/>
          </p:cNvSpPr>
          <p:nvPr>
            <p:ph type="ftr" sz="quarter" idx="2"/>
          </p:nvPr>
        </p:nvSpPr>
        <p:spPr bwMode="auto">
          <a:xfrm>
            <a:off x="4839202" y="9010651"/>
            <a:ext cx="1586999" cy="184918"/>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39"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88376" y="9010651"/>
            <a:ext cx="520936" cy="184918"/>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24" eaLnBrk="0" hangingPunct="0">
              <a:defRPr sz="1200" b="0"/>
            </a:lvl1pPr>
          </a:lstStyle>
          <a:p>
            <a:pPr>
              <a:defRPr/>
            </a:pPr>
            <a:r>
              <a:rPr lang="en-US"/>
              <a:t>Page </a:t>
            </a:r>
            <a:fld id="{51199A6D-3DD6-4B6A-9EA6-E580F683D364}" type="slidenum">
              <a:rPr lang="en-US"/>
              <a:pPr>
                <a:defRPr/>
              </a:pPr>
              <a:t>‹#›</a:t>
            </a:fld>
            <a:endParaRPr lang="en-US"/>
          </a:p>
        </p:txBody>
      </p:sp>
      <p:sp>
        <p:nvSpPr>
          <p:cNvPr id="72710" name="Line 6"/>
          <p:cNvSpPr>
            <a:spLocks noChangeShapeType="1"/>
          </p:cNvSpPr>
          <p:nvPr/>
        </p:nvSpPr>
        <p:spPr bwMode="auto">
          <a:xfrm>
            <a:off x="704851" y="387350"/>
            <a:ext cx="56435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72711" name="Rectangle 7"/>
          <p:cNvSpPr>
            <a:spLocks noChangeArrowheads="1"/>
          </p:cNvSpPr>
          <p:nvPr/>
        </p:nvSpPr>
        <p:spPr bwMode="auto">
          <a:xfrm>
            <a:off x="704850" y="9010650"/>
            <a:ext cx="738188" cy="190500"/>
          </a:xfrm>
          <a:prstGeom prst="rect">
            <a:avLst/>
          </a:prstGeom>
          <a:noFill/>
          <a:ln>
            <a:noFill/>
          </a:ln>
          <a:effectLst/>
          <a:extLst/>
        </p:spPr>
        <p:txBody>
          <a:bodyPr wrap="none" lIns="0" tIns="0" rIns="0" bIns="0">
            <a:spAutoFit/>
          </a:bodyPr>
          <a:lstStyle/>
          <a:p>
            <a:pPr defTabSz="946724" eaLnBrk="0" hangingPunct="0">
              <a:defRPr/>
            </a:pPr>
            <a:r>
              <a:rPr lang="en-US" sz="1200" b="0"/>
              <a:t>Submission</a:t>
            </a:r>
          </a:p>
        </p:txBody>
      </p:sp>
      <p:sp>
        <p:nvSpPr>
          <p:cNvPr id="72712" name="Line 8"/>
          <p:cNvSpPr>
            <a:spLocks noChangeShapeType="1"/>
          </p:cNvSpPr>
          <p:nvPr/>
        </p:nvSpPr>
        <p:spPr bwMode="auto">
          <a:xfrm>
            <a:off x="704850" y="8999538"/>
            <a:ext cx="580231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19291323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90340" y="95412"/>
            <a:ext cx="2199349" cy="215738"/>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a:lvl1pPr>
          </a:lstStyle>
          <a:p>
            <a:pPr>
              <a:defRPr/>
            </a:pPr>
            <a:r>
              <a:rPr lang="en-US" smtClean="0"/>
              <a:t>doc.: IEEE 802.11-12/044r3</a:t>
            </a:r>
            <a:endParaRPr lang="en-US"/>
          </a:p>
        </p:txBody>
      </p:sp>
      <p:sp>
        <p:nvSpPr>
          <p:cNvPr id="2051" name="Rectangle 3"/>
          <p:cNvSpPr>
            <a:spLocks noGrp="1" noChangeArrowheads="1"/>
          </p:cNvSpPr>
          <p:nvPr>
            <p:ph type="dt" idx="1"/>
          </p:nvPr>
        </p:nvSpPr>
        <p:spPr bwMode="auto">
          <a:xfrm>
            <a:off x="665163" y="95706"/>
            <a:ext cx="920060"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39" eaLnBrk="0" hangingPunct="0">
              <a:defRPr sz="1400"/>
            </a:lvl1pPr>
          </a:lstStyle>
          <a:p>
            <a:pPr>
              <a:defRPr/>
            </a:pPr>
            <a:r>
              <a:rPr lang="en-US" smtClean="0"/>
              <a:t>April 2012</a:t>
            </a:r>
            <a:endParaRPr lang="en-US"/>
          </a:p>
        </p:txBody>
      </p:sp>
      <p:sp>
        <p:nvSpPr>
          <p:cNvPr id="14340" name="Rectangle 4"/>
          <p:cNvSpPr>
            <a:spLocks noGrp="1" noRot="1" noChangeAspect="1" noChangeArrowheads="1" noTextEdit="1"/>
          </p:cNvSpPr>
          <p:nvPr>
            <p:ph type="sldImg" idx="2"/>
          </p:nvPr>
        </p:nvSpPr>
        <p:spPr bwMode="auto">
          <a:xfrm>
            <a:off x="1206500" y="703263"/>
            <a:ext cx="4641850" cy="34813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9800" y="4422775"/>
            <a:ext cx="5173663" cy="4189413"/>
          </a:xfrm>
          <a:prstGeom prst="rect">
            <a:avLst/>
          </a:prstGeom>
          <a:noFill/>
          <a:ln>
            <a:noFill/>
          </a:ln>
          <a:effectLst/>
          <a:extLst/>
        </p:spPr>
        <p:txBody>
          <a:bodyPr vert="horz" wrap="square" lIns="94981" tIns="46686" rIns="94981" bIns="466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34975" y="9015413"/>
            <a:ext cx="2054713" cy="184918"/>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57" lvl="4" algn="r" defTabSz="946139"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77953" y="9015413"/>
            <a:ext cx="520936" cy="184918"/>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24" eaLnBrk="0" hangingPunct="0">
              <a:defRPr sz="1200" b="0"/>
            </a:lvl1pPr>
          </a:lstStyle>
          <a:p>
            <a:pPr>
              <a:defRPr/>
            </a:pPr>
            <a:r>
              <a:rPr lang="en-US"/>
              <a:t>Page </a:t>
            </a:r>
            <a:fld id="{8D227E00-8802-4E52-9830-24935C1A14A0}" type="slidenum">
              <a:rPr lang="en-US"/>
              <a:pPr>
                <a:defRPr/>
              </a:pPr>
              <a:t>‹#›</a:t>
            </a:fld>
            <a:endParaRPr lang="en-US"/>
          </a:p>
        </p:txBody>
      </p:sp>
      <p:sp>
        <p:nvSpPr>
          <p:cNvPr id="50184" name="Rectangle 8"/>
          <p:cNvSpPr>
            <a:spLocks noChangeArrowheads="1"/>
          </p:cNvSpPr>
          <p:nvPr/>
        </p:nvSpPr>
        <p:spPr bwMode="auto">
          <a:xfrm>
            <a:off x="736600" y="9015413"/>
            <a:ext cx="738188" cy="190500"/>
          </a:xfrm>
          <a:prstGeom prst="rect">
            <a:avLst/>
          </a:prstGeom>
          <a:noFill/>
          <a:ln>
            <a:noFill/>
          </a:ln>
          <a:effectLst/>
          <a:extLst/>
        </p:spPr>
        <p:txBody>
          <a:bodyPr wrap="none" lIns="0" tIns="0" rIns="0" bIns="0">
            <a:spAutoFit/>
          </a:bodyPr>
          <a:lstStyle/>
          <a:p>
            <a:pPr defTabSz="927790" eaLnBrk="0" hangingPunct="0">
              <a:defRPr/>
            </a:pPr>
            <a:r>
              <a:rPr lang="en-US" sz="1200" b="0"/>
              <a:t>Submission</a:t>
            </a:r>
          </a:p>
        </p:txBody>
      </p:sp>
      <p:sp>
        <p:nvSpPr>
          <p:cNvPr id="50185" name="Line 9"/>
          <p:cNvSpPr>
            <a:spLocks noChangeShapeType="1"/>
          </p:cNvSpPr>
          <p:nvPr/>
        </p:nvSpPr>
        <p:spPr bwMode="auto">
          <a:xfrm>
            <a:off x="736601" y="9012238"/>
            <a:ext cx="55800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50186" name="Line 10"/>
          <p:cNvSpPr>
            <a:spLocks noChangeShapeType="1"/>
          </p:cNvSpPr>
          <p:nvPr/>
        </p:nvSpPr>
        <p:spPr bwMode="auto">
          <a:xfrm>
            <a:off x="658814" y="296863"/>
            <a:ext cx="5735637"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308689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ln>
            <a:miter lim="800000"/>
            <a:headEnd/>
            <a:tailEnd/>
          </a:ln>
        </p:spPr>
        <p:txBody>
          <a:bodyPr/>
          <a:lstStyle/>
          <a:p>
            <a:r>
              <a:rPr lang="en-US" smtClean="0"/>
              <a:t>April 2012</a:t>
            </a:r>
          </a:p>
        </p:txBody>
      </p:sp>
      <p:sp>
        <p:nvSpPr>
          <p:cNvPr id="17410"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802.11-12/044r3</a:t>
            </a:r>
          </a:p>
        </p:txBody>
      </p:sp>
      <p:sp>
        <p:nvSpPr>
          <p:cNvPr id="17411"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17412"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17413" name="Rectangle 7"/>
          <p:cNvSpPr>
            <a:spLocks noGrp="1" noChangeArrowheads="1"/>
          </p:cNvSpPr>
          <p:nvPr>
            <p:ph type="sldNum" sz="quarter" idx="5"/>
          </p:nvPr>
        </p:nvSpPr>
        <p:spPr>
          <a:xfrm>
            <a:off x="3371850" y="9015413"/>
            <a:ext cx="427038" cy="190500"/>
          </a:xfrm>
          <a:noFill/>
          <a:ln>
            <a:miter lim="800000"/>
            <a:headEnd/>
            <a:tailEnd/>
          </a:ln>
        </p:spPr>
        <p:txBody>
          <a:bodyPr/>
          <a:lstStyle/>
          <a:p>
            <a:pPr defTabSz="946139"/>
            <a:r>
              <a:rPr lang="en-US" smtClean="0"/>
              <a:t>Page </a:t>
            </a:r>
            <a:fld id="{C5964BF7-1C77-4D3E-8268-56452D6E6F3D}" type="slidenum">
              <a:rPr lang="en-US" smtClean="0"/>
              <a:pPr defTabSz="946139"/>
              <a:t>1</a:t>
            </a:fld>
            <a:endParaRPr lang="en-US"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April 2012</a:t>
            </a:r>
          </a:p>
        </p:txBody>
      </p:sp>
      <p:sp>
        <p:nvSpPr>
          <p:cNvPr id="88066"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802.11-12/044r3</a:t>
            </a:r>
          </a:p>
        </p:txBody>
      </p:sp>
      <p:sp>
        <p:nvSpPr>
          <p:cNvPr id="88067"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8068"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1CC32F29-7B21-4777-916A-343CFBA51076}" type="slidenum">
              <a:rPr lang="en-US" smtClean="0"/>
              <a:pPr defTabSz="946139"/>
              <a:t>38</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802.11-12/044r3</a:t>
            </a:r>
            <a:endParaRPr lang="en-US"/>
          </a:p>
        </p:txBody>
      </p:sp>
      <p:sp>
        <p:nvSpPr>
          <p:cNvPr id="5" name="Date Placeholder 4"/>
          <p:cNvSpPr>
            <a:spLocks noGrp="1"/>
          </p:cNvSpPr>
          <p:nvPr>
            <p:ph type="dt" idx="11"/>
          </p:nvPr>
        </p:nvSpPr>
        <p:spPr/>
        <p:txBody>
          <a:bodyPr/>
          <a:lstStyle/>
          <a:p>
            <a:pPr>
              <a:defRPr/>
            </a:pPr>
            <a:r>
              <a:rPr lang="en-US" smtClean="0"/>
              <a:t>April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D227E00-8802-4E52-9830-24935C1A14A0}" type="slidenum">
              <a:rPr lang="en-US" smtClean="0"/>
              <a:pPr>
                <a:defRPr/>
              </a:pPr>
              <a:t>8</a:t>
            </a:fld>
            <a:endParaRPr lang="en-US"/>
          </a:p>
        </p:txBody>
      </p:sp>
    </p:spTree>
    <p:extLst>
      <p:ext uri="{BB962C8B-B14F-4D97-AF65-F5344CB8AC3E}">
        <p14:creationId xmlns:p14="http://schemas.microsoft.com/office/powerpoint/2010/main" val="3632913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802.11-12/044r3</a:t>
            </a:r>
            <a:endParaRPr lang="en-US"/>
          </a:p>
        </p:txBody>
      </p:sp>
      <p:sp>
        <p:nvSpPr>
          <p:cNvPr id="5" name="Date Placeholder 4"/>
          <p:cNvSpPr>
            <a:spLocks noGrp="1"/>
          </p:cNvSpPr>
          <p:nvPr>
            <p:ph type="dt" idx="11"/>
          </p:nvPr>
        </p:nvSpPr>
        <p:spPr/>
        <p:txBody>
          <a:bodyPr/>
          <a:lstStyle/>
          <a:p>
            <a:pPr>
              <a:defRPr/>
            </a:pPr>
            <a:r>
              <a:rPr lang="en-US" smtClean="0"/>
              <a:t>April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D227E00-8802-4E52-9830-24935C1A14A0}" type="slidenum">
              <a:rPr lang="en-US" smtClean="0"/>
              <a:pPr>
                <a:defRPr/>
              </a:pPr>
              <a:t>29</a:t>
            </a:fld>
            <a:endParaRPr lang="en-US"/>
          </a:p>
        </p:txBody>
      </p:sp>
    </p:spTree>
    <p:extLst>
      <p:ext uri="{BB962C8B-B14F-4D97-AF65-F5344CB8AC3E}">
        <p14:creationId xmlns:p14="http://schemas.microsoft.com/office/powerpoint/2010/main" val="929585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802.11-12/044r3</a:t>
            </a:r>
            <a:endParaRPr lang="en-US"/>
          </a:p>
        </p:txBody>
      </p:sp>
      <p:sp>
        <p:nvSpPr>
          <p:cNvPr id="5" name="Date Placeholder 4"/>
          <p:cNvSpPr>
            <a:spLocks noGrp="1"/>
          </p:cNvSpPr>
          <p:nvPr>
            <p:ph type="dt" idx="11"/>
          </p:nvPr>
        </p:nvSpPr>
        <p:spPr/>
        <p:txBody>
          <a:bodyPr/>
          <a:lstStyle/>
          <a:p>
            <a:pPr>
              <a:defRPr/>
            </a:pPr>
            <a:r>
              <a:rPr lang="en-US" smtClean="0"/>
              <a:t>April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D227E00-8802-4E52-9830-24935C1A14A0}" type="slidenum">
              <a:rPr lang="en-US" smtClean="0"/>
              <a:pPr>
                <a:defRPr/>
              </a:pPr>
              <a:t>30</a:t>
            </a:fld>
            <a:endParaRPr lang="en-US"/>
          </a:p>
        </p:txBody>
      </p:sp>
    </p:spTree>
    <p:extLst>
      <p:ext uri="{BB962C8B-B14F-4D97-AF65-F5344CB8AC3E}">
        <p14:creationId xmlns:p14="http://schemas.microsoft.com/office/powerpoint/2010/main" val="929585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206500" y="703263"/>
            <a:ext cx="4640263" cy="3479800"/>
          </a:xfrm>
          <a:ln/>
        </p:spPr>
      </p:sp>
      <p:sp>
        <p:nvSpPr>
          <p:cNvPr id="29699" name="Notes Placeholder 2"/>
          <p:cNvSpPr>
            <a:spLocks noGrp="1"/>
          </p:cNvSpPr>
          <p:nvPr>
            <p:ph type="body" idx="1"/>
          </p:nvPr>
        </p:nvSpPr>
        <p:spPr>
          <a:noFill/>
          <a:ln/>
        </p:spPr>
        <p:txBody>
          <a:bodyPr/>
          <a:lstStyle/>
          <a:p>
            <a:r>
              <a:rPr lang="en-US" smtClean="0"/>
              <a:t>May 1-7, 2013 will be the public holiday in China (need confirmation from CWPAN)</a:t>
            </a:r>
          </a:p>
          <a:p>
            <a:r>
              <a:rPr lang="en-US" smtClean="0"/>
              <a:t>Feb 10, 2013 will be the Chinese New Year (CNY) holiday</a:t>
            </a:r>
            <a:endParaRPr lang="en-SG" smtClean="0"/>
          </a:p>
        </p:txBody>
      </p:sp>
      <p:sp>
        <p:nvSpPr>
          <p:cNvPr id="4" name="Header Placeholder 3"/>
          <p:cNvSpPr>
            <a:spLocks noGrp="1"/>
          </p:cNvSpPr>
          <p:nvPr>
            <p:ph type="hdr" sz="quarter"/>
          </p:nvPr>
        </p:nvSpPr>
        <p:spPr/>
        <p:txBody>
          <a:bodyPr/>
          <a:lstStyle/>
          <a:p>
            <a:pPr>
              <a:defRPr/>
            </a:pPr>
            <a:r>
              <a:rPr lang="en-US" smtClean="0"/>
              <a:t>doc.: IEEE 802.11-12/044r3</a:t>
            </a:r>
            <a:endParaRPr lang="en-US"/>
          </a:p>
        </p:txBody>
      </p:sp>
      <p:sp>
        <p:nvSpPr>
          <p:cNvPr id="5" name="Date Placeholder 4"/>
          <p:cNvSpPr>
            <a:spLocks noGrp="1"/>
          </p:cNvSpPr>
          <p:nvPr>
            <p:ph type="dt" sz="quarter" idx="1"/>
          </p:nvPr>
        </p:nvSpPr>
        <p:spPr>
          <a:xfrm>
            <a:off x="665163" y="95706"/>
            <a:ext cx="812723" cy="215444"/>
          </a:xfrm>
        </p:spPr>
        <p:txBody>
          <a:bodyPr/>
          <a:lstStyle/>
          <a:p>
            <a:pPr>
              <a:defRPr/>
            </a:pPr>
            <a:r>
              <a:rPr lang="en-US" smtClean="0"/>
              <a:t>April 2007</a:t>
            </a:r>
            <a:endParaRPr lang="en-US"/>
          </a:p>
        </p:txBody>
      </p:sp>
      <p:sp>
        <p:nvSpPr>
          <p:cNvPr id="6" name="Footer Placeholder 5"/>
          <p:cNvSpPr>
            <a:spLocks noGrp="1"/>
          </p:cNvSpPr>
          <p:nvPr>
            <p:ph type="ftr" sz="quarter" idx="4"/>
          </p:nvPr>
        </p:nvSpPr>
        <p:spPr>
          <a:xfrm>
            <a:off x="3916575" y="9015413"/>
            <a:ext cx="2473113" cy="184666"/>
          </a:xfrm>
        </p:spPr>
        <p:txBody>
          <a:bodyPr/>
          <a:lstStyle/>
          <a:p>
            <a:pPr lvl="4">
              <a:defRPr/>
            </a:pPr>
            <a:r>
              <a:rPr lang="en-US" smtClean="0"/>
              <a:t>Eldad Perahia, Intel Corporation</a:t>
            </a:r>
            <a:endParaRPr lang="en-US"/>
          </a:p>
        </p:txBody>
      </p:sp>
      <p:sp>
        <p:nvSpPr>
          <p:cNvPr id="29703" name="Slide Number Placeholder 6"/>
          <p:cNvSpPr>
            <a:spLocks noGrp="1"/>
          </p:cNvSpPr>
          <p:nvPr>
            <p:ph type="sldNum" sz="quarter" idx="5"/>
          </p:nvPr>
        </p:nvSpPr>
        <p:spPr>
          <a:xfrm>
            <a:off x="3383712" y="9015413"/>
            <a:ext cx="415177" cy="184666"/>
          </a:xfrm>
          <a:noFill/>
        </p:spPr>
        <p:txBody>
          <a:bodyPr/>
          <a:lstStyle/>
          <a:p>
            <a:r>
              <a:rPr lang="en-US" altLang="zh-CN"/>
              <a:t>Page </a:t>
            </a:r>
            <a:fld id="{86944215-A8C1-48B5-97F0-045DCBC082B8}" type="slidenum">
              <a:rPr lang="en-US" altLang="zh-CN"/>
              <a:pPr/>
              <a:t>33</a:t>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206500" y="703263"/>
            <a:ext cx="4640263" cy="3479800"/>
          </a:xfrm>
          <a:ln/>
        </p:spPr>
      </p:sp>
      <p:sp>
        <p:nvSpPr>
          <p:cNvPr id="30723" name="Notes Placeholder 2"/>
          <p:cNvSpPr>
            <a:spLocks noGrp="1"/>
          </p:cNvSpPr>
          <p:nvPr>
            <p:ph type="body" idx="1"/>
          </p:nvPr>
        </p:nvSpPr>
        <p:spPr>
          <a:noFill/>
          <a:ln/>
        </p:spPr>
        <p:txBody>
          <a:bodyPr/>
          <a:lstStyle/>
          <a:p>
            <a:r>
              <a:rPr lang="en-US" smtClean="0"/>
              <a:t>Jan 31, 2014 will be CNY holiday in China (need confirmation from CWPAN)</a:t>
            </a:r>
            <a:endParaRPr lang="en-SG" smtClean="0"/>
          </a:p>
        </p:txBody>
      </p:sp>
      <p:sp>
        <p:nvSpPr>
          <p:cNvPr id="4" name="Header Placeholder 3"/>
          <p:cNvSpPr>
            <a:spLocks noGrp="1"/>
          </p:cNvSpPr>
          <p:nvPr>
            <p:ph type="hdr" sz="quarter"/>
          </p:nvPr>
        </p:nvSpPr>
        <p:spPr/>
        <p:txBody>
          <a:bodyPr/>
          <a:lstStyle/>
          <a:p>
            <a:pPr>
              <a:defRPr/>
            </a:pPr>
            <a:r>
              <a:rPr lang="en-US" smtClean="0"/>
              <a:t>doc.: IEEE 802.11-12/044r3</a:t>
            </a:r>
            <a:endParaRPr lang="en-US"/>
          </a:p>
        </p:txBody>
      </p:sp>
      <p:sp>
        <p:nvSpPr>
          <p:cNvPr id="5" name="Date Placeholder 4"/>
          <p:cNvSpPr>
            <a:spLocks noGrp="1"/>
          </p:cNvSpPr>
          <p:nvPr>
            <p:ph type="dt" sz="quarter" idx="1"/>
          </p:nvPr>
        </p:nvSpPr>
        <p:spPr>
          <a:xfrm>
            <a:off x="665163" y="95706"/>
            <a:ext cx="812723" cy="215444"/>
          </a:xfrm>
        </p:spPr>
        <p:txBody>
          <a:bodyPr/>
          <a:lstStyle/>
          <a:p>
            <a:pPr>
              <a:defRPr/>
            </a:pPr>
            <a:r>
              <a:rPr lang="en-US" smtClean="0"/>
              <a:t>April 2007</a:t>
            </a:r>
            <a:endParaRPr lang="en-US"/>
          </a:p>
        </p:txBody>
      </p:sp>
      <p:sp>
        <p:nvSpPr>
          <p:cNvPr id="6" name="Footer Placeholder 5"/>
          <p:cNvSpPr>
            <a:spLocks noGrp="1"/>
          </p:cNvSpPr>
          <p:nvPr>
            <p:ph type="ftr" sz="quarter" idx="4"/>
          </p:nvPr>
        </p:nvSpPr>
        <p:spPr>
          <a:xfrm>
            <a:off x="3916575" y="9015413"/>
            <a:ext cx="2473113" cy="184666"/>
          </a:xfrm>
        </p:spPr>
        <p:txBody>
          <a:bodyPr/>
          <a:lstStyle/>
          <a:p>
            <a:pPr lvl="4">
              <a:defRPr/>
            </a:pPr>
            <a:r>
              <a:rPr lang="en-US" smtClean="0"/>
              <a:t>Eldad Perahia, Intel Corporation</a:t>
            </a:r>
            <a:endParaRPr lang="en-US"/>
          </a:p>
        </p:txBody>
      </p:sp>
      <p:sp>
        <p:nvSpPr>
          <p:cNvPr id="30727" name="Slide Number Placeholder 6"/>
          <p:cNvSpPr>
            <a:spLocks noGrp="1"/>
          </p:cNvSpPr>
          <p:nvPr>
            <p:ph type="sldNum" sz="quarter" idx="5"/>
          </p:nvPr>
        </p:nvSpPr>
        <p:spPr>
          <a:xfrm>
            <a:off x="3383712" y="9015413"/>
            <a:ext cx="415177" cy="184666"/>
          </a:xfrm>
          <a:noFill/>
        </p:spPr>
        <p:txBody>
          <a:bodyPr/>
          <a:lstStyle/>
          <a:p>
            <a:r>
              <a:rPr lang="en-US" altLang="zh-CN"/>
              <a:t>Page </a:t>
            </a:r>
            <a:fld id="{A89780FE-6D52-4613-99B0-F6F77AE3B287}" type="slidenum">
              <a:rPr lang="en-US" altLang="zh-CN"/>
              <a:pPr/>
              <a:t>34</a:t>
            </a:fld>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3"/>
          <p:cNvSpPr>
            <a:spLocks noGrp="1" noChangeArrowheads="1"/>
          </p:cNvSpPr>
          <p:nvPr>
            <p:ph type="dt" sz="quarter" idx="1"/>
          </p:nvPr>
        </p:nvSpPr>
        <p:spPr>
          <a:noFill/>
          <a:ln>
            <a:miter lim="800000"/>
            <a:headEnd/>
            <a:tailEnd/>
          </a:ln>
        </p:spPr>
        <p:txBody>
          <a:bodyPr/>
          <a:lstStyle/>
          <a:p>
            <a:r>
              <a:rPr lang="en-US" smtClean="0"/>
              <a:t>April 2012</a:t>
            </a:r>
          </a:p>
        </p:txBody>
      </p:sp>
      <p:sp>
        <p:nvSpPr>
          <p:cNvPr id="86018"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802.11-12/044r3</a:t>
            </a:r>
          </a:p>
        </p:txBody>
      </p:sp>
      <p:sp>
        <p:nvSpPr>
          <p:cNvPr id="86019"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6020"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6021"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D84A3CFC-82E6-4932-B3B5-696B2B563518}" type="slidenum">
              <a:rPr lang="en-US" smtClean="0"/>
              <a:pPr defTabSz="946139"/>
              <a:t>35</a:t>
            </a:fld>
            <a:endParaRPr lang="en-US" smtClean="0"/>
          </a:p>
        </p:txBody>
      </p:sp>
      <p:sp>
        <p:nvSpPr>
          <p:cNvPr id="86022" name="Rectangle 2"/>
          <p:cNvSpPr>
            <a:spLocks noGrp="1" noRot="1" noChangeAspect="1" noChangeArrowheads="1" noTextEdit="1"/>
          </p:cNvSpPr>
          <p:nvPr>
            <p:ph type="sldImg"/>
          </p:nvPr>
        </p:nvSpPr>
        <p:spPr>
          <a:ln/>
        </p:spPr>
      </p:sp>
      <p:sp>
        <p:nvSpPr>
          <p:cNvPr id="860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April 2012</a:t>
            </a:r>
          </a:p>
        </p:txBody>
      </p:sp>
      <p:sp>
        <p:nvSpPr>
          <p:cNvPr id="88066"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802.11-12/044r3</a:t>
            </a:r>
          </a:p>
        </p:txBody>
      </p:sp>
      <p:sp>
        <p:nvSpPr>
          <p:cNvPr id="88067"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8068"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1CC32F29-7B21-4777-916A-343CFBA51076}" type="slidenum">
              <a:rPr lang="en-US" smtClean="0"/>
              <a:pPr defTabSz="946139"/>
              <a:t>36</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April 2012</a:t>
            </a:r>
          </a:p>
        </p:txBody>
      </p:sp>
      <p:sp>
        <p:nvSpPr>
          <p:cNvPr id="88066"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802.11-12/044r3</a:t>
            </a:r>
          </a:p>
        </p:txBody>
      </p:sp>
      <p:sp>
        <p:nvSpPr>
          <p:cNvPr id="88067"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8068"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1CC32F29-7B21-4777-916A-343CFBA51076}" type="slidenum">
              <a:rPr lang="en-US" smtClean="0"/>
              <a:pPr defTabSz="946139"/>
              <a:t>37</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April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57BF1D5-53F5-48EF-99E1-E52E8EDC8C8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7349274-CC6B-4799-A0D9-C5166ACC1DF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4A3B48D-4BC0-49B3-8433-468895CA900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3241849-C0DB-4FB1-89C5-EE74AA3C680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April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6EA89C9-E549-4926-913B-DF97A274415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8562EEE-646B-463B-9C23-A2A68FA157A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6850D0D-8D5C-4F8E-81EC-74E0F987EA6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14FF9F2-A1F2-42BE-BC50-C886E5640F2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609E705-EC27-4015-A8A5-4B6B3EB5691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E121965-E984-471B-8D4A-8062BFCA34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B1D9FD8-1D87-47F8-BD17-EDA6A25512B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7406AD4-2969-4089-9A7C-1D8F660D767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a:lvl1pPr>
          </a:lstStyle>
          <a:p>
            <a:pPr>
              <a:defRPr/>
            </a:pPr>
            <a:r>
              <a:rPr lang="en-US" smtClean="0"/>
              <a:t>April 2012</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676F49A8-0349-46E6-A391-4CA8FB22DAF7}" type="slidenum">
              <a:rPr lang="en-US"/>
              <a:pPr>
                <a:defRPr/>
              </a:pPr>
              <a:t>‹#›</a:t>
            </a:fld>
            <a:endParaRPr lang="en-US"/>
          </a:p>
        </p:txBody>
      </p:sp>
      <p:sp>
        <p:nvSpPr>
          <p:cNvPr id="1031" name="Rectangle 7"/>
          <p:cNvSpPr>
            <a:spLocks noChangeArrowheads="1"/>
          </p:cNvSpPr>
          <p:nvPr/>
        </p:nvSpPr>
        <p:spPr bwMode="auto">
          <a:xfrm>
            <a:off x="5076821" y="311964"/>
            <a:ext cx="3270254" cy="276999"/>
          </a:xfrm>
          <a:prstGeom prst="rect">
            <a:avLst/>
          </a:prstGeom>
          <a:noFill/>
          <a:ln>
            <a:noFill/>
          </a:ln>
          <a:effectLst/>
          <a:extLst/>
        </p:spPr>
        <p:txBody>
          <a:bodyPr wrap="none" lIns="0" tIns="0" rIns="0" bIns="0" anchor="b">
            <a:spAutoFit/>
          </a:bodyPr>
          <a:lstStyle/>
          <a:p>
            <a:pPr marL="457200" lvl="4" algn="r" eaLnBrk="0" hangingPunct="0"/>
            <a:r>
              <a:rPr lang="en-US" sz="1800" dirty="0"/>
              <a:t>doc.: IEEE </a:t>
            </a:r>
            <a:r>
              <a:rPr lang="en-US" sz="1800" dirty="0" smtClean="0"/>
              <a:t>802.11-12/0443r3</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ieee802.org/PNP/2009-11/LMSC_WG_PandP_approved_091120_rev_100213.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16386" name="Slide Number Placeholder 5"/>
          <p:cNvSpPr>
            <a:spLocks noGrp="1"/>
          </p:cNvSpPr>
          <p:nvPr>
            <p:ph type="sldNum" sz="quarter" idx="12"/>
          </p:nvPr>
        </p:nvSpPr>
        <p:spPr>
          <a:noFill/>
          <a:ln>
            <a:miter lim="800000"/>
            <a:headEnd/>
            <a:tailEnd/>
          </a:ln>
        </p:spPr>
        <p:txBody>
          <a:bodyPr/>
          <a:lstStyle/>
          <a:p>
            <a:r>
              <a:rPr lang="en-US" smtClean="0"/>
              <a:t>Slide </a:t>
            </a:r>
            <a:fld id="{673D1558-A9CA-473C-9354-A9535BF070AF}" type="slidenum">
              <a:rPr lang="en-US" smtClean="0"/>
              <a:pPr/>
              <a:t>1</a:t>
            </a:fld>
            <a:endParaRPr lang="en-US"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w="9525">
            <a:noFill/>
            <a:miter lim="800000"/>
            <a:headEnd/>
            <a:tailEnd/>
          </a:ln>
        </p:spPr>
        <p:txBody>
          <a:bodyPr>
            <a:spAutoFit/>
          </a:body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w="9525">
            <a:noFill/>
            <a:miter lim="800000"/>
            <a:headEnd/>
            <a:tailEnd/>
          </a:ln>
        </p:spPr>
        <p:txBody>
          <a:bodyPr wrap="none">
            <a:spAutoFit/>
          </a:body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w="9525">
            <a:noFill/>
            <a:miter lim="800000"/>
            <a:headEnd/>
            <a:tailEnd/>
          </a:ln>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CMMW Logistics Options- March 2012</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2012-March-14</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827088" y="3394075"/>
            <a:ext cx="6260496" cy="338554"/>
          </a:xfrm>
          <a:prstGeom prst="rect">
            <a:avLst/>
          </a:prstGeom>
          <a:noFill/>
          <a:ln w="9525">
            <a:noFill/>
            <a:miter lim="800000"/>
            <a:headEnd/>
            <a:tailEnd/>
          </a:ln>
        </p:spPr>
        <p:txBody>
          <a:bodyPr wrap="none">
            <a:spAutoFit/>
          </a:bodyPr>
          <a:lstStyle/>
          <a:p>
            <a:pPr eaLnBrk="0" hangingPunct="0"/>
            <a:r>
              <a:rPr lang="en-US" sz="1600" dirty="0"/>
              <a:t>Abstract: CMMW Logistics </a:t>
            </a:r>
            <a:r>
              <a:rPr lang="en-US" sz="1600" dirty="0" smtClean="0"/>
              <a:t>Options under consideration– April 2012 </a:t>
            </a:r>
            <a:endParaRPr lang="en-US" sz="1600" dirty="0"/>
          </a:p>
        </p:txBody>
      </p:sp>
      <p:sp>
        <p:nvSpPr>
          <p:cNvPr id="16498" name="Date Placeholder 1"/>
          <p:cNvSpPr>
            <a:spLocks noGrp="1"/>
          </p:cNvSpPr>
          <p:nvPr>
            <p:ph type="dt" sz="quarter" idx="10"/>
          </p:nvPr>
        </p:nvSpPr>
        <p:spPr>
          <a:xfrm>
            <a:off x="688975" y="319314"/>
            <a:ext cx="1528762" cy="276225"/>
          </a:xfrm>
          <a:noFill/>
          <a:ln>
            <a:miter lim="800000"/>
            <a:headEnd/>
            <a:tailEnd/>
          </a:ln>
        </p:spPr>
        <p:txBody>
          <a:bodyPr/>
          <a:lstStyle/>
          <a:p>
            <a:r>
              <a:rPr lang="en-US" smtClean="0"/>
              <a:t>April 2012</a:t>
            </a:r>
            <a:endParaRPr lang="en-US" dirty="0" smtClean="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Traditional Meeting Status (part 1)</a:t>
            </a:r>
            <a:endParaRPr lang="en-US" sz="3600" dirty="0"/>
          </a:p>
        </p:txBody>
      </p:sp>
      <p:sp>
        <p:nvSpPr>
          <p:cNvPr id="3" name="Content Placeholder 2"/>
          <p:cNvSpPr>
            <a:spLocks noGrp="1"/>
          </p:cNvSpPr>
          <p:nvPr>
            <p:ph idx="1"/>
          </p:nvPr>
        </p:nvSpPr>
        <p:spPr>
          <a:xfrm>
            <a:off x="457200" y="1295400"/>
            <a:ext cx="8229600" cy="4830763"/>
          </a:xfrm>
        </p:spPr>
        <p:txBody>
          <a:bodyPr>
            <a:normAutofit/>
          </a:bodyPr>
          <a:lstStyle/>
          <a:p>
            <a:r>
              <a:rPr lang="en-US" sz="2800" dirty="0" smtClean="0"/>
              <a:t>Traditional 802 plenaries: There is no change to the status of plenary meetings as defined by 802 rules.</a:t>
            </a:r>
          </a:p>
          <a:p>
            <a:endParaRPr lang="en-US" sz="2800" dirty="0"/>
          </a:p>
          <a:p>
            <a:r>
              <a:rPr lang="en-US" sz="2800" dirty="0" smtClean="0"/>
              <a:t> Traditional 802.11 interims: There is no change to the status of interim meetings as defined by 802 rules.</a:t>
            </a:r>
          </a:p>
          <a:p>
            <a:endParaRPr lang="en-US" sz="2800" dirty="0"/>
          </a:p>
        </p:txBody>
      </p:sp>
      <p:sp>
        <p:nvSpPr>
          <p:cNvPr id="4" name="Chevron 3"/>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Date Placeholder 4"/>
          <p:cNvSpPr>
            <a:spLocks noGrp="1"/>
          </p:cNvSpPr>
          <p:nvPr>
            <p:ph type="dt" sz="half" idx="10"/>
          </p:nvPr>
        </p:nvSpPr>
        <p:spPr/>
        <p:txBody>
          <a:bodyPr/>
          <a:lstStyle/>
          <a:p>
            <a:pPr>
              <a:defRPr/>
            </a:pPr>
            <a:r>
              <a:rPr lang="en-US" smtClean="0"/>
              <a:t>April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10</a:t>
            </a:fld>
            <a:endParaRPr lang="en-US"/>
          </a:p>
        </p:txBody>
      </p:sp>
      <p:sp>
        <p:nvSpPr>
          <p:cNvPr id="7" name="Footer Placeholder 6"/>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42202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CMMW Meeting Status (part 2)</a:t>
            </a:r>
            <a:endParaRPr lang="en-US" sz="3600" dirty="0"/>
          </a:p>
        </p:txBody>
      </p:sp>
      <p:sp>
        <p:nvSpPr>
          <p:cNvPr id="3" name="Content Placeholder 2"/>
          <p:cNvSpPr>
            <a:spLocks noGrp="1"/>
          </p:cNvSpPr>
          <p:nvPr>
            <p:ph idx="1"/>
          </p:nvPr>
        </p:nvSpPr>
        <p:spPr>
          <a:xfrm>
            <a:off x="228600" y="1447800"/>
            <a:ext cx="8458200" cy="4678363"/>
          </a:xfrm>
        </p:spPr>
        <p:txBody>
          <a:bodyPr>
            <a:normAutofit/>
          </a:bodyPr>
          <a:lstStyle/>
          <a:p>
            <a:r>
              <a:rPr lang="en-US" sz="2400" dirty="0" smtClean="0"/>
              <a:t>Conservative Approach: CMMW TG meetings are scheduled and attended as other 802.11 TG ad </a:t>
            </a:r>
            <a:r>
              <a:rPr lang="en-US" sz="2400" dirty="0" err="1" smtClean="0"/>
              <a:t>hocs</a:t>
            </a:r>
            <a:r>
              <a:rPr lang="en-US" sz="2400" dirty="0" smtClean="0"/>
              <a:t>. There can be straw polls taken but there is no formal voting allowed.</a:t>
            </a:r>
          </a:p>
          <a:p>
            <a:endParaRPr lang="en-US" sz="2400" dirty="0"/>
          </a:p>
          <a:p>
            <a:r>
              <a:rPr lang="en-US" sz="2400" dirty="0" smtClean="0"/>
              <a:t> Inclusive Approach : CMMW TG meetings are scheduled and attended as other 802.11 TG interims. Formal voting is allowed.</a:t>
            </a:r>
          </a:p>
          <a:p>
            <a:endParaRPr lang="en-US" sz="2400" dirty="0"/>
          </a:p>
        </p:txBody>
      </p:sp>
      <p:sp>
        <p:nvSpPr>
          <p:cNvPr id="4" name="Chevron 3"/>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Date Placeholder 4"/>
          <p:cNvSpPr>
            <a:spLocks noGrp="1"/>
          </p:cNvSpPr>
          <p:nvPr>
            <p:ph type="dt" sz="half" idx="10"/>
          </p:nvPr>
        </p:nvSpPr>
        <p:spPr/>
        <p:txBody>
          <a:bodyPr/>
          <a:lstStyle/>
          <a:p>
            <a:pPr>
              <a:defRPr/>
            </a:pPr>
            <a:r>
              <a:rPr lang="en-US" smtClean="0"/>
              <a:t>April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11</a:t>
            </a:fld>
            <a:endParaRPr lang="en-US"/>
          </a:p>
        </p:txBody>
      </p:sp>
      <p:sp>
        <p:nvSpPr>
          <p:cNvPr id="7" name="Footer Placeholder 6"/>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38965853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latin typeface="Arial" pitchFamily="34" charset="0"/>
                <a:ea typeface="MS PGothic" pitchFamily="34" charset="-128"/>
              </a:rPr>
              <a:t>CWPAN response on voting and attendance</a:t>
            </a:r>
          </a:p>
        </p:txBody>
      </p:sp>
      <p:sp>
        <p:nvSpPr>
          <p:cNvPr id="3" name="Content Placeholder 2"/>
          <p:cNvSpPr>
            <a:spLocks noGrp="1"/>
          </p:cNvSpPr>
          <p:nvPr>
            <p:ph idx="1"/>
          </p:nvPr>
        </p:nvSpPr>
        <p:spPr>
          <a:xfrm>
            <a:off x="457200" y="1600201"/>
            <a:ext cx="8229600" cy="3581400"/>
          </a:xfrm>
        </p:spPr>
        <p:txBody>
          <a:bodyPr>
            <a:normAutofit/>
          </a:bodyPr>
          <a:lstStyle/>
          <a:p>
            <a:r>
              <a:rPr lang="en-US" sz="2800" dirty="0" smtClean="0">
                <a:latin typeface="Arial" pitchFamily="34" charset="0"/>
                <a:ea typeface="MS PGothic" pitchFamily="34" charset="-128"/>
              </a:rPr>
              <a:t>CWPAN response on voting and attendance</a:t>
            </a:r>
          </a:p>
          <a:p>
            <a:pPr lvl="1"/>
            <a:r>
              <a:rPr lang="en-US" sz="1600" dirty="0" smtClean="0">
                <a:latin typeface="Arial" pitchFamily="34" charset="0"/>
                <a:ea typeface="MS PGothic" pitchFamily="34" charset="-128"/>
              </a:rPr>
              <a:t>[Maintaining voting right]: It is suggested that participants who has obtained the voting right of CMMW TG, needs to attend two CMMW </a:t>
            </a:r>
            <a:r>
              <a:rPr lang="en-US" sz="1600" dirty="0" err="1" smtClean="0">
                <a:latin typeface="Arial" pitchFamily="34" charset="0"/>
                <a:ea typeface="MS PGothic" pitchFamily="34" charset="-128"/>
              </a:rPr>
              <a:t>asia</a:t>
            </a:r>
            <a:r>
              <a:rPr lang="en-US" sz="1600" dirty="0" smtClean="0">
                <a:latin typeface="Arial" pitchFamily="34" charset="0"/>
                <a:ea typeface="MS PGothic" pitchFamily="34" charset="-128"/>
              </a:rPr>
              <a:t> meetings plus at least one CMMW interim or plenary meeting  to maintain voting rights.</a:t>
            </a:r>
          </a:p>
          <a:p>
            <a:pPr lvl="1"/>
            <a:endParaRPr lang="en-US" sz="1600" dirty="0">
              <a:latin typeface="Arial" pitchFamily="34" charset="0"/>
              <a:ea typeface="MS PGothic" pitchFamily="34" charset="-128"/>
            </a:endParaRPr>
          </a:p>
          <a:p>
            <a:pPr marL="457200" lvl="1" indent="0">
              <a:buNone/>
            </a:pPr>
            <a:endParaRPr lang="en-US" sz="1600" dirty="0" smtClean="0">
              <a:latin typeface="Arial" pitchFamily="34" charset="0"/>
              <a:ea typeface="MS PGothic" pitchFamily="34" charset="-128"/>
            </a:endParaRPr>
          </a:p>
          <a:p>
            <a:pPr lvl="1"/>
            <a:r>
              <a:rPr lang="en-US" sz="1600" dirty="0" smtClean="0">
                <a:latin typeface="Arial" pitchFamily="34" charset="0"/>
                <a:ea typeface="MS PGothic" pitchFamily="34" charset="-128"/>
              </a:rPr>
              <a:t>[Note 1]: Voting right of CMMW TG is not equivalent to the voting right of IEEE 802.11. To obtain the voting right of IEEE 802.11, it needs to follow the existing regulation</a:t>
            </a:r>
          </a:p>
          <a:p>
            <a:pPr lvl="1"/>
            <a:r>
              <a:rPr lang="en-US" sz="1600" dirty="0" smtClean="0">
                <a:latin typeface="Arial" pitchFamily="34" charset="0"/>
                <a:ea typeface="MS PGothic" pitchFamily="34" charset="-128"/>
              </a:rPr>
              <a:t>[Note 2]: We expect CMMW TG participants to attend at least one CMMW TG interim meeting per year to ensure enough communication and better understanding with Chinese participants</a:t>
            </a:r>
          </a:p>
          <a:p>
            <a:endParaRPr lang="en-US" sz="4000" dirty="0"/>
          </a:p>
        </p:txBody>
      </p:sp>
      <p:sp>
        <p:nvSpPr>
          <p:cNvPr id="5" name="TextBox 4"/>
          <p:cNvSpPr txBox="1"/>
          <p:nvPr/>
        </p:nvSpPr>
        <p:spPr>
          <a:xfrm>
            <a:off x="596766" y="5559669"/>
            <a:ext cx="8287351" cy="830997"/>
          </a:xfrm>
          <a:prstGeom prst="rect">
            <a:avLst/>
          </a:prstGeom>
          <a:noFill/>
          <a:ln>
            <a:solidFill>
              <a:srgbClr val="92D050"/>
            </a:solidFill>
          </a:ln>
        </p:spPr>
        <p:txBody>
          <a:bodyPr wrap="square" rtlCol="0">
            <a:spAutoFit/>
          </a:bodyPr>
          <a:lstStyle/>
          <a:p>
            <a:r>
              <a:rPr lang="en-US" dirty="0" smtClean="0"/>
              <a:t>Note: This response presumes that 802.11 has  TG specific voting rights</a:t>
            </a:r>
            <a:endParaRPr lang="en-US" dirty="0"/>
          </a:p>
        </p:txBody>
      </p:sp>
      <p:sp>
        <p:nvSpPr>
          <p:cNvPr id="6" name="Date Placeholder 5"/>
          <p:cNvSpPr>
            <a:spLocks noGrp="1"/>
          </p:cNvSpPr>
          <p:nvPr>
            <p:ph type="dt" sz="half" idx="10"/>
          </p:nvPr>
        </p:nvSpPr>
        <p:spPr/>
        <p:txBody>
          <a:bodyPr/>
          <a:lstStyle/>
          <a:p>
            <a:pPr>
              <a:defRPr/>
            </a:pPr>
            <a:r>
              <a:rPr lang="en-US" smtClean="0"/>
              <a:t>April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66EA89C9-E549-4926-913B-DF97A2744154}" type="slidenum">
              <a:rPr lang="en-US" smtClean="0"/>
              <a:pPr>
                <a:defRPr/>
              </a:pPr>
              <a:t>12</a:t>
            </a:fld>
            <a:endParaRPr lang="en-US"/>
          </a:p>
        </p:txBody>
      </p:sp>
      <p:sp>
        <p:nvSpPr>
          <p:cNvPr id="8" name="Footer Placeholder 7"/>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4214282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574473"/>
            <a:ext cx="7772400" cy="856211"/>
          </a:xfrm>
        </p:spPr>
        <p:txBody>
          <a:bodyPr/>
          <a:lstStyle/>
          <a:p>
            <a:pPr marL="0" indent="0" algn="ctr">
              <a:buNone/>
            </a:pPr>
            <a:r>
              <a:rPr lang="en-US" sz="3200" dirty="0" smtClean="0"/>
              <a:t>Background from prior meetings</a:t>
            </a:r>
            <a:endParaRPr lang="en-US" sz="3200" dirty="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13</a:t>
            </a:fld>
            <a:endParaRPr lang="en-US"/>
          </a:p>
        </p:txBody>
      </p:sp>
    </p:spTree>
    <p:extLst>
      <p:ext uri="{BB962C8B-B14F-4D97-AF65-F5344CB8AC3E}">
        <p14:creationId xmlns:p14="http://schemas.microsoft.com/office/powerpoint/2010/main" val="42134403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685800" y="685800"/>
            <a:ext cx="7772400" cy="1219200"/>
          </a:xfrm>
        </p:spPr>
        <p:txBody>
          <a:bodyPr>
            <a:normAutofit fontScale="90000"/>
          </a:bodyPr>
          <a:lstStyle/>
          <a:p>
            <a:r>
              <a:rPr lang="en-US" smtClean="0"/>
              <a:t>Summary from 11/1570</a:t>
            </a:r>
            <a:br>
              <a:rPr lang="en-US" smtClean="0"/>
            </a:br>
            <a:r>
              <a:rPr lang="en-US" smtClean="0"/>
              <a:t> on meeting locations in Asia, attendance, voting rights</a:t>
            </a:r>
          </a:p>
        </p:txBody>
      </p:sp>
      <p:sp>
        <p:nvSpPr>
          <p:cNvPr id="41987" name="Content Placeholder 2"/>
          <p:cNvSpPr>
            <a:spLocks noGrp="1"/>
          </p:cNvSpPr>
          <p:nvPr>
            <p:ph idx="1"/>
          </p:nvPr>
        </p:nvSpPr>
        <p:spPr>
          <a:xfrm>
            <a:off x="609600" y="2133600"/>
            <a:ext cx="7772400" cy="4114800"/>
          </a:xfrm>
        </p:spPr>
        <p:txBody>
          <a:bodyPr>
            <a:normAutofit lnSpcReduction="10000"/>
          </a:bodyPr>
          <a:lstStyle/>
          <a:p>
            <a:r>
              <a:rPr lang="en-US" sz="2000" dirty="0" err="1" smtClean="0">
                <a:latin typeface="Arial" pitchFamily="34" charset="0"/>
                <a:ea typeface="MS PGothic" pitchFamily="34" charset="-128"/>
              </a:rPr>
              <a:t>CWPANad</a:t>
            </a:r>
            <a:r>
              <a:rPr lang="en-US" sz="2000" dirty="0" smtClean="0">
                <a:latin typeface="Arial" pitchFamily="34" charset="0"/>
                <a:ea typeface="MS PGothic" pitchFamily="34" charset="-128"/>
              </a:rPr>
              <a:t> interim meetings could be convened in Beijing or other suitable Asian location.</a:t>
            </a:r>
          </a:p>
          <a:p>
            <a:r>
              <a:rPr lang="en-US" sz="2000" dirty="0" err="1" smtClean="0">
                <a:latin typeface="Arial" pitchFamily="34" charset="0"/>
                <a:ea typeface="MS PGothic" pitchFamily="34" charset="-128"/>
              </a:rPr>
              <a:t>CWPANad</a:t>
            </a:r>
            <a:r>
              <a:rPr lang="en-US" sz="2000" dirty="0" smtClean="0">
                <a:latin typeface="Arial" pitchFamily="34" charset="0"/>
                <a:ea typeface="MS PGothic" pitchFamily="34" charset="-128"/>
              </a:rPr>
              <a:t> voting rights could be maintained on attendance of </a:t>
            </a:r>
            <a:r>
              <a:rPr lang="en-US" sz="2000" dirty="0" err="1" smtClean="0">
                <a:latin typeface="Arial" pitchFamily="34" charset="0"/>
                <a:ea typeface="MS PGothic" pitchFamily="34" charset="-128"/>
              </a:rPr>
              <a:t>CWPANad</a:t>
            </a:r>
            <a:r>
              <a:rPr lang="en-US" sz="2000" dirty="0" smtClean="0">
                <a:latin typeface="Arial" pitchFamily="34" charset="0"/>
                <a:ea typeface="MS PGothic" pitchFamily="34" charset="-128"/>
              </a:rPr>
              <a:t> meetings only, o</a:t>
            </a:r>
            <a:r>
              <a:rPr lang="en-US" sz="2000" b="0" dirty="0" smtClean="0">
                <a:latin typeface="Arial" pitchFamily="34" charset="0"/>
                <a:ea typeface="MS PGothic" pitchFamily="34" charset="-128"/>
              </a:rPr>
              <a:t>r perhaps CWPAN and IEEE 802.11 could agree to provide each other balloting rights.</a:t>
            </a:r>
          </a:p>
          <a:p>
            <a:r>
              <a:rPr lang="en-US" sz="2000" dirty="0" smtClean="0">
                <a:latin typeface="Arial" pitchFamily="34" charset="0"/>
                <a:ea typeface="MS PGothic" pitchFamily="34" charset="-128"/>
              </a:rPr>
              <a:t>CWPAN response on voting and attendance</a:t>
            </a:r>
          </a:p>
          <a:p>
            <a:pPr lvl="1"/>
            <a:r>
              <a:rPr lang="en-US" sz="1200" dirty="0" smtClean="0">
                <a:latin typeface="Arial" pitchFamily="34" charset="0"/>
                <a:ea typeface="MS PGothic" pitchFamily="34" charset="-128"/>
              </a:rPr>
              <a:t>CWPAN agreed the principle of maintaining the voting rights of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on attendance of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meetings only</a:t>
            </a:r>
          </a:p>
          <a:p>
            <a:pPr lvl="1"/>
            <a:r>
              <a:rPr lang="en-US" sz="1200" dirty="0" smtClean="0">
                <a:latin typeface="Arial" pitchFamily="34" charset="0"/>
                <a:ea typeface="MS PGothic" pitchFamily="34" charset="-128"/>
              </a:rPr>
              <a:t>[Obtaining voting right]: It is suggested that participants who attend three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meetings per year including at least one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interim meeting will obtain the voting rights of </a:t>
            </a:r>
            <a:r>
              <a:rPr lang="en-US" sz="1200" dirty="0" err="1" smtClean="0">
                <a:latin typeface="Arial" pitchFamily="34" charset="0"/>
                <a:ea typeface="MS PGothic" pitchFamily="34" charset="-128"/>
              </a:rPr>
              <a:t>CWPANad</a:t>
            </a:r>
            <a:endParaRPr lang="en-US" sz="1200" dirty="0" smtClean="0">
              <a:latin typeface="Arial" pitchFamily="34" charset="0"/>
              <a:ea typeface="MS PGothic" pitchFamily="34" charset="-128"/>
            </a:endParaRPr>
          </a:p>
          <a:p>
            <a:pPr lvl="1"/>
            <a:r>
              <a:rPr lang="en-US" sz="1200" dirty="0" smtClean="0">
                <a:latin typeface="Arial" pitchFamily="34" charset="0"/>
                <a:ea typeface="MS PGothic" pitchFamily="34" charset="-128"/>
              </a:rPr>
              <a:t>[Maintaining voting right]: It is suggested that participants who has obtained the voting right of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needs to attend two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meetings including at least one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interim meeting  to maintain the voting right. </a:t>
            </a:r>
          </a:p>
          <a:p>
            <a:pPr lvl="1"/>
            <a:r>
              <a:rPr lang="en-US" sz="1200" dirty="0" smtClean="0">
                <a:latin typeface="Arial" pitchFamily="34" charset="0"/>
                <a:ea typeface="MS PGothic" pitchFamily="34" charset="-128"/>
              </a:rPr>
              <a:t>[Note 1]: Voting right of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is not equivalent to the voting right of IEEE 802.11. To obtain the voting right of IEEE 802.11, it needs to follow the existing regulation</a:t>
            </a:r>
          </a:p>
          <a:p>
            <a:pPr lvl="1"/>
            <a:r>
              <a:rPr lang="en-US" sz="1200" dirty="0" smtClean="0">
                <a:latin typeface="Arial" pitchFamily="34" charset="0"/>
                <a:ea typeface="MS PGothic" pitchFamily="34" charset="-128"/>
              </a:rPr>
              <a:t>[Note 2]: We expect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participants to attend at least one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interim meeting per year to ensure enough communication and better understanding with Chinese participants</a:t>
            </a:r>
          </a:p>
        </p:txBody>
      </p:sp>
      <p:sp>
        <p:nvSpPr>
          <p:cNvPr id="31748" name="Date Placeholder 3"/>
          <p:cNvSpPr>
            <a:spLocks noGrp="1"/>
          </p:cNvSpPr>
          <p:nvPr>
            <p:ph type="dt" sz="quarter" idx="10"/>
          </p:nvPr>
        </p:nvSpPr>
        <p:spPr/>
        <p:txBody>
          <a:bodyPr/>
          <a:lstStyle/>
          <a:p>
            <a:pPr>
              <a:defRPr/>
            </a:pPr>
            <a:r>
              <a:rPr lang="en-US" smtClean="0"/>
              <a:t>April 2012</a:t>
            </a:r>
            <a:endParaRPr lang="en-US"/>
          </a:p>
        </p:txBody>
      </p:sp>
      <p:sp>
        <p:nvSpPr>
          <p:cNvPr id="31749" name="Footer Placeholder 4"/>
          <p:cNvSpPr>
            <a:spLocks noGrp="1"/>
          </p:cNvSpPr>
          <p:nvPr>
            <p:ph type="ftr" sz="quarter" idx="11"/>
          </p:nvPr>
        </p:nvSpPr>
        <p:spPr/>
        <p:txBody>
          <a:bodyPr/>
          <a:lstStyle/>
          <a:p>
            <a:pPr>
              <a:defRPr/>
            </a:pPr>
            <a:r>
              <a:rPr lang="en-US" smtClean="0"/>
              <a:t>Bruce Kraemer, Marvell</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F95D6C79-3367-4407-864C-C8AB96617018}" type="slidenum">
              <a:rPr lang="en-US"/>
              <a:pPr/>
              <a:t>14</a:t>
            </a:fld>
            <a:endParaRPr lang="en-US"/>
          </a:p>
        </p:txBody>
      </p:sp>
    </p:spTree>
    <p:extLst>
      <p:ext uri="{BB962C8B-B14F-4D97-AF65-F5344CB8AC3E}">
        <p14:creationId xmlns:p14="http://schemas.microsoft.com/office/powerpoint/2010/main" val="1026571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152400" y="838200"/>
            <a:ext cx="8763000" cy="1066800"/>
          </a:xfrm>
        </p:spPr>
        <p:txBody>
          <a:bodyPr>
            <a:normAutofit fontScale="90000"/>
          </a:bodyPr>
          <a:lstStyle/>
          <a:p>
            <a:r>
              <a:rPr lang="en-US" smtClean="0"/>
              <a:t>Discussion in 802.11ad in Atlanta on meeting locations in Asia, attendance, voting rights </a:t>
            </a:r>
          </a:p>
        </p:txBody>
      </p:sp>
      <p:sp>
        <p:nvSpPr>
          <p:cNvPr id="43011" name="Content Placeholder 2"/>
          <p:cNvSpPr>
            <a:spLocks noGrp="1"/>
          </p:cNvSpPr>
          <p:nvPr>
            <p:ph idx="1"/>
          </p:nvPr>
        </p:nvSpPr>
        <p:spPr>
          <a:xfrm>
            <a:off x="685800" y="2514600"/>
            <a:ext cx="7772400" cy="3581400"/>
          </a:xfrm>
        </p:spPr>
        <p:txBody>
          <a:bodyPr/>
          <a:lstStyle/>
          <a:p>
            <a:r>
              <a:rPr lang="en-US" sz="2000" smtClean="0">
                <a:latin typeface="Arial" pitchFamily="34" charset="0"/>
                <a:ea typeface="MS PGothic" pitchFamily="34" charset="-128"/>
              </a:rPr>
              <a:t>Establishing Task group voting rights is the wrong way to go, because it splits voting rights in 802.11. It is better to have the interim CWPANad meetings be adhoc meetings with no implications on voting rights.</a:t>
            </a:r>
          </a:p>
          <a:p>
            <a:endParaRPr lang="en-US" sz="1600" smtClean="0">
              <a:solidFill>
                <a:srgbClr val="FF0000"/>
              </a:solidFill>
              <a:latin typeface="Arial" pitchFamily="34" charset="0"/>
              <a:ea typeface="MS PGothic" pitchFamily="34" charset="-128"/>
            </a:endParaRPr>
          </a:p>
          <a:p>
            <a:r>
              <a:rPr lang="en-US" sz="2000" smtClean="0">
                <a:latin typeface="Arial" pitchFamily="34" charset="0"/>
                <a:ea typeface="MS PGothic" pitchFamily="34" charset="-128"/>
              </a:rPr>
              <a:t>Request more explanation about the need for having separate meetings in Asia given that more and more mainland Chinese attendees are actually attending these 802.11 meetings.</a:t>
            </a:r>
          </a:p>
          <a:p>
            <a:pPr lvl="1"/>
            <a:r>
              <a:rPr lang="en-US" sz="1400" smtClean="0">
                <a:latin typeface="Arial" pitchFamily="34" charset="0"/>
                <a:ea typeface="MS PGothic" pitchFamily="34" charset="-128"/>
              </a:rPr>
              <a:t>Response: from past experience, many individuals from mainland China have trouble obtaining visa to travel to the US. Holding meetings in Asia will allow easier attendance. </a:t>
            </a:r>
          </a:p>
          <a:p>
            <a:endParaRPr lang="en-US" b="0" smtClean="0"/>
          </a:p>
        </p:txBody>
      </p:sp>
      <p:sp>
        <p:nvSpPr>
          <p:cNvPr id="32772" name="Date Placeholder 3"/>
          <p:cNvSpPr>
            <a:spLocks noGrp="1"/>
          </p:cNvSpPr>
          <p:nvPr>
            <p:ph type="dt" sz="quarter" idx="10"/>
          </p:nvPr>
        </p:nvSpPr>
        <p:spPr/>
        <p:txBody>
          <a:bodyPr/>
          <a:lstStyle/>
          <a:p>
            <a:pPr>
              <a:defRPr/>
            </a:pPr>
            <a:r>
              <a:rPr lang="en-US" smtClean="0"/>
              <a:t>April 2012</a:t>
            </a:r>
            <a:endParaRPr lang="en-US"/>
          </a:p>
        </p:txBody>
      </p:sp>
      <p:sp>
        <p:nvSpPr>
          <p:cNvPr id="32773" name="Footer Placeholder 4"/>
          <p:cNvSpPr>
            <a:spLocks noGrp="1"/>
          </p:cNvSpPr>
          <p:nvPr>
            <p:ph type="ftr" sz="quarter" idx="11"/>
          </p:nvPr>
        </p:nvSpPr>
        <p:spPr/>
        <p:txBody>
          <a:bodyPr/>
          <a:lstStyle/>
          <a:p>
            <a:pPr>
              <a:defRPr/>
            </a:pPr>
            <a:r>
              <a:rPr lang="en-US" smtClean="0"/>
              <a:t>Bruce Kraemer, Marvell</a:t>
            </a:r>
            <a:endParaRPr lang="en-US"/>
          </a:p>
        </p:txBody>
      </p:sp>
      <p:sp>
        <p:nvSpPr>
          <p:cNvPr id="430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D8C6621F-79CE-470F-804C-F42BF4A3539C}" type="slidenum">
              <a:rPr lang="en-US"/>
              <a:pPr/>
              <a:t>15</a:t>
            </a:fld>
            <a:endParaRPr lang="en-US"/>
          </a:p>
        </p:txBody>
      </p:sp>
    </p:spTree>
    <p:extLst>
      <p:ext uri="{BB962C8B-B14F-4D97-AF65-F5344CB8AC3E}">
        <p14:creationId xmlns:p14="http://schemas.microsoft.com/office/powerpoint/2010/main" val="25655051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smtClean="0"/>
              <a:t>Task Group Logistic Discussion</a:t>
            </a:r>
          </a:p>
        </p:txBody>
      </p:sp>
      <p:sp>
        <p:nvSpPr>
          <p:cNvPr id="44035" name="Content Placeholder 2"/>
          <p:cNvSpPr>
            <a:spLocks noGrp="1"/>
          </p:cNvSpPr>
          <p:nvPr>
            <p:ph idx="1"/>
          </p:nvPr>
        </p:nvSpPr>
        <p:spPr>
          <a:xfrm>
            <a:off x="685800" y="1752600"/>
            <a:ext cx="7772400" cy="4495800"/>
          </a:xfrm>
        </p:spPr>
        <p:txBody>
          <a:bodyPr>
            <a:normAutofit/>
          </a:bodyPr>
          <a:lstStyle/>
          <a:p>
            <a:r>
              <a:rPr lang="en-US" smtClean="0"/>
              <a:t>Suggestion made</a:t>
            </a:r>
            <a:endParaRPr lang="en-SG" smtClean="0"/>
          </a:p>
          <a:p>
            <a:pPr lvl="1"/>
            <a:r>
              <a:rPr lang="en-US" smtClean="0"/>
              <a:t>Prefer keeping the current voting structure of 802.11 </a:t>
            </a:r>
          </a:p>
          <a:p>
            <a:pPr lvl="1"/>
            <a:endParaRPr lang="en-US" smtClean="0"/>
          </a:p>
          <a:p>
            <a:pPr lvl="1"/>
            <a:r>
              <a:rPr lang="en-US" smtClean="0"/>
              <a:t>Consider entity-based voting or kind of hybrid voting structures</a:t>
            </a:r>
          </a:p>
          <a:p>
            <a:pPr lvl="1"/>
            <a:endParaRPr lang="en-US" smtClean="0"/>
          </a:p>
          <a:p>
            <a:pPr lvl="1"/>
            <a:r>
              <a:rPr lang="en-US" smtClean="0"/>
              <a:t>It is possible to grant working group voting rights to those individuals in CWPAN who are active in PG4 and SG5</a:t>
            </a:r>
          </a:p>
          <a:p>
            <a:pPr lvl="1"/>
            <a:endParaRPr lang="en-US" smtClean="0"/>
          </a:p>
          <a:p>
            <a:pPr lvl="1"/>
            <a:r>
              <a:rPr lang="en-SG" smtClean="0"/>
              <a:t>Other possible changes to the voting right can be considered at the discretion of the WG chair within the limit of 802 rules.</a:t>
            </a:r>
          </a:p>
          <a:p>
            <a:endParaRPr lang="en-US" smtClean="0"/>
          </a:p>
          <a:p>
            <a:endParaRPr lang="en-US" smtClean="0"/>
          </a:p>
        </p:txBody>
      </p:sp>
      <p:sp>
        <p:nvSpPr>
          <p:cNvPr id="4" name="Date Placeholder 3"/>
          <p:cNvSpPr>
            <a:spLocks noGrp="1"/>
          </p:cNvSpPr>
          <p:nvPr>
            <p:ph type="dt" sz="quarter" idx="10"/>
          </p:nvPr>
        </p:nvSpPr>
        <p:spPr/>
        <p:txBody>
          <a:bodyPr/>
          <a:lstStyle/>
          <a:p>
            <a:pPr>
              <a:defRPr/>
            </a:pPr>
            <a:r>
              <a:rPr lang="en-US" smtClean="0"/>
              <a:t>April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E4AFF8BF-8401-45B7-A9EE-7B6233D06619}" type="slidenum">
              <a:rPr lang="en-US"/>
              <a:pPr/>
              <a:t>16</a:t>
            </a:fld>
            <a:endParaRPr lang="en-US"/>
          </a:p>
        </p:txBody>
      </p:sp>
    </p:spTree>
    <p:extLst>
      <p:ext uri="{BB962C8B-B14F-4D97-AF65-F5344CB8AC3E}">
        <p14:creationId xmlns:p14="http://schemas.microsoft.com/office/powerpoint/2010/main" val="4893411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609600" y="685800"/>
            <a:ext cx="7772400" cy="609600"/>
          </a:xfrm>
        </p:spPr>
        <p:txBody>
          <a:bodyPr>
            <a:normAutofit/>
          </a:bodyPr>
          <a:lstStyle/>
          <a:p>
            <a:r>
              <a:rPr lang="en-US" smtClean="0"/>
              <a:t>Meetings – Questions</a:t>
            </a:r>
          </a:p>
        </p:txBody>
      </p:sp>
      <p:sp>
        <p:nvSpPr>
          <p:cNvPr id="45059" name="Content Placeholder 2"/>
          <p:cNvSpPr>
            <a:spLocks noGrp="1"/>
          </p:cNvSpPr>
          <p:nvPr>
            <p:ph idx="1"/>
          </p:nvPr>
        </p:nvSpPr>
        <p:spPr>
          <a:xfrm>
            <a:off x="0" y="1371600"/>
            <a:ext cx="8763000" cy="5181600"/>
          </a:xfrm>
        </p:spPr>
        <p:txBody>
          <a:bodyPr/>
          <a:lstStyle/>
          <a:p>
            <a:r>
              <a:rPr lang="en-US" sz="1600" smtClean="0"/>
              <a:t>We have confirmed that CMMW TG meetings will be organized through CESI</a:t>
            </a:r>
          </a:p>
          <a:p>
            <a:r>
              <a:rPr lang="en-US" sz="1600" smtClean="0"/>
              <a:t>What is the best scheduling arrangement to optimize the quantity and quality of participation and technical exchanges </a:t>
            </a:r>
          </a:p>
          <a:p>
            <a:pPr lvl="1"/>
            <a:r>
              <a:rPr lang="en-US" sz="1400" smtClean="0"/>
              <a:t>Essentially all of  current CWPAN PG4/SG5 members will  participate in CMMW TG activities  </a:t>
            </a:r>
          </a:p>
          <a:p>
            <a:pPr lvl="1"/>
            <a:r>
              <a:rPr lang="en-US" sz="1400" smtClean="0"/>
              <a:t>CMMW TG meetings will be co-located with 802.11 plenary meetings</a:t>
            </a:r>
          </a:p>
          <a:p>
            <a:pPr lvl="1"/>
            <a:r>
              <a:rPr lang="en-US" sz="1400" smtClean="0"/>
              <a:t>CMMW TG interim meetings will be held independently in Asia</a:t>
            </a:r>
            <a:endParaRPr lang="en-US" smtClean="0"/>
          </a:p>
          <a:p>
            <a:pPr lvl="2"/>
            <a:endParaRPr lang="en-US" sz="1600" smtClean="0"/>
          </a:p>
          <a:p>
            <a:r>
              <a:rPr lang="en-US" sz="1600" smtClean="0"/>
              <a:t>The meeting schedule for 802.11 interims and 802 plenaries are scheduled through 2014</a:t>
            </a:r>
          </a:p>
          <a:p>
            <a:r>
              <a:rPr lang="en-US" sz="1600" smtClean="0"/>
              <a:t>CMMW TG meetings will not be scheduled to overlap with scheduled 802.11 WG meetings</a:t>
            </a:r>
          </a:p>
          <a:p>
            <a:r>
              <a:rPr lang="en-US" sz="1600" smtClean="0"/>
              <a:t>If there is an 802.11 interim meeting in Asia, the CMMW TG will be co-located</a:t>
            </a:r>
          </a:p>
          <a:p>
            <a:r>
              <a:rPr lang="en-US" sz="1600" smtClean="0"/>
              <a:t>The three Asian CMMW TG interim meetings will be scheduled  for 2 days  ( 12 months in advance) </a:t>
            </a:r>
          </a:p>
          <a:p>
            <a:r>
              <a:rPr lang="en-US" sz="1600" smtClean="0"/>
              <a:t>If the CMMW TG interim meeting follows the 802.11 interim would you prefer the CMMW TG interim meetings be held Mon-Tues or Thur-Fri?</a:t>
            </a:r>
          </a:p>
          <a:p>
            <a:pPr lvl="1"/>
            <a:r>
              <a:rPr lang="en-US" sz="1600" smtClean="0"/>
              <a:t>CWPAN meetings will be co-located</a:t>
            </a:r>
          </a:p>
          <a:p>
            <a:pPr lvl="1"/>
            <a:endParaRPr lang="en-US" sz="1400" smtClean="0"/>
          </a:p>
          <a:p>
            <a:r>
              <a:rPr lang="en-US" sz="1800" smtClean="0"/>
              <a:t>802.11 interim meetings announced at least 45 days in advance do not require a quorum for voting</a:t>
            </a:r>
          </a:p>
          <a:p>
            <a:pPr lvl="1"/>
            <a:endParaRPr lang="en-US" sz="1600" smtClean="0"/>
          </a:p>
        </p:txBody>
      </p:sp>
      <p:sp>
        <p:nvSpPr>
          <p:cNvPr id="30724" name="Date Placeholder 3"/>
          <p:cNvSpPr>
            <a:spLocks noGrp="1"/>
          </p:cNvSpPr>
          <p:nvPr>
            <p:ph type="dt" sz="quarter" idx="10"/>
          </p:nvPr>
        </p:nvSpPr>
        <p:spPr/>
        <p:txBody>
          <a:bodyPr/>
          <a:lstStyle/>
          <a:p>
            <a:pPr>
              <a:defRPr/>
            </a:pPr>
            <a:r>
              <a:rPr lang="en-US" smtClean="0"/>
              <a:t>April 2012</a:t>
            </a:r>
            <a:endParaRPr lang="en-US"/>
          </a:p>
        </p:txBody>
      </p:sp>
      <p:sp>
        <p:nvSpPr>
          <p:cNvPr id="30725" name="Footer Placeholder 4"/>
          <p:cNvSpPr>
            <a:spLocks noGrp="1"/>
          </p:cNvSpPr>
          <p:nvPr>
            <p:ph type="ftr" sz="quarter" idx="11"/>
          </p:nvPr>
        </p:nvSpPr>
        <p:spPr/>
        <p:txBody>
          <a:bodyPr/>
          <a:lstStyle/>
          <a:p>
            <a:pPr>
              <a:defRPr/>
            </a:pPr>
            <a:r>
              <a:rPr lang="en-US" smtClean="0"/>
              <a:t>Bruce Kraemer, Marvell</a:t>
            </a:r>
            <a:endParaRPr lang="en-US"/>
          </a:p>
        </p:txBody>
      </p:sp>
      <p:sp>
        <p:nvSpPr>
          <p:cNvPr id="450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D1D4F348-CD71-4D72-8285-D7BF9E05995E}" type="slidenum">
              <a:rPr lang="en-US"/>
              <a:pPr/>
              <a:t>17</a:t>
            </a:fld>
            <a:endParaRPr lang="en-US"/>
          </a:p>
        </p:txBody>
      </p:sp>
    </p:spTree>
    <p:extLst>
      <p:ext uri="{BB962C8B-B14F-4D97-AF65-F5344CB8AC3E}">
        <p14:creationId xmlns:p14="http://schemas.microsoft.com/office/powerpoint/2010/main" val="42888968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685800" y="609600"/>
            <a:ext cx="7772400" cy="1066800"/>
          </a:xfrm>
        </p:spPr>
        <p:txBody>
          <a:bodyPr/>
          <a:lstStyle/>
          <a:p>
            <a:r>
              <a:rPr lang="en-US" smtClean="0"/>
              <a:t>Introduction of CESI</a:t>
            </a:r>
            <a:endParaRPr lang="en-SG" smtClean="0"/>
          </a:p>
        </p:txBody>
      </p:sp>
      <p:sp>
        <p:nvSpPr>
          <p:cNvPr id="46083" name="Content Placeholder 2"/>
          <p:cNvSpPr>
            <a:spLocks noGrp="1"/>
          </p:cNvSpPr>
          <p:nvPr>
            <p:ph idx="1"/>
          </p:nvPr>
        </p:nvSpPr>
        <p:spPr>
          <a:xfrm>
            <a:off x="609600" y="1600200"/>
            <a:ext cx="7772400" cy="4495800"/>
          </a:xfrm>
        </p:spPr>
        <p:txBody>
          <a:bodyPr/>
          <a:lstStyle/>
          <a:p>
            <a:r>
              <a:rPr lang="en-US" sz="1800" smtClean="0"/>
              <a:t>China Electronics Standardization Institute(CESI) founded in 1963 is a professional  institute for standardization in the field of electronics and IT industry under China Ministry of Industry and Information Technology (MIIT)</a:t>
            </a:r>
          </a:p>
          <a:p>
            <a:endParaRPr lang="en-US" sz="1800" smtClean="0"/>
          </a:p>
          <a:p>
            <a:r>
              <a:rPr lang="en-US" sz="1800" smtClean="0"/>
              <a:t>CESI has been playing a significant accelerating role in disseminating and applying standards, promoting the development of the industry, and international exchange and cooperation, with: </a:t>
            </a:r>
            <a:endParaRPr lang="en-SG" sz="1800" smtClean="0"/>
          </a:p>
          <a:p>
            <a:pPr lvl="1"/>
            <a:r>
              <a:rPr lang="en-US" sz="1600" smtClean="0"/>
              <a:t>having established laboratories, certification bodies and working stations authorized by the government and accredited by the authorities;</a:t>
            </a:r>
            <a:endParaRPr lang="en-SG" sz="1600" smtClean="0"/>
          </a:p>
          <a:p>
            <a:pPr lvl="1"/>
            <a:r>
              <a:rPr lang="en-US" sz="1600" smtClean="0"/>
              <a:t>taking charge of the centralized management for 54 national technical mirrors to IEC TC/SCs and ISO/IEC JTC1/SCs;</a:t>
            </a:r>
            <a:endParaRPr lang="en-SG" sz="1600" smtClean="0"/>
          </a:p>
          <a:p>
            <a:pPr lvl="1"/>
            <a:r>
              <a:rPr lang="en-US" sz="1600" smtClean="0"/>
              <a:t>having held 11 secretariats of national standardization technical committees, including CWPAN</a:t>
            </a:r>
            <a:endParaRPr lang="en-SG" sz="1600" smtClean="0"/>
          </a:p>
          <a:p>
            <a:pPr lvl="1"/>
            <a:r>
              <a:rPr lang="en-US" sz="1600" smtClean="0"/>
              <a:t>having established cooperation relationship with some international standardization organizations and well-known international bodies </a:t>
            </a:r>
            <a:endParaRPr lang="en-SG" sz="2400" smtClean="0"/>
          </a:p>
          <a:p>
            <a:endParaRPr lang="en-SG" smtClean="0"/>
          </a:p>
        </p:txBody>
      </p:sp>
      <p:sp>
        <p:nvSpPr>
          <p:cNvPr id="4" name="Date Placeholder 3"/>
          <p:cNvSpPr>
            <a:spLocks noGrp="1"/>
          </p:cNvSpPr>
          <p:nvPr>
            <p:ph type="dt" sz="quarter" idx="10"/>
          </p:nvPr>
        </p:nvSpPr>
        <p:spPr/>
        <p:txBody>
          <a:bodyPr/>
          <a:lstStyle/>
          <a:p>
            <a:pPr>
              <a:defRPr/>
            </a:pPr>
            <a:r>
              <a:rPr lang="en-US" smtClean="0"/>
              <a:t>April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460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A9CFA57C-D2AF-4D1D-9822-9F0289EE5003}" type="slidenum">
              <a:rPr lang="en-US"/>
              <a:pPr/>
              <a:t>18</a:t>
            </a:fld>
            <a:endParaRPr lang="en-US"/>
          </a:p>
        </p:txBody>
      </p:sp>
    </p:spTree>
    <p:extLst>
      <p:ext uri="{BB962C8B-B14F-4D97-AF65-F5344CB8AC3E}">
        <p14:creationId xmlns:p14="http://schemas.microsoft.com/office/powerpoint/2010/main" val="41666687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19</a:t>
            </a:fld>
            <a:endParaRPr lang="en-US"/>
          </a:p>
        </p:txBody>
      </p:sp>
      <p:sp>
        <p:nvSpPr>
          <p:cNvPr id="7" name="Rectangle 6"/>
          <p:cNvSpPr/>
          <p:nvPr/>
        </p:nvSpPr>
        <p:spPr>
          <a:xfrm>
            <a:off x="1112917" y="2967335"/>
            <a:ext cx="691817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April </a:t>
            </a:r>
            <a:r>
              <a:rPr lang="en-US" sz="54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Telecon</a:t>
            </a: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Material</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Discussion on Meeting Logistics for CMMW TG</a:t>
            </a:r>
            <a:endParaRPr lang="en-US" dirty="0"/>
          </a:p>
        </p:txBody>
      </p:sp>
      <p:sp>
        <p:nvSpPr>
          <p:cNvPr id="3" name="Date Placeholder 2"/>
          <p:cNvSpPr>
            <a:spLocks noGrp="1"/>
          </p:cNvSpPr>
          <p:nvPr>
            <p:ph type="dt" sz="half" idx="10"/>
          </p:nvPr>
        </p:nvSpPr>
        <p:spPr/>
        <p:txBody>
          <a:bodyPr/>
          <a:lstStyle/>
          <a:p>
            <a:pPr>
              <a:defRPr/>
            </a:pPr>
            <a:r>
              <a:rPr lang="en-US" smtClean="0"/>
              <a:t>April 2012</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57BF1D5-53F5-48EF-99E1-E52E8EDC8C86}" type="slidenum">
              <a:rPr lang="en-US" smtClean="0"/>
              <a:pPr>
                <a:defRPr/>
              </a:pPr>
              <a:t>2</a:t>
            </a:fld>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5383336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76200" y="685800"/>
            <a:ext cx="8839200" cy="457200"/>
          </a:xfrm>
        </p:spPr>
        <p:txBody>
          <a:bodyPr>
            <a:normAutofit fontScale="90000"/>
          </a:bodyPr>
          <a:lstStyle/>
          <a:p>
            <a:r>
              <a:rPr lang="en-US" sz="2800" dirty="0" smtClean="0"/>
              <a:t>Organization  Logistics- </a:t>
            </a:r>
            <a:r>
              <a:rPr lang="en-US" sz="2800" dirty="0" smtClean="0"/>
              <a:t>Summary</a:t>
            </a:r>
            <a:endParaRPr lang="en-US" sz="2800" dirty="0" smtClean="0"/>
          </a:p>
        </p:txBody>
      </p:sp>
      <p:sp>
        <p:nvSpPr>
          <p:cNvPr id="47107" name="Content Placeholder 2"/>
          <p:cNvSpPr>
            <a:spLocks noGrp="1"/>
          </p:cNvSpPr>
          <p:nvPr>
            <p:ph idx="1"/>
          </p:nvPr>
        </p:nvSpPr>
        <p:spPr>
          <a:xfrm>
            <a:off x="49428" y="1414914"/>
            <a:ext cx="8991600" cy="5214486"/>
          </a:xfrm>
        </p:spPr>
        <p:txBody>
          <a:bodyPr/>
          <a:lstStyle/>
          <a:p>
            <a:pPr marL="0" indent="0">
              <a:buFontTx/>
              <a:buNone/>
            </a:pPr>
            <a:r>
              <a:rPr lang="en-US" sz="1800" u="sng" dirty="0" smtClean="0"/>
              <a:t>There are only two subjects that require closure –exiting rules support the preferred plans.</a:t>
            </a:r>
          </a:p>
          <a:p>
            <a:pPr marL="0" indent="0">
              <a:buFontTx/>
              <a:buNone/>
            </a:pPr>
            <a:endParaRPr lang="en-US" sz="1800" u="sng" dirty="0"/>
          </a:p>
          <a:p>
            <a:pPr>
              <a:buFontTx/>
              <a:buAutoNum type="arabicPeriod"/>
            </a:pPr>
            <a:r>
              <a:rPr lang="en-US" sz="1800" dirty="0" smtClean="0"/>
              <a:t>Can we agree that  CMMW TG meetings held in Asia always convened as WG interims?</a:t>
            </a:r>
          </a:p>
          <a:p>
            <a:pPr>
              <a:buFontTx/>
              <a:buAutoNum type="arabicPeriod"/>
            </a:pPr>
            <a:endParaRPr lang="en-US" sz="1800" dirty="0" smtClean="0"/>
          </a:p>
          <a:p>
            <a:pPr>
              <a:buFontTx/>
              <a:buAutoNum type="arabicPeriod"/>
            </a:pPr>
            <a:r>
              <a:rPr lang="en-US" sz="1800" dirty="0" smtClean="0"/>
              <a:t>Recognizing that the CMMW project is a unique collaborative experiment the WG chair can grant , restore or maintain voting rights for CMMW TG members regardless of their attendance outside Asia. However, it would be more greatly appreciated if CMMW TG members could attend one plenary meeting per year. How many members of the future members of CMMW who reside in Asia would be able to do so?</a:t>
            </a:r>
          </a:p>
          <a:p>
            <a:pPr>
              <a:buFontTx/>
              <a:buAutoNum type="arabicPeriod"/>
            </a:pPr>
            <a:endParaRPr lang="en-US" sz="1800" u="sng" dirty="0"/>
          </a:p>
          <a:p>
            <a:pPr>
              <a:buFontTx/>
              <a:buAutoNum type="arabicPeriod"/>
            </a:pPr>
            <a:endParaRPr lang="en-US" sz="1800" u="sng" dirty="0"/>
          </a:p>
          <a:p>
            <a:pPr>
              <a:buFontTx/>
              <a:buAutoNum type="arabicPeriod"/>
            </a:pPr>
            <a:endParaRPr lang="en-US" sz="1800" dirty="0" smtClean="0"/>
          </a:p>
        </p:txBody>
      </p:sp>
      <p:sp>
        <p:nvSpPr>
          <p:cNvPr id="34820" name="Date Placeholder 3"/>
          <p:cNvSpPr>
            <a:spLocks noGrp="1"/>
          </p:cNvSpPr>
          <p:nvPr>
            <p:ph type="dt" sz="quarter" idx="10"/>
          </p:nvPr>
        </p:nvSpPr>
        <p:spPr/>
        <p:txBody>
          <a:bodyPr/>
          <a:lstStyle/>
          <a:p>
            <a:pPr>
              <a:defRPr/>
            </a:pPr>
            <a:r>
              <a:rPr lang="en-US" smtClean="0"/>
              <a:t>April 2012</a:t>
            </a:r>
            <a:endParaRPr lang="en-US"/>
          </a:p>
        </p:txBody>
      </p:sp>
      <p:sp>
        <p:nvSpPr>
          <p:cNvPr id="34821" name="Footer Placeholder 4"/>
          <p:cNvSpPr>
            <a:spLocks noGrp="1"/>
          </p:cNvSpPr>
          <p:nvPr>
            <p:ph type="ftr" sz="quarter" idx="11"/>
          </p:nvPr>
        </p:nvSpPr>
        <p:spPr/>
        <p:txBody>
          <a:bodyPr/>
          <a:lstStyle/>
          <a:p>
            <a:pPr>
              <a:defRPr/>
            </a:pPr>
            <a:r>
              <a:rPr lang="en-US" smtClean="0"/>
              <a:t>Bruce Kraemer, Marvell</a:t>
            </a:r>
            <a:endParaRPr lang="en-US"/>
          </a:p>
        </p:txBody>
      </p:sp>
      <p:sp>
        <p:nvSpPr>
          <p:cNvPr id="471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E893701F-C66E-4977-894D-7A1D48CF03C8}" type="slidenum">
              <a:rPr lang="en-US"/>
              <a:pPr/>
              <a:t>20</a:t>
            </a:fld>
            <a:endParaRPr lang="en-US"/>
          </a:p>
        </p:txBody>
      </p:sp>
    </p:spTree>
    <p:extLst>
      <p:ext uri="{BB962C8B-B14F-4D97-AF65-F5344CB8AC3E}">
        <p14:creationId xmlns:p14="http://schemas.microsoft.com/office/powerpoint/2010/main" val="27585738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76200" y="685800"/>
            <a:ext cx="8839200" cy="457200"/>
          </a:xfrm>
        </p:spPr>
        <p:txBody>
          <a:bodyPr>
            <a:normAutofit fontScale="90000"/>
          </a:bodyPr>
          <a:lstStyle/>
          <a:p>
            <a:r>
              <a:rPr lang="en-US" sz="2800" dirty="0" smtClean="0"/>
              <a:t>Organization  Logistics- April 2012 Baseline (1)</a:t>
            </a:r>
          </a:p>
        </p:txBody>
      </p:sp>
      <p:sp>
        <p:nvSpPr>
          <p:cNvPr id="47107" name="Content Placeholder 2"/>
          <p:cNvSpPr>
            <a:spLocks noGrp="1"/>
          </p:cNvSpPr>
          <p:nvPr>
            <p:ph idx="1"/>
          </p:nvPr>
        </p:nvSpPr>
        <p:spPr>
          <a:xfrm>
            <a:off x="49428" y="902043"/>
            <a:ext cx="8991600" cy="5727357"/>
          </a:xfrm>
        </p:spPr>
        <p:txBody>
          <a:bodyPr/>
          <a:lstStyle/>
          <a:p>
            <a:pPr marL="0" indent="0">
              <a:buFontTx/>
              <a:buNone/>
            </a:pPr>
            <a:r>
              <a:rPr lang="en-US" sz="1800" u="sng" dirty="0" smtClean="0"/>
              <a:t>Baseline</a:t>
            </a:r>
          </a:p>
          <a:p>
            <a:pPr marL="111125" indent="-111125"/>
            <a:r>
              <a:rPr lang="en-US" sz="1800" dirty="0" smtClean="0"/>
              <a:t>A working group can authorize more than one Interim meeting between </a:t>
            </a:r>
            <a:r>
              <a:rPr lang="en-US" sz="1800" dirty="0" err="1" smtClean="0"/>
              <a:t>plenaries</a:t>
            </a:r>
            <a:endParaRPr lang="en-US" sz="1800" dirty="0" smtClean="0"/>
          </a:p>
          <a:p>
            <a:pPr marL="111125" indent="-111125"/>
            <a:r>
              <a:rPr lang="en-US" sz="1800" dirty="0" smtClean="0"/>
              <a:t>An interim announced at least 45 days in advance does not have any quorum requirement</a:t>
            </a:r>
          </a:p>
          <a:p>
            <a:pPr marL="111125" indent="-111125"/>
            <a:r>
              <a:rPr lang="en-US" sz="1800" dirty="0" smtClean="0"/>
              <a:t>An interim does not require that every project convene at the event</a:t>
            </a:r>
          </a:p>
          <a:p>
            <a:pPr marL="111125" indent="-111125"/>
            <a:r>
              <a:rPr lang="en-US" sz="1800" dirty="0" smtClean="0"/>
              <a:t>WG voting rights are obtained and maintained by attending meetings and voting on WG draft ballots</a:t>
            </a:r>
          </a:p>
          <a:p>
            <a:pPr marL="111125" indent="-111125"/>
            <a:r>
              <a:rPr lang="en-US" sz="1800" dirty="0" smtClean="0"/>
              <a:t>Under the current 802 WG rules an individual who attends only 802.11 interim meetings cannot obtain or maintain 802.11 WG Voting rights</a:t>
            </a:r>
          </a:p>
          <a:p>
            <a:pPr marL="111125" indent="-111125"/>
            <a:r>
              <a:rPr lang="en-US" sz="1800" dirty="0" smtClean="0"/>
              <a:t>The WG11 chair plans to grant voting rights to a list of new members supplied by CWPAN</a:t>
            </a:r>
          </a:p>
          <a:p>
            <a:pPr marL="111125" indent="-111125"/>
            <a:r>
              <a:rPr lang="en-US" sz="1800" dirty="0" smtClean="0"/>
              <a:t>802.11 voting membership over the past year has been steady at  300</a:t>
            </a:r>
          </a:p>
          <a:p>
            <a:pPr marL="111125" indent="-111125"/>
            <a:r>
              <a:rPr lang="en-US" sz="1800" dirty="0" smtClean="0"/>
              <a:t>It is expected that 30 new members who would join from CWPAN hence total WG voters would rise to ~330</a:t>
            </a:r>
            <a:r>
              <a:rPr lang="en-US" sz="1800" dirty="0" smtClean="0"/>
              <a:t>. </a:t>
            </a:r>
            <a:endParaRPr lang="en-US" sz="1800" dirty="0" smtClean="0"/>
          </a:p>
          <a:p>
            <a:pPr marL="111125" indent="-111125"/>
            <a:r>
              <a:rPr lang="en-US" sz="1800" dirty="0" smtClean="0"/>
              <a:t>802.11 only grants voting rights on a WG basis – there are currently no provisions for task group only voting rights</a:t>
            </a:r>
          </a:p>
          <a:p>
            <a:pPr marL="0" indent="0"/>
            <a:r>
              <a:rPr lang="en-US" sz="1800" dirty="0" smtClean="0"/>
              <a:t> Venues for both 802, 802.11, CMMW &amp; CWPAN meetings have been established and an organizing host for Asian meetings has been identified</a:t>
            </a:r>
          </a:p>
          <a:p>
            <a:pPr marL="0" indent="0"/>
            <a:endParaRPr lang="en-US" sz="1800" dirty="0" smtClean="0"/>
          </a:p>
        </p:txBody>
      </p:sp>
      <p:sp>
        <p:nvSpPr>
          <p:cNvPr id="34820" name="Date Placeholder 3"/>
          <p:cNvSpPr>
            <a:spLocks noGrp="1"/>
          </p:cNvSpPr>
          <p:nvPr>
            <p:ph type="dt" sz="quarter" idx="10"/>
          </p:nvPr>
        </p:nvSpPr>
        <p:spPr/>
        <p:txBody>
          <a:bodyPr/>
          <a:lstStyle/>
          <a:p>
            <a:pPr>
              <a:defRPr/>
            </a:pPr>
            <a:r>
              <a:rPr lang="en-US" smtClean="0"/>
              <a:t>April 2012</a:t>
            </a:r>
            <a:endParaRPr lang="en-US"/>
          </a:p>
        </p:txBody>
      </p:sp>
      <p:sp>
        <p:nvSpPr>
          <p:cNvPr id="34821" name="Footer Placeholder 4"/>
          <p:cNvSpPr>
            <a:spLocks noGrp="1"/>
          </p:cNvSpPr>
          <p:nvPr>
            <p:ph type="ftr" sz="quarter" idx="11"/>
          </p:nvPr>
        </p:nvSpPr>
        <p:spPr/>
        <p:txBody>
          <a:bodyPr/>
          <a:lstStyle/>
          <a:p>
            <a:pPr>
              <a:defRPr/>
            </a:pPr>
            <a:r>
              <a:rPr lang="en-US" smtClean="0"/>
              <a:t>Bruce Kraemer, Marvell</a:t>
            </a:r>
            <a:endParaRPr lang="en-US"/>
          </a:p>
        </p:txBody>
      </p:sp>
      <p:sp>
        <p:nvSpPr>
          <p:cNvPr id="471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E893701F-C66E-4977-894D-7A1D48CF03C8}" type="slidenum">
              <a:rPr lang="en-US"/>
              <a:pPr/>
              <a:t>21</a:t>
            </a:fld>
            <a:endParaRPr lang="en-US"/>
          </a:p>
        </p:txBody>
      </p:sp>
    </p:spTree>
    <p:extLst>
      <p:ext uri="{BB962C8B-B14F-4D97-AF65-F5344CB8AC3E}">
        <p14:creationId xmlns:p14="http://schemas.microsoft.com/office/powerpoint/2010/main" val="22469833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76200" y="685800"/>
            <a:ext cx="8839200" cy="457200"/>
          </a:xfrm>
        </p:spPr>
        <p:txBody>
          <a:bodyPr>
            <a:normAutofit fontScale="90000"/>
          </a:bodyPr>
          <a:lstStyle/>
          <a:p>
            <a:r>
              <a:rPr lang="en-US" sz="2800" dirty="0" smtClean="0"/>
              <a:t>Organization  Logistics- April 2012 Baseline (2)</a:t>
            </a:r>
          </a:p>
        </p:txBody>
      </p:sp>
      <p:sp>
        <p:nvSpPr>
          <p:cNvPr id="49155" name="Content Placeholder 2"/>
          <p:cNvSpPr>
            <a:spLocks noGrp="1"/>
          </p:cNvSpPr>
          <p:nvPr>
            <p:ph idx="1"/>
          </p:nvPr>
        </p:nvSpPr>
        <p:spPr>
          <a:xfrm>
            <a:off x="152400" y="1219200"/>
            <a:ext cx="8763000" cy="4876800"/>
          </a:xfrm>
        </p:spPr>
        <p:txBody>
          <a:bodyPr/>
          <a:lstStyle/>
          <a:p>
            <a:pPr marL="0" indent="0">
              <a:buFontTx/>
              <a:buNone/>
            </a:pPr>
            <a:r>
              <a:rPr lang="en-US" sz="1800" u="sng" dirty="0" smtClean="0"/>
              <a:t>Baseline</a:t>
            </a:r>
          </a:p>
          <a:p>
            <a:pPr marL="0" indent="0">
              <a:buFontTx/>
              <a:buNone/>
            </a:pPr>
            <a:r>
              <a:rPr lang="en-US" sz="1800" dirty="0" smtClean="0"/>
              <a:t>Credit towards working group voting rights will be granted from attendance at Asian WG interim meetings (when not co-located with normal 802.11 interim meeting,)</a:t>
            </a:r>
          </a:p>
          <a:p>
            <a:pPr marL="0" indent="0">
              <a:buFontTx/>
              <a:buNone/>
            </a:pPr>
            <a:endParaRPr lang="en-US" sz="1800" dirty="0" smtClean="0"/>
          </a:p>
          <a:p>
            <a:pPr marL="0" indent="0">
              <a:buFontTx/>
              <a:buNone/>
            </a:pPr>
            <a:r>
              <a:rPr lang="en-US" sz="1800" dirty="0" smtClean="0"/>
              <a:t>Members who attend both the Asian venue and the  normal 802.11 interim meeting will be given credit for one interim not two.</a:t>
            </a:r>
          </a:p>
          <a:p>
            <a:pPr marL="0" indent="0">
              <a:buFontTx/>
              <a:buNone/>
            </a:pPr>
            <a:endParaRPr lang="en-US" sz="1800" dirty="0" smtClean="0"/>
          </a:p>
          <a:p>
            <a:pPr marL="0" indent="0">
              <a:buFontTx/>
              <a:buNone/>
            </a:pPr>
            <a:r>
              <a:rPr lang="en-US" sz="1800" dirty="0" smtClean="0"/>
              <a:t>802.11 voters, that never attend a CMMW Asian interim meeting, will have CMMW voting rights as long as they maintain 802.11 WG voting rights.</a:t>
            </a:r>
          </a:p>
          <a:p>
            <a:pPr marL="0" indent="0">
              <a:buFontTx/>
              <a:buNone/>
            </a:pPr>
            <a:endParaRPr lang="en-US" dirty="0" smtClean="0"/>
          </a:p>
          <a:p>
            <a:pPr marL="0" indent="0"/>
            <a:endParaRPr lang="en-US" sz="1800" dirty="0" smtClean="0"/>
          </a:p>
          <a:p>
            <a:pPr marL="0" indent="0">
              <a:buFontTx/>
              <a:buNone/>
            </a:pPr>
            <a:endParaRPr lang="en-US" dirty="0" smtClean="0"/>
          </a:p>
          <a:p>
            <a:pPr marL="0" indent="0">
              <a:buFontTx/>
              <a:buNone/>
            </a:pPr>
            <a:endParaRPr lang="en-US" sz="1600" dirty="0" smtClean="0"/>
          </a:p>
        </p:txBody>
      </p:sp>
      <p:sp>
        <p:nvSpPr>
          <p:cNvPr id="34820" name="Date Placeholder 3"/>
          <p:cNvSpPr>
            <a:spLocks noGrp="1"/>
          </p:cNvSpPr>
          <p:nvPr>
            <p:ph type="dt" sz="quarter" idx="10"/>
          </p:nvPr>
        </p:nvSpPr>
        <p:spPr/>
        <p:txBody>
          <a:bodyPr/>
          <a:lstStyle/>
          <a:p>
            <a:pPr>
              <a:defRPr/>
            </a:pPr>
            <a:r>
              <a:rPr lang="en-US" smtClean="0"/>
              <a:t>April 2012</a:t>
            </a:r>
            <a:endParaRPr lang="en-US"/>
          </a:p>
        </p:txBody>
      </p:sp>
      <p:sp>
        <p:nvSpPr>
          <p:cNvPr id="34821" name="Footer Placeholder 4"/>
          <p:cNvSpPr>
            <a:spLocks noGrp="1"/>
          </p:cNvSpPr>
          <p:nvPr>
            <p:ph type="ftr" sz="quarter" idx="11"/>
          </p:nvPr>
        </p:nvSpPr>
        <p:spPr/>
        <p:txBody>
          <a:bodyPr/>
          <a:lstStyle/>
          <a:p>
            <a:pPr>
              <a:defRPr/>
            </a:pPr>
            <a:r>
              <a:rPr lang="en-US" smtClean="0"/>
              <a:t>Bruce Kraemer, Marvell</a:t>
            </a:r>
            <a:endParaRPr lang="en-US"/>
          </a:p>
        </p:txBody>
      </p:sp>
      <p:sp>
        <p:nvSpPr>
          <p:cNvPr id="491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F34971FF-3A70-4C8F-B364-BBC5FEB7F80A}" type="slidenum">
              <a:rPr lang="en-US"/>
              <a:pPr/>
              <a:t>22</a:t>
            </a:fld>
            <a:endParaRPr lang="en-US"/>
          </a:p>
        </p:txBody>
      </p:sp>
    </p:spTree>
    <p:extLst>
      <p:ext uri="{BB962C8B-B14F-4D97-AF65-F5344CB8AC3E}">
        <p14:creationId xmlns:p14="http://schemas.microsoft.com/office/powerpoint/2010/main" val="15198324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76200" y="685800"/>
            <a:ext cx="8839200" cy="457200"/>
          </a:xfrm>
        </p:spPr>
        <p:txBody>
          <a:bodyPr>
            <a:normAutofit fontScale="90000"/>
          </a:bodyPr>
          <a:lstStyle/>
          <a:p>
            <a:r>
              <a:rPr lang="en-US" sz="2800" dirty="0" smtClean="0"/>
              <a:t>Organization  Logistics- April 2012  (3)</a:t>
            </a:r>
          </a:p>
        </p:txBody>
      </p:sp>
      <p:sp>
        <p:nvSpPr>
          <p:cNvPr id="47107" name="Content Placeholder 2"/>
          <p:cNvSpPr>
            <a:spLocks noGrp="1"/>
          </p:cNvSpPr>
          <p:nvPr>
            <p:ph idx="1"/>
          </p:nvPr>
        </p:nvSpPr>
        <p:spPr>
          <a:xfrm>
            <a:off x="0" y="1717589"/>
            <a:ext cx="8991600" cy="4911811"/>
          </a:xfrm>
        </p:spPr>
        <p:txBody>
          <a:bodyPr/>
          <a:lstStyle/>
          <a:p>
            <a:pPr marL="0" indent="0">
              <a:buFontTx/>
              <a:buNone/>
            </a:pPr>
            <a:r>
              <a:rPr lang="en-US" sz="1800" u="sng" dirty="0" smtClean="0"/>
              <a:t>Working assumptions</a:t>
            </a:r>
            <a:endParaRPr lang="en-US" sz="1800" dirty="0" smtClean="0"/>
          </a:p>
          <a:p>
            <a:pPr marL="111125" indent="-111125"/>
            <a:r>
              <a:rPr lang="en-US" sz="1800" dirty="0" smtClean="0"/>
              <a:t>It is expected that 802.11 members will broadly participate in multiple TG activities and will be broadly interested in the “seamless” integration of new amendments into the whole</a:t>
            </a:r>
          </a:p>
          <a:p>
            <a:pPr marL="111125" indent="-111125"/>
            <a:r>
              <a:rPr lang="en-US" sz="1800" dirty="0" smtClean="0"/>
              <a:t>The Chairs of the CMMW TG project will be able to attend both regular 802.11 WG interims and </a:t>
            </a:r>
            <a:r>
              <a:rPr lang="en-US" sz="1800" dirty="0" err="1" smtClean="0"/>
              <a:t>plenaries</a:t>
            </a:r>
            <a:r>
              <a:rPr lang="en-US" sz="1800" dirty="0" smtClean="0"/>
              <a:t> plus Asian based CMMW TG interim meetings </a:t>
            </a:r>
          </a:p>
          <a:p>
            <a:pPr marL="400050" lvl="1" indent="0"/>
            <a:r>
              <a:rPr lang="en-US" sz="1800" b="1" dirty="0" smtClean="0"/>
              <a:t> However a substantial portion of the  CMMW participants live in China, plan to attend the CMMW TG interims held in China but will not be able to travel to the US for 802.11 WG Meetings</a:t>
            </a:r>
          </a:p>
          <a:p>
            <a:pPr marL="0" indent="0"/>
            <a:endParaRPr lang="en-US" sz="1800" dirty="0" smtClean="0"/>
          </a:p>
        </p:txBody>
      </p:sp>
      <p:sp>
        <p:nvSpPr>
          <p:cNvPr id="34820" name="Date Placeholder 3"/>
          <p:cNvSpPr>
            <a:spLocks noGrp="1"/>
          </p:cNvSpPr>
          <p:nvPr>
            <p:ph type="dt" sz="quarter" idx="10"/>
          </p:nvPr>
        </p:nvSpPr>
        <p:spPr/>
        <p:txBody>
          <a:bodyPr/>
          <a:lstStyle/>
          <a:p>
            <a:pPr>
              <a:defRPr/>
            </a:pPr>
            <a:r>
              <a:rPr lang="en-US" smtClean="0"/>
              <a:t>April 2012</a:t>
            </a:r>
            <a:endParaRPr lang="en-US"/>
          </a:p>
        </p:txBody>
      </p:sp>
      <p:sp>
        <p:nvSpPr>
          <p:cNvPr id="34821" name="Footer Placeholder 4"/>
          <p:cNvSpPr>
            <a:spLocks noGrp="1"/>
          </p:cNvSpPr>
          <p:nvPr>
            <p:ph type="ftr" sz="quarter" idx="11"/>
          </p:nvPr>
        </p:nvSpPr>
        <p:spPr/>
        <p:txBody>
          <a:bodyPr/>
          <a:lstStyle/>
          <a:p>
            <a:pPr>
              <a:defRPr/>
            </a:pPr>
            <a:r>
              <a:rPr lang="en-US" smtClean="0"/>
              <a:t>Bruce Kraemer, Marvell</a:t>
            </a:r>
            <a:endParaRPr lang="en-US"/>
          </a:p>
        </p:txBody>
      </p:sp>
      <p:sp>
        <p:nvSpPr>
          <p:cNvPr id="471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E893701F-C66E-4977-894D-7A1D48CF03C8}" type="slidenum">
              <a:rPr lang="en-US"/>
              <a:pPr/>
              <a:t>23</a:t>
            </a:fld>
            <a:endParaRPr lang="en-US"/>
          </a:p>
        </p:txBody>
      </p:sp>
    </p:spTree>
    <p:extLst>
      <p:ext uri="{BB962C8B-B14F-4D97-AF65-F5344CB8AC3E}">
        <p14:creationId xmlns:p14="http://schemas.microsoft.com/office/powerpoint/2010/main" val="27585738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Only Two Topics left to Consider</a:t>
            </a:r>
            <a:endParaRPr lang="en-US" dirty="0"/>
          </a:p>
        </p:txBody>
      </p:sp>
      <p:sp>
        <p:nvSpPr>
          <p:cNvPr id="3" name="Content Placeholder 2"/>
          <p:cNvSpPr>
            <a:spLocks noGrp="1"/>
          </p:cNvSpPr>
          <p:nvPr>
            <p:ph idx="1"/>
          </p:nvPr>
        </p:nvSpPr>
        <p:spPr/>
        <p:txBody>
          <a:bodyPr/>
          <a:lstStyle/>
          <a:p>
            <a:r>
              <a:rPr lang="en-US" dirty="0" smtClean="0"/>
              <a:t>Voting options during Asian CMMW interims</a:t>
            </a:r>
          </a:p>
          <a:p>
            <a:endParaRPr lang="en-US" dirty="0"/>
          </a:p>
          <a:p>
            <a:r>
              <a:rPr lang="en-US" dirty="0" smtClean="0"/>
              <a:t>Maintaining voting rights</a:t>
            </a:r>
            <a:endParaRPr lang="en-US" dirty="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24</a:t>
            </a:fld>
            <a:endParaRPr lang="en-US"/>
          </a:p>
        </p:txBody>
      </p:sp>
    </p:spTree>
    <p:extLst>
      <p:ext uri="{BB962C8B-B14F-4D97-AF65-F5344CB8AC3E}">
        <p14:creationId xmlns:p14="http://schemas.microsoft.com/office/powerpoint/2010/main" val="38390951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76200" y="685800"/>
            <a:ext cx="8839200" cy="457200"/>
          </a:xfrm>
        </p:spPr>
        <p:txBody>
          <a:bodyPr>
            <a:normAutofit fontScale="90000"/>
          </a:bodyPr>
          <a:lstStyle/>
          <a:p>
            <a:r>
              <a:rPr lang="en-US" sz="2800" smtClean="0"/>
              <a:t>Voting in Meetings </a:t>
            </a:r>
          </a:p>
        </p:txBody>
      </p:sp>
      <p:sp>
        <p:nvSpPr>
          <p:cNvPr id="48131" name="Content Placeholder 2"/>
          <p:cNvSpPr>
            <a:spLocks noGrp="1"/>
          </p:cNvSpPr>
          <p:nvPr>
            <p:ph idx="1"/>
          </p:nvPr>
        </p:nvSpPr>
        <p:spPr>
          <a:xfrm>
            <a:off x="128648" y="783771"/>
            <a:ext cx="8806249" cy="5533902"/>
          </a:xfrm>
        </p:spPr>
        <p:txBody>
          <a:bodyPr/>
          <a:lstStyle/>
          <a:p>
            <a:pPr marL="0" indent="0">
              <a:buFontTx/>
              <a:buNone/>
            </a:pPr>
            <a:r>
              <a:rPr lang="en-US" u="sng" dirty="0" smtClean="0"/>
              <a:t>Principles</a:t>
            </a:r>
          </a:p>
          <a:p>
            <a:pPr marL="0" indent="0">
              <a:buFontTx/>
              <a:buNone/>
            </a:pPr>
            <a:r>
              <a:rPr lang="en-US" dirty="0" smtClean="0"/>
              <a:t>1. We want to protect the integrity of 802.11-2012 and added amendments which requires that the broad membership review all amendments carefully.</a:t>
            </a:r>
          </a:p>
          <a:p>
            <a:pPr marL="0" indent="0">
              <a:buNone/>
            </a:pPr>
            <a:r>
              <a:rPr lang="en-US" dirty="0" smtClean="0"/>
              <a:t>2. We want participation from all members </a:t>
            </a:r>
          </a:p>
          <a:p>
            <a:pPr marL="0" indent="0">
              <a:buNone/>
            </a:pPr>
            <a:r>
              <a:rPr lang="en-US" dirty="0" smtClean="0"/>
              <a:t>3. Members need to know ahead of time when straw polls and binding votes will be conducted</a:t>
            </a:r>
          </a:p>
          <a:p>
            <a:pPr marL="0" indent="0">
              <a:buFontTx/>
              <a:buNone/>
            </a:pPr>
            <a:endParaRPr lang="en-US" dirty="0" smtClean="0"/>
          </a:p>
          <a:p>
            <a:pPr marL="0" indent="0">
              <a:buFontTx/>
              <a:buNone/>
            </a:pPr>
            <a:r>
              <a:rPr lang="en-US" u="sng" dirty="0" smtClean="0"/>
              <a:t>Although there is some opposition the broadly preferred  option can be stated as:</a:t>
            </a:r>
          </a:p>
          <a:p>
            <a:pPr marL="0" indent="0">
              <a:buFontTx/>
              <a:buNone/>
            </a:pPr>
            <a:r>
              <a:rPr lang="en-US" dirty="0" smtClean="0"/>
              <a:t>CMMW TG meetings should be conducted as WG interims and in that form qualified voting members will be able to conduct binding votes (not just straw polls)</a:t>
            </a:r>
          </a:p>
          <a:p>
            <a:pPr marL="0" indent="0">
              <a:buFontTx/>
              <a:buNone/>
            </a:pPr>
            <a:endParaRPr lang="en-US" dirty="0" smtClean="0"/>
          </a:p>
        </p:txBody>
      </p:sp>
      <p:sp>
        <p:nvSpPr>
          <p:cNvPr id="34820" name="Date Placeholder 3"/>
          <p:cNvSpPr>
            <a:spLocks noGrp="1"/>
          </p:cNvSpPr>
          <p:nvPr>
            <p:ph type="dt" sz="quarter" idx="10"/>
          </p:nvPr>
        </p:nvSpPr>
        <p:spPr/>
        <p:txBody>
          <a:bodyPr/>
          <a:lstStyle/>
          <a:p>
            <a:pPr>
              <a:defRPr/>
            </a:pPr>
            <a:r>
              <a:rPr lang="en-US" smtClean="0"/>
              <a:t>April 2012</a:t>
            </a:r>
            <a:endParaRPr lang="en-US"/>
          </a:p>
        </p:txBody>
      </p:sp>
      <p:sp>
        <p:nvSpPr>
          <p:cNvPr id="34821" name="Footer Placeholder 4"/>
          <p:cNvSpPr>
            <a:spLocks noGrp="1"/>
          </p:cNvSpPr>
          <p:nvPr>
            <p:ph type="ftr" sz="quarter" idx="11"/>
          </p:nvPr>
        </p:nvSpPr>
        <p:spPr/>
        <p:txBody>
          <a:bodyPr/>
          <a:lstStyle/>
          <a:p>
            <a:pPr>
              <a:defRPr/>
            </a:pPr>
            <a:r>
              <a:rPr lang="en-US" smtClean="0"/>
              <a:t>Bruce Kraemer, Marvell</a:t>
            </a:r>
            <a:endParaRPr lang="en-US"/>
          </a:p>
        </p:txBody>
      </p:sp>
      <p:sp>
        <p:nvSpPr>
          <p:cNvPr id="481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94362B62-07C0-4368-84C7-B36D18023B09}" type="slidenum">
              <a:rPr lang="en-US"/>
              <a:pPr/>
              <a:t>25</a:t>
            </a:fld>
            <a:endParaRPr lang="en-US"/>
          </a:p>
        </p:txBody>
      </p:sp>
    </p:spTree>
    <p:extLst>
      <p:ext uri="{BB962C8B-B14F-4D97-AF65-F5344CB8AC3E}">
        <p14:creationId xmlns:p14="http://schemas.microsoft.com/office/powerpoint/2010/main" val="10410535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88092"/>
          </a:xfrm>
        </p:spPr>
        <p:txBody>
          <a:bodyPr/>
          <a:lstStyle/>
          <a:p>
            <a:r>
              <a:rPr lang="en-US" dirty="0" smtClean="0"/>
              <a:t>Review of existing 802 wide WG rules</a:t>
            </a:r>
            <a:endParaRPr lang="en-US" dirty="0"/>
          </a:p>
        </p:txBody>
      </p:sp>
      <p:sp>
        <p:nvSpPr>
          <p:cNvPr id="3" name="Content Placeholder 2"/>
          <p:cNvSpPr>
            <a:spLocks noGrp="1"/>
          </p:cNvSpPr>
          <p:nvPr>
            <p:ph idx="1"/>
          </p:nvPr>
        </p:nvSpPr>
        <p:spPr>
          <a:xfrm>
            <a:off x="358346" y="1248033"/>
            <a:ext cx="8390238" cy="4551405"/>
          </a:xfrm>
        </p:spPr>
        <p:txBody>
          <a:bodyPr/>
          <a:lstStyle/>
          <a:p>
            <a:r>
              <a:rPr lang="en-US" sz="2000" dirty="0" smtClean="0"/>
              <a:t>Goal 1: Avoid making changes to 802 P&amp;P because those changes require not only EC approval but </a:t>
            </a:r>
            <a:r>
              <a:rPr lang="en-US" sz="2000" dirty="0" err="1" smtClean="0"/>
              <a:t>AudCom</a:t>
            </a:r>
            <a:r>
              <a:rPr lang="en-US" sz="2000" dirty="0" smtClean="0"/>
              <a:t> approval and that may take 12 months.</a:t>
            </a:r>
          </a:p>
          <a:p>
            <a:r>
              <a:rPr lang="en-US" sz="2000" dirty="0" smtClean="0"/>
              <a:t>Goal 2: Avoid, if possible, making changes to 802 WG P&amp;P. Changes require EC approval and that may take 4 months.</a:t>
            </a:r>
          </a:p>
          <a:p>
            <a:endParaRPr lang="en-US" sz="2000" dirty="0" smtClean="0"/>
          </a:p>
          <a:p>
            <a:r>
              <a:rPr lang="en-US" sz="2000" dirty="0" smtClean="0"/>
              <a:t>So what do we have to work with?</a:t>
            </a:r>
          </a:p>
          <a:p>
            <a:endParaRPr lang="en-US" sz="2000" dirty="0" smtClean="0"/>
          </a:p>
          <a:p>
            <a:r>
              <a:rPr lang="en-US" sz="2000" dirty="0" smtClean="0">
                <a:hlinkClick r:id="rId2"/>
              </a:rPr>
              <a:t>http://ieee802.org/PNP/2009-11/LMSC_WG_PandP_approved_091120_rev_100213.pdf</a:t>
            </a:r>
            <a:endParaRPr lang="en-US" sz="2000" dirty="0" smtClean="0"/>
          </a:p>
          <a:p>
            <a:endParaRPr lang="en-US" sz="2000" dirty="0" smtClean="0"/>
          </a:p>
          <a:p>
            <a:endParaRPr lang="en-US" sz="2000" dirty="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88092"/>
          </a:xfrm>
        </p:spPr>
        <p:txBody>
          <a:bodyPr/>
          <a:lstStyle/>
          <a:p>
            <a:r>
              <a:rPr lang="en-US" dirty="0" smtClean="0"/>
              <a:t>Some existing 802 WG P&amp;P</a:t>
            </a:r>
            <a:endParaRPr lang="en-US" dirty="0"/>
          </a:p>
        </p:txBody>
      </p:sp>
      <p:sp>
        <p:nvSpPr>
          <p:cNvPr id="3" name="Content Placeholder 2"/>
          <p:cNvSpPr>
            <a:spLocks noGrp="1"/>
          </p:cNvSpPr>
          <p:nvPr>
            <p:ph idx="1"/>
          </p:nvPr>
        </p:nvSpPr>
        <p:spPr>
          <a:xfrm>
            <a:off x="358346" y="1248033"/>
            <a:ext cx="8390238" cy="5090983"/>
          </a:xfrm>
        </p:spPr>
        <p:txBody>
          <a:bodyPr/>
          <a:lstStyle/>
          <a:p>
            <a:r>
              <a:rPr lang="en-US" sz="1600" dirty="0" smtClean="0">
                <a:solidFill>
                  <a:srgbClr val="0070C0"/>
                </a:solidFill>
              </a:rPr>
              <a:t>Reference : 802 LMSC WG Policies &amp; Procedures</a:t>
            </a:r>
          </a:p>
          <a:p>
            <a:pPr>
              <a:buNone/>
            </a:pPr>
            <a:r>
              <a:rPr lang="en-US" sz="1600" u="sng" dirty="0" smtClean="0">
                <a:solidFill>
                  <a:srgbClr val="0070C0"/>
                </a:solidFill>
              </a:rPr>
              <a:t>WG P&amp;P Clause 9.5  - Quorum</a:t>
            </a:r>
          </a:p>
          <a:p>
            <a:r>
              <a:rPr lang="en-US" sz="1600" dirty="0" smtClean="0">
                <a:solidFill>
                  <a:srgbClr val="0070C0"/>
                </a:solidFill>
              </a:rPr>
              <a:t>No quorum is required at meetings held in conjunction with the plenary session since the plenary session time and place is established well in advance. No quorum is required for any WG meeting publicly announced at least 45 days in advance. A quorum is required at other WG meetings.</a:t>
            </a:r>
          </a:p>
          <a:p>
            <a:pPr>
              <a:buNone/>
            </a:pPr>
            <a:r>
              <a:rPr lang="en-US" sz="1600" u="sng" dirty="0" smtClean="0">
                <a:solidFill>
                  <a:srgbClr val="0070C0"/>
                </a:solidFill>
              </a:rPr>
              <a:t>WG P&amp;P Clause 10 : Meetings </a:t>
            </a:r>
          </a:p>
          <a:p>
            <a:r>
              <a:rPr lang="en-US" sz="1600" dirty="0" smtClean="0">
                <a:solidFill>
                  <a:srgbClr val="0070C0"/>
                </a:solidFill>
              </a:rPr>
              <a:t>Working Group meetings shall be held, as decided by the working group, the Chair, or by petition of three-twentieths or more of the members, to conduct business, such as making assignments, receiving reports of work, considering draft standards, and considering views and objections from any source.</a:t>
            </a:r>
          </a:p>
          <a:p>
            <a:r>
              <a:rPr lang="en-US" sz="1600" dirty="0" smtClean="0">
                <a:solidFill>
                  <a:srgbClr val="0070C0"/>
                </a:solidFill>
              </a:rPr>
              <a:t>A working group meeting shall be announced, by a working group officer or designee, 21 calendar days in advance to all participants. An agenda shall be distributed at least 14 calendar days in advance of a meeting. </a:t>
            </a:r>
          </a:p>
          <a:p>
            <a:endParaRPr lang="en-US" sz="1600" dirty="0" smtClean="0">
              <a:solidFill>
                <a:srgbClr val="0070C0"/>
              </a:solidFill>
            </a:endParaRPr>
          </a:p>
          <a:p>
            <a:pPr>
              <a:buNone/>
            </a:pPr>
            <a:r>
              <a:rPr lang="en-US" sz="1600" u="sng" dirty="0" smtClean="0">
                <a:solidFill>
                  <a:srgbClr val="0070C0"/>
                </a:solidFill>
              </a:rPr>
              <a:t>WG P&amp;P Clause 14.1 :  WG Financial Operations</a:t>
            </a:r>
          </a:p>
          <a:p>
            <a:r>
              <a:rPr lang="en-US" sz="1600" dirty="0" smtClean="0">
                <a:solidFill>
                  <a:srgbClr val="0070C0"/>
                </a:solidFill>
              </a:rPr>
              <a:t>o)  The location, date, and fees for each interim session hosted or co-hosted by the WG require the approval of the WG EC. </a:t>
            </a:r>
          </a:p>
          <a:p>
            <a:endParaRPr lang="en-US" sz="1600" dirty="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P&amp;P Discussion</a:t>
            </a:r>
            <a:endParaRPr lang="en-US" dirty="0"/>
          </a:p>
        </p:txBody>
      </p:sp>
      <p:sp>
        <p:nvSpPr>
          <p:cNvPr id="3" name="Content Placeholder 2"/>
          <p:cNvSpPr>
            <a:spLocks noGrp="1"/>
          </p:cNvSpPr>
          <p:nvPr>
            <p:ph idx="1"/>
          </p:nvPr>
        </p:nvSpPr>
        <p:spPr/>
        <p:txBody>
          <a:bodyPr/>
          <a:lstStyle/>
          <a:p>
            <a:pPr marL="0" indent="0">
              <a:buFontTx/>
              <a:buNone/>
            </a:pPr>
            <a:r>
              <a:rPr lang="en-US" u="sng" dirty="0" smtClean="0"/>
              <a:t>The following requires high level 802 changes and is not seriously considered</a:t>
            </a:r>
          </a:p>
          <a:p>
            <a:pPr marL="0" indent="0">
              <a:buFontTx/>
              <a:buNone/>
            </a:pPr>
            <a:endParaRPr lang="en-US" u="sng" dirty="0" smtClean="0"/>
          </a:p>
          <a:p>
            <a:pPr marL="0" indent="0">
              <a:buFontTx/>
              <a:buNone/>
            </a:pPr>
            <a:r>
              <a:rPr lang="en-US" dirty="0" smtClean="0"/>
              <a:t>Should 802.11 create a new class of Voting rights that are task group specific? (i.e. CMMW TG voter)</a:t>
            </a:r>
          </a:p>
          <a:p>
            <a:endParaRPr lang="en-US" dirty="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76200" y="685800"/>
            <a:ext cx="8839200" cy="457200"/>
          </a:xfrm>
        </p:spPr>
        <p:txBody>
          <a:bodyPr>
            <a:normAutofit fontScale="90000"/>
          </a:bodyPr>
          <a:lstStyle/>
          <a:p>
            <a:r>
              <a:rPr lang="en-US" sz="2800" dirty="0" smtClean="0"/>
              <a:t>Attaining/Retaining Voting rights</a:t>
            </a:r>
          </a:p>
        </p:txBody>
      </p:sp>
      <p:sp>
        <p:nvSpPr>
          <p:cNvPr id="49155" name="Content Placeholder 2"/>
          <p:cNvSpPr>
            <a:spLocks noGrp="1"/>
          </p:cNvSpPr>
          <p:nvPr>
            <p:ph idx="1"/>
          </p:nvPr>
        </p:nvSpPr>
        <p:spPr>
          <a:xfrm>
            <a:off x="152400" y="1219200"/>
            <a:ext cx="8763000" cy="4876800"/>
          </a:xfrm>
        </p:spPr>
        <p:txBody>
          <a:bodyPr/>
          <a:lstStyle/>
          <a:p>
            <a:pPr marL="0" indent="0">
              <a:buFontTx/>
              <a:buNone/>
            </a:pPr>
            <a:r>
              <a:rPr lang="en-US" sz="1800" u="sng" dirty="0" smtClean="0"/>
              <a:t>Assumption</a:t>
            </a:r>
          </a:p>
          <a:p>
            <a:pPr marL="0" indent="0">
              <a:buFontTx/>
              <a:buNone/>
            </a:pPr>
            <a:r>
              <a:rPr lang="en-US" sz="1800" dirty="0" smtClean="0"/>
              <a:t>Credit towards working group voting rights will be granted from attendance at Asian Task Group interim meetings (when not co-located with normal 802.11 interim meeting, but it cannot be double counted if the participants attend the normal 802.11 interim meeting towards WG voting rights) </a:t>
            </a:r>
          </a:p>
          <a:p>
            <a:pPr marL="0" indent="0">
              <a:buFontTx/>
              <a:buNone/>
            </a:pPr>
            <a:endParaRPr lang="en-US" sz="1800" dirty="0" smtClean="0"/>
          </a:p>
          <a:p>
            <a:pPr marL="0" indent="0">
              <a:buFontTx/>
              <a:buNone/>
            </a:pPr>
            <a:r>
              <a:rPr lang="en-US" sz="1800" dirty="0" smtClean="0"/>
              <a:t>802.11 </a:t>
            </a:r>
            <a:r>
              <a:rPr lang="en-US" sz="1800" dirty="0" smtClean="0"/>
              <a:t>members who maintain their voting rights through attendance at plenaries and full interims, </a:t>
            </a:r>
            <a:r>
              <a:rPr lang="en-US" sz="1800" dirty="0" smtClean="0"/>
              <a:t>that never attend a CMMW Asian interim meeting, will have CMMW </a:t>
            </a:r>
            <a:r>
              <a:rPr lang="en-US" sz="1800" dirty="0" smtClean="0"/>
              <a:t>Task Group voting </a:t>
            </a:r>
            <a:r>
              <a:rPr lang="en-US" sz="1800" dirty="0" smtClean="0"/>
              <a:t>rights.</a:t>
            </a:r>
          </a:p>
          <a:p>
            <a:pPr marL="0" indent="0"/>
            <a:endParaRPr lang="en-US" sz="1800" dirty="0" smtClean="0"/>
          </a:p>
          <a:p>
            <a:pPr marL="0" indent="0">
              <a:buFontTx/>
              <a:buNone/>
            </a:pPr>
            <a:endParaRPr lang="en-US" dirty="0" smtClean="0"/>
          </a:p>
          <a:p>
            <a:pPr marL="0" indent="0">
              <a:buFontTx/>
              <a:buNone/>
            </a:pPr>
            <a:endParaRPr lang="en-US" sz="1600" dirty="0" smtClean="0"/>
          </a:p>
        </p:txBody>
      </p:sp>
      <p:sp>
        <p:nvSpPr>
          <p:cNvPr id="34820" name="Date Placeholder 3"/>
          <p:cNvSpPr>
            <a:spLocks noGrp="1"/>
          </p:cNvSpPr>
          <p:nvPr>
            <p:ph type="dt" sz="quarter" idx="10"/>
          </p:nvPr>
        </p:nvSpPr>
        <p:spPr/>
        <p:txBody>
          <a:bodyPr/>
          <a:lstStyle/>
          <a:p>
            <a:pPr>
              <a:defRPr/>
            </a:pPr>
            <a:r>
              <a:rPr lang="en-US" smtClean="0"/>
              <a:t>April 2012</a:t>
            </a:r>
            <a:endParaRPr lang="en-US"/>
          </a:p>
        </p:txBody>
      </p:sp>
      <p:sp>
        <p:nvSpPr>
          <p:cNvPr id="34821" name="Footer Placeholder 4"/>
          <p:cNvSpPr>
            <a:spLocks noGrp="1"/>
          </p:cNvSpPr>
          <p:nvPr>
            <p:ph type="ftr" sz="quarter" idx="11"/>
          </p:nvPr>
        </p:nvSpPr>
        <p:spPr/>
        <p:txBody>
          <a:bodyPr/>
          <a:lstStyle/>
          <a:p>
            <a:pPr>
              <a:defRPr/>
            </a:pPr>
            <a:r>
              <a:rPr lang="en-US" smtClean="0"/>
              <a:t>Bruce Kraemer, Marvell</a:t>
            </a:r>
            <a:endParaRPr lang="en-US"/>
          </a:p>
        </p:txBody>
      </p:sp>
      <p:sp>
        <p:nvSpPr>
          <p:cNvPr id="491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F34971FF-3A70-4C8F-B364-BBC5FEB7F80A}" type="slidenum">
              <a:rPr lang="en-US"/>
              <a:pPr/>
              <a:t>29</a:t>
            </a:fld>
            <a:endParaRPr lang="en-US"/>
          </a:p>
        </p:txBody>
      </p:sp>
    </p:spTree>
    <p:extLst>
      <p:ext uri="{BB962C8B-B14F-4D97-AF65-F5344CB8AC3E}">
        <p14:creationId xmlns:p14="http://schemas.microsoft.com/office/powerpoint/2010/main" val="1519832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Meeting Locations</a:t>
            </a:r>
            <a:endParaRPr lang="en-US" sz="3200" dirty="0"/>
          </a:p>
        </p:txBody>
      </p:sp>
      <p:sp>
        <p:nvSpPr>
          <p:cNvPr id="3" name="Content Placeholder 2"/>
          <p:cNvSpPr>
            <a:spLocks noGrp="1"/>
          </p:cNvSpPr>
          <p:nvPr>
            <p:ph idx="1"/>
          </p:nvPr>
        </p:nvSpPr>
        <p:spPr>
          <a:xfrm>
            <a:off x="76200" y="1600200"/>
            <a:ext cx="8915400" cy="4525963"/>
          </a:xfrm>
        </p:spPr>
        <p:txBody>
          <a:bodyPr>
            <a:normAutofit/>
          </a:bodyPr>
          <a:lstStyle/>
          <a:p>
            <a:pPr marL="0" indent="0">
              <a:buNone/>
            </a:pPr>
            <a:r>
              <a:rPr lang="en-US" sz="2000" u="sng" dirty="0" smtClean="0"/>
              <a:t>3 meeting venues for CMMW TG</a:t>
            </a:r>
          </a:p>
          <a:p>
            <a:pPr marL="457200" indent="-457200">
              <a:buFont typeface="+mj-lt"/>
              <a:buAutoNum type="arabicPeriod"/>
            </a:pPr>
            <a:r>
              <a:rPr lang="en-US" sz="2000" dirty="0" smtClean="0"/>
              <a:t>802 plenary   - dates &amp; locations scheduled going out several years</a:t>
            </a:r>
          </a:p>
          <a:p>
            <a:pPr marL="457200" indent="-457200">
              <a:buFont typeface="+mj-lt"/>
              <a:buAutoNum type="arabicPeriod"/>
            </a:pPr>
            <a:r>
              <a:rPr lang="en-US" sz="2000" dirty="0" smtClean="0"/>
              <a:t>802.11 interim - dates &amp; locations scheduled going out several years</a:t>
            </a:r>
          </a:p>
          <a:p>
            <a:pPr marL="457200" indent="-457200">
              <a:buFont typeface="+mj-lt"/>
              <a:buAutoNum type="arabicPeriod"/>
            </a:pPr>
            <a:r>
              <a:rPr lang="en-US" sz="2000" dirty="0" smtClean="0"/>
              <a:t>CMMW  TG in conjunction with CWPAN in Asia (typically China) - dates &amp; locations scheduled for 2012 and 2013</a:t>
            </a:r>
          </a:p>
          <a:p>
            <a:endParaRPr lang="en-US" sz="2000" dirty="0" smtClean="0"/>
          </a:p>
          <a:p>
            <a:pPr marL="0" indent="0">
              <a:buNone/>
            </a:pPr>
            <a:endParaRPr lang="en-US" sz="2000" dirty="0" smtClean="0"/>
          </a:p>
        </p:txBody>
      </p:sp>
      <p:sp>
        <p:nvSpPr>
          <p:cNvPr id="4" name="4-Point Star 3"/>
          <p:cNvSpPr/>
          <p:nvPr/>
        </p:nvSpPr>
        <p:spPr>
          <a:xfrm>
            <a:off x="8382000" y="381000"/>
            <a:ext cx="457200" cy="4572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r>
              <a:rPr lang="en-US" smtClean="0"/>
              <a:t>April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a:t>
            </a:fld>
            <a:endParaRPr lang="en-US"/>
          </a:p>
        </p:txBody>
      </p:sp>
      <p:sp>
        <p:nvSpPr>
          <p:cNvPr id="7" name="Footer Placeholder 6"/>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19607794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76200" y="685800"/>
            <a:ext cx="8839200" cy="457200"/>
          </a:xfrm>
        </p:spPr>
        <p:txBody>
          <a:bodyPr>
            <a:normAutofit fontScale="90000"/>
          </a:bodyPr>
          <a:lstStyle/>
          <a:p>
            <a:r>
              <a:rPr lang="en-US" sz="2800" dirty="0" smtClean="0"/>
              <a:t>Existing Attendance Rule</a:t>
            </a:r>
          </a:p>
        </p:txBody>
      </p:sp>
      <p:sp>
        <p:nvSpPr>
          <p:cNvPr id="49155" name="Content Placeholder 2"/>
          <p:cNvSpPr>
            <a:spLocks noGrp="1"/>
          </p:cNvSpPr>
          <p:nvPr>
            <p:ph idx="1"/>
          </p:nvPr>
        </p:nvSpPr>
        <p:spPr>
          <a:xfrm>
            <a:off x="321998" y="1013589"/>
            <a:ext cx="8763000" cy="2462151"/>
          </a:xfrm>
        </p:spPr>
        <p:txBody>
          <a:bodyPr/>
          <a:lstStyle/>
          <a:p>
            <a:r>
              <a:rPr lang="en-GB" sz="1800" dirty="0" smtClean="0"/>
              <a:t>802.11  </a:t>
            </a:r>
            <a:r>
              <a:rPr lang="en-GB" sz="1800" dirty="0"/>
              <a:t>attendance rules require 2 of 4 </a:t>
            </a:r>
            <a:r>
              <a:rPr lang="en-GB" sz="1800" dirty="0" smtClean="0"/>
              <a:t>consecutive plenaries</a:t>
            </a:r>
            <a:r>
              <a:rPr lang="en-GB" sz="1800" dirty="0"/>
              <a:t>,  one of which may be an interim.</a:t>
            </a:r>
            <a:endParaRPr lang="en-US" sz="1800" dirty="0"/>
          </a:p>
          <a:p>
            <a:endParaRPr lang="en-US" sz="1800" dirty="0" smtClean="0"/>
          </a:p>
          <a:p>
            <a:r>
              <a:rPr lang="en-GB" sz="1800" dirty="0"/>
              <a:t>First, assume credit is given for one or more </a:t>
            </a:r>
            <a:r>
              <a:rPr lang="en-GB" sz="1800" dirty="0" smtClean="0"/>
              <a:t>of the interim meetings.</a:t>
            </a:r>
            <a:endParaRPr lang="en-GB" sz="1800" dirty="0"/>
          </a:p>
          <a:p>
            <a:endParaRPr lang="en-US" sz="1800" dirty="0" smtClean="0"/>
          </a:p>
          <a:p>
            <a:r>
              <a:rPr lang="en-US" sz="1800" dirty="0" smtClean="0"/>
              <a:t>Then, the simplest interpretation of the rule is that attending one plenary per year will guarantee voting maintenance.</a:t>
            </a:r>
            <a:endParaRPr lang="en-US" dirty="0" smtClean="0"/>
          </a:p>
          <a:p>
            <a:pPr marL="0" indent="0">
              <a:buFontTx/>
              <a:buNone/>
            </a:pPr>
            <a:endParaRPr lang="en-US" sz="1600" dirty="0" smtClean="0"/>
          </a:p>
        </p:txBody>
      </p:sp>
      <p:sp>
        <p:nvSpPr>
          <p:cNvPr id="34820" name="Date Placeholder 3"/>
          <p:cNvSpPr>
            <a:spLocks noGrp="1"/>
          </p:cNvSpPr>
          <p:nvPr>
            <p:ph type="dt" sz="quarter" idx="10"/>
          </p:nvPr>
        </p:nvSpPr>
        <p:spPr/>
        <p:txBody>
          <a:bodyPr/>
          <a:lstStyle/>
          <a:p>
            <a:pPr>
              <a:defRPr/>
            </a:pPr>
            <a:r>
              <a:rPr lang="en-US" smtClean="0"/>
              <a:t>April 2012</a:t>
            </a:r>
            <a:endParaRPr lang="en-US"/>
          </a:p>
        </p:txBody>
      </p:sp>
      <p:sp>
        <p:nvSpPr>
          <p:cNvPr id="34821" name="Footer Placeholder 4"/>
          <p:cNvSpPr>
            <a:spLocks noGrp="1"/>
          </p:cNvSpPr>
          <p:nvPr>
            <p:ph type="ftr" sz="quarter" idx="11"/>
          </p:nvPr>
        </p:nvSpPr>
        <p:spPr/>
        <p:txBody>
          <a:bodyPr/>
          <a:lstStyle/>
          <a:p>
            <a:pPr>
              <a:defRPr/>
            </a:pPr>
            <a:r>
              <a:rPr lang="en-US" smtClean="0"/>
              <a:t>Bruce Kraemer, Marvell</a:t>
            </a:r>
            <a:endParaRPr lang="en-US"/>
          </a:p>
        </p:txBody>
      </p:sp>
      <p:sp>
        <p:nvSpPr>
          <p:cNvPr id="491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F34971FF-3A70-4C8F-B364-BBC5FEB7F80A}" type="slidenum">
              <a:rPr lang="en-US"/>
              <a:pPr/>
              <a:t>30</a:t>
            </a:fld>
            <a:endParaRPr lang="en-US"/>
          </a:p>
        </p:txBody>
      </p:sp>
      <p:sp>
        <p:nvSpPr>
          <p:cNvPr id="2" name="Rectangle 1"/>
          <p:cNvSpPr/>
          <p:nvPr/>
        </p:nvSpPr>
        <p:spPr bwMode="auto">
          <a:xfrm>
            <a:off x="225634" y="4156364"/>
            <a:ext cx="358487" cy="249381"/>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Jan</a:t>
            </a:r>
          </a:p>
        </p:txBody>
      </p:sp>
      <p:sp>
        <p:nvSpPr>
          <p:cNvPr id="8" name="Rectangle 7"/>
          <p:cNvSpPr/>
          <p:nvPr/>
        </p:nvSpPr>
        <p:spPr bwMode="auto">
          <a:xfrm>
            <a:off x="584121" y="4156363"/>
            <a:ext cx="358487" cy="249381"/>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Feb</a:t>
            </a:r>
          </a:p>
        </p:txBody>
      </p:sp>
      <p:sp>
        <p:nvSpPr>
          <p:cNvPr id="9" name="Rectangle 8"/>
          <p:cNvSpPr/>
          <p:nvPr/>
        </p:nvSpPr>
        <p:spPr bwMode="auto">
          <a:xfrm>
            <a:off x="942607" y="4156362"/>
            <a:ext cx="358487" cy="249381"/>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Mar</a:t>
            </a:r>
          </a:p>
        </p:txBody>
      </p:sp>
      <p:sp>
        <p:nvSpPr>
          <p:cNvPr id="10" name="Rectangle 9"/>
          <p:cNvSpPr/>
          <p:nvPr/>
        </p:nvSpPr>
        <p:spPr bwMode="auto">
          <a:xfrm>
            <a:off x="1301094" y="4156361"/>
            <a:ext cx="358487" cy="249381"/>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Apr</a:t>
            </a:r>
          </a:p>
        </p:txBody>
      </p:sp>
      <p:sp>
        <p:nvSpPr>
          <p:cNvPr id="11" name="Rectangle 10"/>
          <p:cNvSpPr/>
          <p:nvPr/>
        </p:nvSpPr>
        <p:spPr bwMode="auto">
          <a:xfrm>
            <a:off x="1659581" y="4156360"/>
            <a:ext cx="358487" cy="249381"/>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latin typeface="Arial Narrow" pitchFamily="34" charset="0"/>
              </a:rPr>
              <a:t>May</a:t>
            </a:r>
          </a:p>
        </p:txBody>
      </p:sp>
      <p:sp>
        <p:nvSpPr>
          <p:cNvPr id="12" name="Rectangle 11"/>
          <p:cNvSpPr/>
          <p:nvPr/>
        </p:nvSpPr>
        <p:spPr bwMode="auto">
          <a:xfrm>
            <a:off x="2018067" y="4156359"/>
            <a:ext cx="358487" cy="249381"/>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Jun</a:t>
            </a:r>
          </a:p>
        </p:txBody>
      </p:sp>
      <p:sp>
        <p:nvSpPr>
          <p:cNvPr id="13" name="Rectangle 12"/>
          <p:cNvSpPr/>
          <p:nvPr/>
        </p:nvSpPr>
        <p:spPr bwMode="auto">
          <a:xfrm>
            <a:off x="2376554" y="4156358"/>
            <a:ext cx="358487" cy="249381"/>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Jul</a:t>
            </a:r>
          </a:p>
        </p:txBody>
      </p:sp>
      <p:sp>
        <p:nvSpPr>
          <p:cNvPr id="14" name="Rectangle 13"/>
          <p:cNvSpPr/>
          <p:nvPr/>
        </p:nvSpPr>
        <p:spPr bwMode="auto">
          <a:xfrm>
            <a:off x="2735041" y="4156357"/>
            <a:ext cx="358487" cy="249381"/>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latin typeface="Arial Narrow" pitchFamily="34" charset="0"/>
              </a:rPr>
              <a:t>Aug</a:t>
            </a:r>
          </a:p>
        </p:txBody>
      </p:sp>
      <p:sp>
        <p:nvSpPr>
          <p:cNvPr id="15" name="Rectangle 14"/>
          <p:cNvSpPr/>
          <p:nvPr/>
        </p:nvSpPr>
        <p:spPr bwMode="auto">
          <a:xfrm>
            <a:off x="3093527" y="4156356"/>
            <a:ext cx="358487" cy="249381"/>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Sep</a:t>
            </a:r>
          </a:p>
        </p:txBody>
      </p:sp>
      <p:sp>
        <p:nvSpPr>
          <p:cNvPr id="16" name="Rectangle 15"/>
          <p:cNvSpPr/>
          <p:nvPr/>
        </p:nvSpPr>
        <p:spPr bwMode="auto">
          <a:xfrm>
            <a:off x="3452014" y="4156355"/>
            <a:ext cx="358487" cy="249381"/>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Oct</a:t>
            </a:r>
          </a:p>
        </p:txBody>
      </p:sp>
      <p:sp>
        <p:nvSpPr>
          <p:cNvPr id="17" name="Rectangle 16"/>
          <p:cNvSpPr/>
          <p:nvPr/>
        </p:nvSpPr>
        <p:spPr bwMode="auto">
          <a:xfrm>
            <a:off x="3810501" y="4156354"/>
            <a:ext cx="358487" cy="249381"/>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latin typeface="Arial Narrow" pitchFamily="34" charset="0"/>
              </a:rPr>
              <a:t>Nov</a:t>
            </a:r>
          </a:p>
        </p:txBody>
      </p:sp>
      <p:sp>
        <p:nvSpPr>
          <p:cNvPr id="18" name="Rectangle 17"/>
          <p:cNvSpPr/>
          <p:nvPr/>
        </p:nvSpPr>
        <p:spPr bwMode="auto">
          <a:xfrm>
            <a:off x="4168987" y="4156353"/>
            <a:ext cx="358487" cy="249381"/>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Dec</a:t>
            </a:r>
          </a:p>
        </p:txBody>
      </p:sp>
      <p:sp>
        <p:nvSpPr>
          <p:cNvPr id="5" name="TextBox 4"/>
          <p:cNvSpPr txBox="1"/>
          <p:nvPr/>
        </p:nvSpPr>
        <p:spPr>
          <a:xfrm>
            <a:off x="3168521" y="3475740"/>
            <a:ext cx="2000932" cy="461665"/>
          </a:xfrm>
          <a:prstGeom prst="rect">
            <a:avLst/>
          </a:prstGeom>
          <a:noFill/>
        </p:spPr>
        <p:txBody>
          <a:bodyPr wrap="none" rtlCol="0">
            <a:spAutoFit/>
          </a:bodyPr>
          <a:lstStyle/>
          <a:p>
            <a:r>
              <a:rPr lang="en-US" dirty="0" smtClean="0"/>
              <a:t>2 year picture</a:t>
            </a:r>
            <a:endParaRPr lang="en-US" dirty="0"/>
          </a:p>
        </p:txBody>
      </p:sp>
      <p:sp>
        <p:nvSpPr>
          <p:cNvPr id="35" name="Rectangle 34"/>
          <p:cNvSpPr/>
          <p:nvPr/>
        </p:nvSpPr>
        <p:spPr bwMode="auto">
          <a:xfrm>
            <a:off x="4527474" y="4154384"/>
            <a:ext cx="358487" cy="249381"/>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Jan</a:t>
            </a:r>
          </a:p>
        </p:txBody>
      </p:sp>
      <p:sp>
        <p:nvSpPr>
          <p:cNvPr id="36" name="Rectangle 35"/>
          <p:cNvSpPr/>
          <p:nvPr/>
        </p:nvSpPr>
        <p:spPr bwMode="auto">
          <a:xfrm>
            <a:off x="4885961" y="4154383"/>
            <a:ext cx="358487" cy="249381"/>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Feb</a:t>
            </a:r>
          </a:p>
        </p:txBody>
      </p:sp>
      <p:sp>
        <p:nvSpPr>
          <p:cNvPr id="37" name="Rectangle 36"/>
          <p:cNvSpPr/>
          <p:nvPr/>
        </p:nvSpPr>
        <p:spPr bwMode="auto">
          <a:xfrm>
            <a:off x="5244447" y="4154382"/>
            <a:ext cx="358487" cy="249381"/>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Mar</a:t>
            </a:r>
          </a:p>
        </p:txBody>
      </p:sp>
      <p:sp>
        <p:nvSpPr>
          <p:cNvPr id="38" name="Rectangle 37"/>
          <p:cNvSpPr/>
          <p:nvPr/>
        </p:nvSpPr>
        <p:spPr bwMode="auto">
          <a:xfrm>
            <a:off x="5602934" y="4154381"/>
            <a:ext cx="358487" cy="249381"/>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Apr</a:t>
            </a:r>
          </a:p>
        </p:txBody>
      </p:sp>
      <p:sp>
        <p:nvSpPr>
          <p:cNvPr id="39" name="Rectangle 38"/>
          <p:cNvSpPr/>
          <p:nvPr/>
        </p:nvSpPr>
        <p:spPr bwMode="auto">
          <a:xfrm>
            <a:off x="5961421" y="4154380"/>
            <a:ext cx="358487" cy="249381"/>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latin typeface="Arial Narrow" pitchFamily="34" charset="0"/>
              </a:rPr>
              <a:t>May</a:t>
            </a:r>
          </a:p>
        </p:txBody>
      </p:sp>
      <p:sp>
        <p:nvSpPr>
          <p:cNvPr id="40" name="Rectangle 39"/>
          <p:cNvSpPr/>
          <p:nvPr/>
        </p:nvSpPr>
        <p:spPr bwMode="auto">
          <a:xfrm>
            <a:off x="6319907" y="4154379"/>
            <a:ext cx="358487" cy="249381"/>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Jun</a:t>
            </a:r>
          </a:p>
        </p:txBody>
      </p:sp>
      <p:sp>
        <p:nvSpPr>
          <p:cNvPr id="41" name="Rectangle 40"/>
          <p:cNvSpPr/>
          <p:nvPr/>
        </p:nvSpPr>
        <p:spPr bwMode="auto">
          <a:xfrm>
            <a:off x="6678394" y="4154378"/>
            <a:ext cx="358487" cy="249381"/>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Jul</a:t>
            </a:r>
          </a:p>
        </p:txBody>
      </p:sp>
      <p:sp>
        <p:nvSpPr>
          <p:cNvPr id="42" name="Rectangle 41"/>
          <p:cNvSpPr/>
          <p:nvPr/>
        </p:nvSpPr>
        <p:spPr bwMode="auto">
          <a:xfrm>
            <a:off x="7036881" y="4154377"/>
            <a:ext cx="358487" cy="249381"/>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latin typeface="Arial Narrow" pitchFamily="34" charset="0"/>
              </a:rPr>
              <a:t>Aug</a:t>
            </a:r>
          </a:p>
        </p:txBody>
      </p:sp>
      <p:sp>
        <p:nvSpPr>
          <p:cNvPr id="43" name="Rectangle 42"/>
          <p:cNvSpPr/>
          <p:nvPr/>
        </p:nvSpPr>
        <p:spPr bwMode="auto">
          <a:xfrm>
            <a:off x="7395367" y="4154376"/>
            <a:ext cx="358487" cy="249381"/>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Sep</a:t>
            </a:r>
          </a:p>
        </p:txBody>
      </p:sp>
      <p:sp>
        <p:nvSpPr>
          <p:cNvPr id="44" name="Rectangle 43"/>
          <p:cNvSpPr/>
          <p:nvPr/>
        </p:nvSpPr>
        <p:spPr bwMode="auto">
          <a:xfrm>
            <a:off x="7753854" y="4154375"/>
            <a:ext cx="358487" cy="249381"/>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Oct</a:t>
            </a:r>
          </a:p>
        </p:txBody>
      </p:sp>
      <p:sp>
        <p:nvSpPr>
          <p:cNvPr id="45" name="Rectangle 44"/>
          <p:cNvSpPr/>
          <p:nvPr/>
        </p:nvSpPr>
        <p:spPr bwMode="auto">
          <a:xfrm>
            <a:off x="8112341" y="4154374"/>
            <a:ext cx="358487" cy="249381"/>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latin typeface="Arial Narrow" pitchFamily="34" charset="0"/>
              </a:rPr>
              <a:t>Nov</a:t>
            </a:r>
          </a:p>
        </p:txBody>
      </p:sp>
      <p:sp>
        <p:nvSpPr>
          <p:cNvPr id="46" name="Rectangle 45"/>
          <p:cNvSpPr/>
          <p:nvPr/>
        </p:nvSpPr>
        <p:spPr bwMode="auto">
          <a:xfrm>
            <a:off x="8470827" y="4154373"/>
            <a:ext cx="358487" cy="249381"/>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Narrow" pitchFamily="34" charset="0"/>
              </a:rPr>
              <a:t>Dec</a:t>
            </a:r>
          </a:p>
        </p:txBody>
      </p:sp>
      <p:sp>
        <p:nvSpPr>
          <p:cNvPr id="6" name="Rectangle 5"/>
          <p:cNvSpPr/>
          <p:nvPr/>
        </p:nvSpPr>
        <p:spPr bwMode="auto">
          <a:xfrm>
            <a:off x="2434423" y="4726378"/>
            <a:ext cx="1734564" cy="1021279"/>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2 of 4 consecutive</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plenaries</a:t>
            </a:r>
          </a:p>
        </p:txBody>
      </p:sp>
      <p:cxnSp>
        <p:nvCxnSpPr>
          <p:cNvPr id="34" name="Elbow Connector 33"/>
          <p:cNvCxnSpPr>
            <a:stCxn id="6" idx="1"/>
            <a:endCxn id="9" idx="2"/>
          </p:cNvCxnSpPr>
          <p:nvPr/>
        </p:nvCxnSpPr>
        <p:spPr bwMode="auto">
          <a:xfrm rot="10800000">
            <a:off x="1121851" y="4405744"/>
            <a:ext cx="1312572" cy="831275"/>
          </a:xfrm>
          <a:prstGeom prst="bentConnector2">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Elbow Connector 51"/>
          <p:cNvCxnSpPr>
            <a:endCxn id="37" idx="2"/>
          </p:cNvCxnSpPr>
          <p:nvPr/>
        </p:nvCxnSpPr>
        <p:spPr bwMode="auto">
          <a:xfrm flipV="1">
            <a:off x="4168987" y="4403763"/>
            <a:ext cx="1254704" cy="672938"/>
          </a:xfrm>
          <a:prstGeom prst="bentConnector2">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1816217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3985"/>
          </a:xfrm>
        </p:spPr>
        <p:txBody>
          <a:bodyPr/>
          <a:lstStyle/>
          <a:p>
            <a:r>
              <a:rPr lang="en-US" dirty="0" smtClean="0"/>
              <a:t>Other meeting options </a:t>
            </a:r>
            <a:r>
              <a:rPr lang="en-US" dirty="0" smtClean="0"/>
              <a:t>to Consider</a:t>
            </a:r>
            <a:endParaRPr lang="en-US" dirty="0"/>
          </a:p>
        </p:txBody>
      </p:sp>
      <p:sp>
        <p:nvSpPr>
          <p:cNvPr id="3" name="Content Placeholder 2"/>
          <p:cNvSpPr>
            <a:spLocks noGrp="1"/>
          </p:cNvSpPr>
          <p:nvPr>
            <p:ph idx="1"/>
          </p:nvPr>
        </p:nvSpPr>
        <p:spPr>
          <a:xfrm>
            <a:off x="403761" y="1280160"/>
            <a:ext cx="8517817" cy="4815841"/>
          </a:xfrm>
        </p:spPr>
        <p:txBody>
          <a:bodyPr/>
          <a:lstStyle/>
          <a:p>
            <a:pPr marL="0" indent="0">
              <a:buNone/>
            </a:pPr>
            <a:r>
              <a:rPr lang="en-US" sz="2000" u="sng" dirty="0" smtClean="0"/>
              <a:t>The majority of 802.11 would prefer:</a:t>
            </a:r>
            <a:endParaRPr lang="en-US" sz="2000" u="sng" dirty="0" smtClean="0"/>
          </a:p>
          <a:p>
            <a:pPr marL="0" indent="0">
              <a:buNone/>
            </a:pPr>
            <a:r>
              <a:rPr lang="en-US" sz="2000" dirty="0" smtClean="0"/>
              <a:t>1. Construct  every CMMW Asia event as a WG interim meeting with established requisites – </a:t>
            </a:r>
            <a:r>
              <a:rPr lang="en-US" sz="2000" dirty="0" smtClean="0"/>
              <a:t>This approach does not require any rule changes and allows voting at meetings.</a:t>
            </a:r>
            <a:endParaRPr lang="en-US" sz="2000" dirty="0" smtClean="0"/>
          </a:p>
          <a:p>
            <a:pPr marL="0" indent="0">
              <a:buNone/>
            </a:pPr>
            <a:endParaRPr lang="en-US" sz="2000" dirty="0" smtClean="0"/>
          </a:p>
          <a:p>
            <a:pPr marL="0" indent="0">
              <a:buNone/>
            </a:pPr>
            <a:r>
              <a:rPr lang="en-US" sz="2000" u="sng" dirty="0" smtClean="0"/>
              <a:t>There are a few who are arguing:</a:t>
            </a:r>
          </a:p>
          <a:p>
            <a:pPr marL="0" indent="0">
              <a:buNone/>
            </a:pPr>
            <a:r>
              <a:rPr lang="en-US" sz="2000" dirty="0" smtClean="0"/>
              <a:t>2</a:t>
            </a:r>
            <a:r>
              <a:rPr lang="en-US" sz="2000" dirty="0" smtClean="0"/>
              <a:t>. Construct every CMMW Asia event as an ad hoc meeting–straw polls would be conducted but voting conducted during regular TG meetings</a:t>
            </a:r>
            <a:r>
              <a:rPr lang="en-US" sz="2000" dirty="0" smtClean="0"/>
              <a:t>.</a:t>
            </a:r>
          </a:p>
          <a:p>
            <a:pPr marL="0" indent="0">
              <a:buNone/>
            </a:pPr>
            <a:endParaRPr lang="en-US" sz="2000" dirty="0" smtClean="0"/>
          </a:p>
          <a:p>
            <a:pPr marL="0" indent="0">
              <a:buNone/>
            </a:pPr>
            <a:r>
              <a:rPr lang="en-US" sz="2000" u="sng" dirty="0" smtClean="0"/>
              <a:t>Other options</a:t>
            </a:r>
          </a:p>
          <a:p>
            <a:pPr marL="0" indent="0">
              <a:buNone/>
            </a:pPr>
            <a:r>
              <a:rPr lang="en-US" sz="2000" dirty="0" smtClean="0"/>
              <a:t>3. Use some hybrid approach such as 2 (rather than 3) WG interims in Asia to concentrate attention (attendance) on those and let the third be designated as an ad hoc.</a:t>
            </a:r>
            <a:endParaRPr lang="en-US" sz="2000" dirty="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32</a:t>
            </a:fld>
            <a:endParaRPr lang="en-US"/>
          </a:p>
        </p:txBody>
      </p:sp>
      <p:sp>
        <p:nvSpPr>
          <p:cNvPr id="7" name="Rectangle 6"/>
          <p:cNvSpPr/>
          <p:nvPr/>
        </p:nvSpPr>
        <p:spPr>
          <a:xfrm>
            <a:off x="1629369" y="2967335"/>
            <a:ext cx="5885265"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Reference Material</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0" y="304800"/>
            <a:ext cx="9144000" cy="1143000"/>
          </a:xfrm>
        </p:spPr>
        <p:txBody>
          <a:bodyPr/>
          <a:lstStyle/>
          <a:p>
            <a:r>
              <a:rPr lang="en-US" sz="2800" smtClean="0"/>
              <a:t>Planned IEEE 802 / CMMW TG meeting schedule (1)</a:t>
            </a:r>
            <a:endParaRPr lang="en-SG" sz="2800" smtClean="0"/>
          </a:p>
        </p:txBody>
      </p:sp>
      <p:graphicFrame>
        <p:nvGraphicFramePr>
          <p:cNvPr id="4" name="Content Placeholder 3"/>
          <p:cNvGraphicFramePr>
            <a:graphicFrameLocks noGrp="1"/>
          </p:cNvGraphicFramePr>
          <p:nvPr>
            <p:ph idx="1"/>
          </p:nvPr>
        </p:nvGraphicFramePr>
        <p:xfrm>
          <a:off x="685800" y="1770063"/>
          <a:ext cx="7696200" cy="4605782"/>
        </p:xfrm>
        <a:graphic>
          <a:graphicData uri="http://schemas.openxmlformats.org/drawingml/2006/table">
            <a:tbl>
              <a:tblPr/>
              <a:tblGrid>
                <a:gridCol w="2565400"/>
                <a:gridCol w="3073400"/>
                <a:gridCol w="2057400"/>
              </a:tblGrid>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rPr>
                        <a:t>Date</a:t>
                      </a:r>
                      <a:endParaRPr kumimoji="0" lang="en-SG" sz="1100" b="0"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Meeting Venue</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May 13-18, 2012</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Atlanta,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July 15-20, 2012</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San Diego, CA,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Sept 16-21, 2012</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rPr>
                        <a:t>Indian Wells, CA, USA</a:t>
                      </a:r>
                      <a:endParaRPr kumimoji="0" lang="en-SG" sz="1100" b="0"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Sept 24-28, 2012</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Beijing, China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CMMW TG/CWPAN</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Nov 11-16, 2012</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San Antonio TX,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Jan 13-18,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Jan 21-25,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China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CMMW TG/CWPAN</a:t>
                      </a:r>
                      <a:endParaRPr kumimoji="0" lang="en-SG"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March 17-22,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Orlando, Florida,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May 12-17,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Big Island, Hawaii,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April 22-26,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China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CMMW TG/CWPAN</a:t>
                      </a:r>
                      <a:endParaRPr kumimoji="0" lang="en-SG"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July 14-19,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TBD</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Sept 15-20,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Nanjing China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5016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Sept 15-20,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Nanjing China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CMMW TG/CWPAN (Co-location)</a:t>
                      </a:r>
                      <a:endParaRPr kumimoji="0" lang="en-SG"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Nov 10-15,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Dallax TX,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7477" name="TextBox 4"/>
          <p:cNvSpPr txBox="1">
            <a:spLocks noChangeArrowheads="1"/>
          </p:cNvSpPr>
          <p:nvPr/>
        </p:nvSpPr>
        <p:spPr bwMode="auto">
          <a:xfrm>
            <a:off x="609600" y="1295400"/>
            <a:ext cx="7848600" cy="338138"/>
          </a:xfrm>
          <a:prstGeom prst="rect">
            <a:avLst/>
          </a:prstGeom>
          <a:noFill/>
          <a:ln w="9525">
            <a:noFill/>
            <a:miter lim="800000"/>
            <a:headEnd/>
            <a:tailEnd/>
          </a:ln>
        </p:spPr>
        <p:txBody>
          <a:bodyPr>
            <a:spAutoFit/>
          </a:bodyPr>
          <a:lstStyle/>
          <a:p>
            <a:r>
              <a:rPr lang="en-US" sz="1600"/>
              <a:t>Note: Assuming we can start CMMW TG meeting in Sept 2012</a:t>
            </a:r>
            <a:endParaRPr lang="en-SG"/>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0" y="609600"/>
            <a:ext cx="9144000" cy="1143000"/>
          </a:xfrm>
        </p:spPr>
        <p:txBody>
          <a:bodyPr/>
          <a:lstStyle/>
          <a:p>
            <a:r>
              <a:rPr lang="en-US" sz="2800" smtClean="0"/>
              <a:t>Planned IEEE 802 / CMMW TG meeting schedule (TBD)</a:t>
            </a:r>
            <a:endParaRPr lang="en-SG" sz="2800" smtClean="0"/>
          </a:p>
        </p:txBody>
      </p:sp>
      <p:graphicFrame>
        <p:nvGraphicFramePr>
          <p:cNvPr id="4" name="Content Placeholder 3"/>
          <p:cNvGraphicFramePr>
            <a:graphicFrameLocks noGrp="1"/>
          </p:cNvGraphicFramePr>
          <p:nvPr>
            <p:ph idx="1"/>
          </p:nvPr>
        </p:nvGraphicFramePr>
        <p:xfrm>
          <a:off x="533400" y="1828800"/>
          <a:ext cx="7848600" cy="3222630"/>
        </p:xfrm>
        <a:graphic>
          <a:graphicData uri="http://schemas.openxmlformats.org/drawingml/2006/table">
            <a:tbl>
              <a:tblPr/>
              <a:tblGrid>
                <a:gridCol w="2616200"/>
                <a:gridCol w="3133725"/>
                <a:gridCol w="2098675"/>
              </a:tblGrid>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Date</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Meeting Venue</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Jan 13-18,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Los Angeles, CA,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Jan 6-10,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China (TBD)</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CMMW TG/CWPAN</a:t>
                      </a:r>
                      <a:endParaRPr kumimoji="0" lang="en-SG"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March 16-21,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Atlanta,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May 12-17,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Hawaii,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May 20-24,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China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CMMW TG/CWPAN</a:t>
                      </a:r>
                      <a:endParaRPr kumimoji="0" lang="en-SG"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July 13-18,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San Diego California,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Sept 15-20,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TBD (non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Sept 23-27, 2014 (TBD)</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China (TBD)</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CMMW TG/CWPAN</a:t>
                      </a:r>
                      <a:endParaRPr kumimoji="0" lang="en-SG"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Nov 10-15,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San Antonio Texas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8481" name="Rectangle 4"/>
          <p:cNvSpPr>
            <a:spLocks noChangeArrowheads="1"/>
          </p:cNvSpPr>
          <p:nvPr/>
        </p:nvSpPr>
        <p:spPr bwMode="auto">
          <a:xfrm>
            <a:off x="533399" y="5257800"/>
            <a:ext cx="8338751" cy="1200329"/>
          </a:xfrm>
          <a:prstGeom prst="rect">
            <a:avLst/>
          </a:prstGeom>
          <a:noFill/>
          <a:ln w="9525">
            <a:noFill/>
            <a:miter lim="800000"/>
            <a:headEnd/>
            <a:tailEnd/>
          </a:ln>
        </p:spPr>
        <p:txBody>
          <a:bodyPr wrap="square">
            <a:spAutoFit/>
          </a:bodyPr>
          <a:lstStyle/>
          <a:p>
            <a:r>
              <a:rPr lang="en-US" sz="1200" b="1" u="sng" dirty="0">
                <a:solidFill>
                  <a:srgbClr val="0070C0"/>
                </a:solidFill>
              </a:rPr>
              <a:t>Recommendation on time:</a:t>
            </a:r>
          </a:p>
          <a:p>
            <a:r>
              <a:rPr lang="en-US" sz="1200" b="1" dirty="0">
                <a:solidFill>
                  <a:srgbClr val="0070C0"/>
                </a:solidFill>
              </a:rPr>
              <a:t>CMMW TG on Wed-Thursday </a:t>
            </a:r>
          </a:p>
          <a:p>
            <a:r>
              <a:rPr lang="en-US" sz="1200" b="1" dirty="0">
                <a:solidFill>
                  <a:srgbClr val="0070C0"/>
                </a:solidFill>
              </a:rPr>
              <a:t>CWPAN on Mon, Tues and Friday</a:t>
            </a:r>
          </a:p>
          <a:p>
            <a:r>
              <a:rPr lang="en-US" sz="1200" b="1" dirty="0">
                <a:solidFill>
                  <a:srgbClr val="0070C0"/>
                </a:solidFill>
              </a:rPr>
              <a:t>Any feedback???</a:t>
            </a:r>
          </a:p>
          <a:p>
            <a:r>
              <a:rPr lang="en-US" sz="1200" b="1" u="sng" dirty="0">
                <a:solidFill>
                  <a:srgbClr val="0070C0"/>
                </a:solidFill>
              </a:rPr>
              <a:t>Recommendation on venue:</a:t>
            </a:r>
          </a:p>
          <a:p>
            <a:r>
              <a:rPr lang="en-US" sz="1200" b="1" dirty="0">
                <a:solidFill>
                  <a:srgbClr val="0070C0"/>
                </a:solidFill>
              </a:rPr>
              <a:t>Beijing, any other place???</a:t>
            </a:r>
            <a:endParaRPr lang="en-SG" sz="12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April 2012</a:t>
            </a:r>
          </a:p>
        </p:txBody>
      </p:sp>
      <p:sp>
        <p:nvSpPr>
          <p:cNvPr id="8499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499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9EF2D56-F4C3-4BF5-93E5-621B787C3CA0}" type="slidenum">
              <a:rPr lang="en-US" smtClean="0"/>
              <a:pPr/>
              <a:t>35</a:t>
            </a:fld>
            <a:endParaRPr lang="en-US" smtClean="0"/>
          </a:p>
        </p:txBody>
      </p:sp>
      <p:sp>
        <p:nvSpPr>
          <p:cNvPr id="84996" name="Rectangle 2"/>
          <p:cNvSpPr>
            <a:spLocks noGrp="1" noChangeArrowheads="1"/>
          </p:cNvSpPr>
          <p:nvPr>
            <p:ph type="title"/>
          </p:nvPr>
        </p:nvSpPr>
        <p:spPr>
          <a:xfrm>
            <a:off x="685800" y="685800"/>
            <a:ext cx="7772400" cy="663575"/>
          </a:xfrm>
        </p:spPr>
        <p:txBody>
          <a:bodyPr/>
          <a:lstStyle/>
          <a:p>
            <a:r>
              <a:rPr lang="en-US" dirty="0" smtClean="0"/>
              <a:t>Future Venues - 2012</a:t>
            </a:r>
          </a:p>
        </p:txBody>
      </p:sp>
      <p:sp>
        <p:nvSpPr>
          <p:cNvPr id="84997" name="Rectangle 3"/>
          <p:cNvSpPr>
            <a:spLocks noGrp="1" noChangeArrowheads="1"/>
          </p:cNvSpPr>
          <p:nvPr>
            <p:ph type="body" idx="1"/>
          </p:nvPr>
        </p:nvSpPr>
        <p:spPr>
          <a:xfrm>
            <a:off x="28575" y="1304925"/>
            <a:ext cx="9028113" cy="4791075"/>
          </a:xfrm>
        </p:spPr>
        <p:txBody>
          <a:bodyPr/>
          <a:lstStyle/>
          <a:p>
            <a:pPr>
              <a:lnSpc>
                <a:spcPct val="80000"/>
              </a:lnSpc>
              <a:buFontTx/>
              <a:buNone/>
            </a:pPr>
            <a:r>
              <a:rPr lang="en-US" sz="2200" u="sng" dirty="0" smtClean="0"/>
              <a:t>2012</a:t>
            </a:r>
          </a:p>
          <a:p>
            <a:pPr>
              <a:lnSpc>
                <a:spcPct val="80000"/>
              </a:lnSpc>
              <a:buFontTx/>
              <a:buNone/>
            </a:pPr>
            <a:r>
              <a:rPr lang="en-US" sz="2000" baseline="30000" dirty="0" smtClean="0"/>
              <a:t># </a:t>
            </a:r>
            <a:r>
              <a:rPr lang="en-US" sz="2200" dirty="0" smtClean="0"/>
              <a:t>131 </a:t>
            </a:r>
            <a:r>
              <a:rPr lang="en-US" sz="2200" u="sng" dirty="0" smtClean="0"/>
              <a:t>January 15-20, 2012</a:t>
            </a:r>
            <a:r>
              <a:rPr lang="en-US" sz="2200" dirty="0" smtClean="0"/>
              <a:t> ----Hyatt Regency, Jacksonville, FL</a:t>
            </a:r>
          </a:p>
          <a:p>
            <a:pPr>
              <a:lnSpc>
                <a:spcPct val="80000"/>
              </a:lnSpc>
              <a:buFontTx/>
              <a:buNone/>
            </a:pPr>
            <a:r>
              <a:rPr lang="en-US" sz="2200" dirty="0" smtClean="0"/>
              <a:t>Including 802.16 and 802.21</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132 March 11-16, 2012 –Hilton Waikoloa, Big Island, HI</a:t>
            </a:r>
          </a:p>
          <a:p>
            <a:pPr>
              <a:lnSpc>
                <a:spcPct val="80000"/>
              </a:lnSpc>
              <a:buFontTx/>
              <a:buNone/>
            </a:pPr>
            <a:endParaRPr lang="en-US" sz="2200" u="sng" dirty="0" smtClean="0"/>
          </a:p>
          <a:p>
            <a:pPr>
              <a:lnSpc>
                <a:spcPct val="80000"/>
              </a:lnSpc>
              <a:buFontTx/>
              <a:buNone/>
            </a:pPr>
            <a:r>
              <a:rPr lang="en-US" sz="2000" baseline="30000" dirty="0" smtClean="0"/>
              <a:t># </a:t>
            </a:r>
            <a:r>
              <a:rPr lang="en-US" sz="2200" dirty="0" smtClean="0"/>
              <a:t>133 </a:t>
            </a:r>
            <a:r>
              <a:rPr lang="en-US" sz="2200" u="sng" dirty="0" smtClean="0"/>
              <a:t>May 13-18, 2012, </a:t>
            </a:r>
            <a:r>
              <a:rPr lang="en-US" sz="2200" dirty="0" smtClean="0"/>
              <a:t> Hyatt Regency Atlanta, Atlanta, Georgia, USA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134 July 15-20, 2012    Grand Hyatt Manchester, San Diego, CA, USA</a:t>
            </a:r>
          </a:p>
          <a:p>
            <a:pPr>
              <a:lnSpc>
                <a:spcPct val="80000"/>
              </a:lnSpc>
              <a:buFontTx/>
              <a:buNone/>
            </a:pPr>
            <a:endParaRPr lang="en-US" sz="2200" u="sng" dirty="0" smtClean="0"/>
          </a:p>
          <a:p>
            <a:pPr>
              <a:lnSpc>
                <a:spcPct val="80000"/>
              </a:lnSpc>
              <a:buFontTx/>
              <a:buNone/>
            </a:pPr>
            <a:r>
              <a:rPr lang="en-US" sz="2000" baseline="30000" dirty="0" smtClean="0"/>
              <a:t># </a:t>
            </a:r>
            <a:r>
              <a:rPr lang="en-US" sz="2200" dirty="0" smtClean="0"/>
              <a:t>135 </a:t>
            </a:r>
            <a:r>
              <a:rPr lang="en-US" sz="2200" u="sng" dirty="0" smtClean="0"/>
              <a:t>September 16-21, 2012, </a:t>
            </a:r>
            <a:r>
              <a:rPr lang="en-US" sz="2200" dirty="0" smtClean="0"/>
              <a:t> Hyatt Grand Champion, Indian Wells, CA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136 Nov 11-16, 2012    Grand Hyatt San Antonio, San Antonio, TX, USA</a:t>
            </a:r>
          </a:p>
        </p:txBody>
      </p:sp>
      <p:sp>
        <p:nvSpPr>
          <p:cNvPr id="84998"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April 2012</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36</a:t>
            </a:fld>
            <a:endParaRPr lang="en-US" smtClean="0"/>
          </a:p>
        </p:txBody>
      </p:sp>
      <p:sp>
        <p:nvSpPr>
          <p:cNvPr id="87044" name="Rectangle 2"/>
          <p:cNvSpPr>
            <a:spLocks noGrp="1" noChangeArrowheads="1"/>
          </p:cNvSpPr>
          <p:nvPr>
            <p:ph type="title"/>
          </p:nvPr>
        </p:nvSpPr>
        <p:spPr>
          <a:xfrm>
            <a:off x="685800" y="811213"/>
            <a:ext cx="7772400" cy="538162"/>
          </a:xfrm>
        </p:spPr>
        <p:txBody>
          <a:bodyPr/>
          <a:lstStyle/>
          <a:p>
            <a:r>
              <a:rPr lang="en-US" dirty="0" smtClean="0"/>
              <a:t>Future Venues -2013</a:t>
            </a:r>
          </a:p>
        </p:txBody>
      </p:sp>
      <p:sp>
        <p:nvSpPr>
          <p:cNvPr id="87045" name="Rectangle 3"/>
          <p:cNvSpPr>
            <a:spLocks noGrp="1" noChangeArrowheads="1"/>
          </p:cNvSpPr>
          <p:nvPr>
            <p:ph type="body" idx="1"/>
          </p:nvPr>
        </p:nvSpPr>
        <p:spPr>
          <a:xfrm>
            <a:off x="182880" y="1304925"/>
            <a:ext cx="8769927" cy="4791075"/>
          </a:xfrm>
        </p:spPr>
        <p:txBody>
          <a:bodyPr/>
          <a:lstStyle/>
          <a:p>
            <a:pPr>
              <a:lnSpc>
                <a:spcPct val="80000"/>
              </a:lnSpc>
              <a:buFontTx/>
              <a:buNone/>
            </a:pPr>
            <a:r>
              <a:rPr lang="en-US" u="sng" dirty="0" smtClean="0"/>
              <a:t>2013</a:t>
            </a:r>
          </a:p>
          <a:p>
            <a:pPr>
              <a:lnSpc>
                <a:spcPct val="80000"/>
              </a:lnSpc>
              <a:buFontTx/>
              <a:buNone/>
            </a:pPr>
            <a:r>
              <a:rPr lang="en-US" baseline="30000" dirty="0" smtClean="0"/>
              <a:t># </a:t>
            </a:r>
            <a:r>
              <a:rPr lang="en-US" dirty="0" smtClean="0"/>
              <a:t>137 </a:t>
            </a:r>
            <a:r>
              <a:rPr lang="en-US" u="sng" dirty="0" smtClean="0"/>
              <a:t>January 13-18, 2013</a:t>
            </a:r>
            <a:r>
              <a:rPr lang="en-US" dirty="0" smtClean="0"/>
              <a:t> - --Hyatt Regency Vancouver, BC, CA</a:t>
            </a:r>
          </a:p>
          <a:p>
            <a:pPr>
              <a:lnSpc>
                <a:spcPct val="80000"/>
              </a:lnSpc>
              <a:buFontTx/>
              <a:buNone/>
            </a:pPr>
            <a:r>
              <a:rPr lang="en-US" dirty="0" smtClean="0"/>
              <a:t> </a:t>
            </a:r>
            <a:endParaRPr lang="en-US" dirty="0" smtClean="0">
              <a:solidFill>
                <a:srgbClr val="FF0000"/>
              </a:solidFill>
            </a:endParaRPr>
          </a:p>
          <a:p>
            <a:pPr>
              <a:lnSpc>
                <a:spcPct val="80000"/>
              </a:lnSpc>
              <a:buFontTx/>
              <a:buNone/>
            </a:pPr>
            <a:r>
              <a:rPr lang="en-US" baseline="30000" dirty="0" smtClean="0"/>
              <a:t># </a:t>
            </a:r>
            <a:r>
              <a:rPr lang="en-US" dirty="0" smtClean="0"/>
              <a:t>138 March 17-22, 2013 –Caribe Royale, Orlando, FL, USA</a:t>
            </a:r>
          </a:p>
          <a:p>
            <a:pPr>
              <a:lnSpc>
                <a:spcPct val="80000"/>
              </a:lnSpc>
              <a:buFontTx/>
              <a:buNone/>
            </a:pPr>
            <a:endParaRPr lang="en-US" u="sng" dirty="0" smtClean="0"/>
          </a:p>
          <a:p>
            <a:pPr>
              <a:lnSpc>
                <a:spcPct val="80000"/>
              </a:lnSpc>
              <a:buFontTx/>
              <a:buNone/>
            </a:pPr>
            <a:r>
              <a:rPr lang="en-US" baseline="30000" dirty="0" smtClean="0"/>
              <a:t># </a:t>
            </a:r>
            <a:r>
              <a:rPr lang="en-US" dirty="0" smtClean="0"/>
              <a:t>139 </a:t>
            </a:r>
            <a:r>
              <a:rPr lang="en-US" u="sng" dirty="0" smtClean="0"/>
              <a:t>May 12-17, 2013 </a:t>
            </a:r>
            <a:r>
              <a:rPr lang="en-US" dirty="0" smtClean="0"/>
              <a:t>----Hilton Waikoloa, Big Island, HI</a:t>
            </a:r>
          </a:p>
          <a:p>
            <a:pPr>
              <a:lnSpc>
                <a:spcPct val="80000"/>
              </a:lnSpc>
              <a:buFontTx/>
              <a:buNone/>
            </a:pPr>
            <a:r>
              <a:rPr lang="en-US" dirty="0" smtClean="0"/>
              <a:t> </a:t>
            </a:r>
          </a:p>
          <a:p>
            <a:pPr>
              <a:lnSpc>
                <a:spcPct val="80000"/>
              </a:lnSpc>
              <a:buFontTx/>
              <a:buNone/>
            </a:pPr>
            <a:r>
              <a:rPr lang="en-US" baseline="30000" dirty="0" smtClean="0"/>
              <a:t># </a:t>
            </a:r>
            <a:r>
              <a:rPr lang="en-US" dirty="0" smtClean="0"/>
              <a:t>140 July 14-19, 2013    --- Geneva , CH  ITU headquarters</a:t>
            </a:r>
            <a:endParaRPr lang="en-US" dirty="0" smtClean="0">
              <a:solidFill>
                <a:srgbClr val="FF3300"/>
              </a:solidFill>
            </a:endParaRPr>
          </a:p>
          <a:p>
            <a:pPr>
              <a:lnSpc>
                <a:spcPct val="80000"/>
              </a:lnSpc>
              <a:buFontTx/>
              <a:buNone/>
            </a:pPr>
            <a:endParaRPr lang="en-US" u="sng" dirty="0" smtClean="0">
              <a:solidFill>
                <a:srgbClr val="FF0000"/>
              </a:solidFill>
            </a:endParaRPr>
          </a:p>
          <a:p>
            <a:pPr>
              <a:lnSpc>
                <a:spcPct val="80000"/>
              </a:lnSpc>
              <a:buFontTx/>
              <a:buNone/>
            </a:pPr>
            <a:r>
              <a:rPr lang="en-US" baseline="30000" dirty="0" smtClean="0"/>
              <a:t># </a:t>
            </a:r>
            <a:r>
              <a:rPr lang="en-US" dirty="0" smtClean="0"/>
              <a:t>141 </a:t>
            </a:r>
            <a:r>
              <a:rPr lang="en-US" u="sng" dirty="0" smtClean="0"/>
              <a:t>September 15-20, 2013</a:t>
            </a:r>
            <a:r>
              <a:rPr lang="en-US" dirty="0" smtClean="0"/>
              <a:t>----</a:t>
            </a:r>
            <a:r>
              <a:rPr lang="en-US" dirty="0" smtClean="0">
                <a:solidFill>
                  <a:srgbClr val="FF0000"/>
                </a:solidFill>
              </a:rPr>
              <a:t>Confirmed– Nanjing, </a:t>
            </a:r>
            <a:r>
              <a:rPr lang="en-US" dirty="0" smtClean="0">
                <a:solidFill>
                  <a:srgbClr val="FF3300"/>
                </a:solidFill>
              </a:rPr>
              <a:t>China </a:t>
            </a:r>
          </a:p>
          <a:p>
            <a:pPr>
              <a:lnSpc>
                <a:spcPct val="80000"/>
              </a:lnSpc>
              <a:buFontTx/>
              <a:buNone/>
            </a:pPr>
            <a:r>
              <a:rPr lang="en-US" dirty="0" smtClean="0"/>
              <a:t> </a:t>
            </a:r>
          </a:p>
          <a:p>
            <a:pPr>
              <a:lnSpc>
                <a:spcPct val="80000"/>
              </a:lnSpc>
              <a:buFontTx/>
              <a:buNone/>
            </a:pPr>
            <a:r>
              <a:rPr lang="en-US" baseline="30000" dirty="0" smtClean="0"/>
              <a:t># </a:t>
            </a:r>
            <a:r>
              <a:rPr lang="en-US" dirty="0" smtClean="0"/>
              <a:t>142 Nov 10-15, 2013    Hyatt Regency Dallas, TX, USA</a:t>
            </a:r>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April 2012</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37</a:t>
            </a:fld>
            <a:endParaRPr lang="en-US" smtClean="0"/>
          </a:p>
        </p:txBody>
      </p:sp>
      <p:sp>
        <p:nvSpPr>
          <p:cNvPr id="87044" name="Rectangle 2"/>
          <p:cNvSpPr>
            <a:spLocks noGrp="1" noChangeArrowheads="1"/>
          </p:cNvSpPr>
          <p:nvPr>
            <p:ph type="title"/>
          </p:nvPr>
        </p:nvSpPr>
        <p:spPr>
          <a:xfrm>
            <a:off x="685800" y="811213"/>
            <a:ext cx="7772400" cy="538162"/>
          </a:xfrm>
        </p:spPr>
        <p:txBody>
          <a:bodyPr/>
          <a:lstStyle/>
          <a:p>
            <a:r>
              <a:rPr lang="en-US" dirty="0" smtClean="0"/>
              <a:t>Future Venues - 2014</a:t>
            </a:r>
          </a:p>
        </p:txBody>
      </p:sp>
      <p:sp>
        <p:nvSpPr>
          <p:cNvPr id="87045" name="Rectangle 3"/>
          <p:cNvSpPr>
            <a:spLocks noGrp="1" noChangeArrowheads="1"/>
          </p:cNvSpPr>
          <p:nvPr>
            <p:ph type="body" idx="1"/>
          </p:nvPr>
        </p:nvSpPr>
        <p:spPr>
          <a:xfrm>
            <a:off x="282575" y="1117601"/>
            <a:ext cx="8577263" cy="5152570"/>
          </a:xfrm>
        </p:spPr>
        <p:txBody>
          <a:bodyPr/>
          <a:lstStyle/>
          <a:p>
            <a:pPr>
              <a:lnSpc>
                <a:spcPct val="80000"/>
              </a:lnSpc>
              <a:buFontTx/>
              <a:buNone/>
            </a:pPr>
            <a:r>
              <a:rPr lang="en-US" sz="2300" u="sng" dirty="0" smtClean="0"/>
              <a:t>2014</a:t>
            </a:r>
          </a:p>
          <a:p>
            <a:pPr>
              <a:lnSpc>
                <a:spcPct val="80000"/>
              </a:lnSpc>
              <a:buFontTx/>
              <a:buNone/>
            </a:pPr>
            <a:r>
              <a:rPr lang="en-US" sz="2300" baseline="30000" dirty="0" smtClean="0"/>
              <a:t># </a:t>
            </a:r>
            <a:r>
              <a:rPr lang="en-US" sz="2300" dirty="0" smtClean="0"/>
              <a:t>143 </a:t>
            </a:r>
            <a:r>
              <a:rPr lang="en-US" sz="2300" u="sng" dirty="0" smtClean="0"/>
              <a:t>January 19-24, 2014</a:t>
            </a:r>
            <a:r>
              <a:rPr lang="en-US" sz="2300" dirty="0" smtClean="0"/>
              <a:t> - --Hyatt Century Plaza, Los Angeles, CA, US</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144 March 16-21, 2014 –Hyatt Regency Atlanta, Atlanta, GA,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146 July 13-18, 2014    --- Manchester Grand Hyatt, San Diego, CA,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147 </a:t>
            </a:r>
            <a:r>
              <a:rPr lang="en-US" sz="2300" u="sng" dirty="0" smtClean="0"/>
              <a:t>September 14-19, 2014</a:t>
            </a:r>
            <a:r>
              <a:rPr lang="en-US" sz="2300" dirty="0" smtClean="0"/>
              <a:t>----</a:t>
            </a:r>
            <a:r>
              <a:rPr lang="en-US" sz="2300" dirty="0" smtClean="0">
                <a:solidFill>
                  <a:srgbClr val="FF0000"/>
                </a:solidFill>
              </a:rPr>
              <a:t>Under review – Kobe, Japan</a:t>
            </a:r>
          </a:p>
          <a:p>
            <a:pPr>
              <a:lnSpc>
                <a:spcPct val="80000"/>
              </a:lnSpc>
              <a:buFontTx/>
              <a:buNone/>
            </a:pPr>
            <a:r>
              <a:rPr lang="en-US" sz="2300" dirty="0">
                <a:solidFill>
                  <a:srgbClr val="FF0000"/>
                </a:solidFill>
              </a:rPr>
              <a:t>	</a:t>
            </a:r>
            <a:r>
              <a:rPr lang="en-US" sz="2300" dirty="0" smtClean="0">
                <a:solidFill>
                  <a:srgbClr val="FF0000"/>
                </a:solidFill>
              </a:rPr>
              <a:t>						      Seoul, Korea</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148 November 2-7, 2014   Hyatt Regency San Antonio, TX, US</a:t>
            </a:r>
          </a:p>
          <a:p>
            <a:pPr>
              <a:lnSpc>
                <a:spcPct val="80000"/>
              </a:lnSpc>
              <a:buFontTx/>
              <a:buNone/>
            </a:pPr>
            <a:endParaRPr lang="en-US" sz="2300" dirty="0" smtClean="0"/>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extLst>
      <p:ext uri="{BB962C8B-B14F-4D97-AF65-F5344CB8AC3E}">
        <p14:creationId xmlns:p14="http://schemas.microsoft.com/office/powerpoint/2010/main" val="2639542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April 2012</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38</a:t>
            </a:fld>
            <a:endParaRPr lang="en-US" smtClean="0"/>
          </a:p>
        </p:txBody>
      </p:sp>
      <p:sp>
        <p:nvSpPr>
          <p:cNvPr id="87044" name="Rectangle 2"/>
          <p:cNvSpPr>
            <a:spLocks noGrp="1" noChangeArrowheads="1"/>
          </p:cNvSpPr>
          <p:nvPr>
            <p:ph type="title"/>
          </p:nvPr>
        </p:nvSpPr>
        <p:spPr>
          <a:xfrm>
            <a:off x="685800" y="811213"/>
            <a:ext cx="7772400" cy="538162"/>
          </a:xfrm>
        </p:spPr>
        <p:txBody>
          <a:bodyPr/>
          <a:lstStyle/>
          <a:p>
            <a:r>
              <a:rPr lang="en-US" dirty="0" smtClean="0"/>
              <a:t>Future Venues - 2015</a:t>
            </a:r>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graphicFrame>
        <p:nvGraphicFramePr>
          <p:cNvPr id="2" name="Table 1"/>
          <p:cNvGraphicFramePr>
            <a:graphicFrameLocks noGrp="1"/>
          </p:cNvGraphicFramePr>
          <p:nvPr>
            <p:extLst>
              <p:ext uri="{D42A27DB-BD31-4B8C-83A1-F6EECF244321}">
                <p14:modId xmlns:p14="http://schemas.microsoft.com/office/powerpoint/2010/main" val="2304754709"/>
              </p:ext>
            </p:extLst>
          </p:nvPr>
        </p:nvGraphicFramePr>
        <p:xfrm>
          <a:off x="522515" y="1959429"/>
          <a:ext cx="8200571" cy="3976914"/>
        </p:xfrm>
        <a:graphic>
          <a:graphicData uri="http://schemas.openxmlformats.org/drawingml/2006/table">
            <a:tbl>
              <a:tblPr/>
              <a:tblGrid>
                <a:gridCol w="1929546"/>
                <a:gridCol w="2411933"/>
                <a:gridCol w="1929546"/>
                <a:gridCol w="1929546"/>
              </a:tblGrid>
              <a:tr h="511000">
                <a:tc>
                  <a:txBody>
                    <a:bodyPr/>
                    <a:lstStyle/>
                    <a:p>
                      <a:pPr algn="ctr" rtl="0" fontAlgn="ctr"/>
                      <a:r>
                        <a:rPr lang="en-GB" sz="2000" b="1" dirty="0">
                          <a:solidFill>
                            <a:srgbClr val="FFFFFF"/>
                          </a:solidFill>
                          <a:effectLst/>
                          <a:latin typeface="Times New Roman"/>
                        </a:rPr>
                        <a:t>For Year 2015</a:t>
                      </a:r>
                    </a:p>
                  </a:txBody>
                  <a:tcPr marL="38100" marR="38100" marT="38100" marB="38100" anchor="ctr">
                    <a:lnL>
                      <a:noFill/>
                    </a:lnL>
                    <a:lnR>
                      <a:noFill/>
                    </a:lnR>
                    <a:lnT>
                      <a:noFill/>
                    </a:lnT>
                    <a:lnB>
                      <a:noFill/>
                    </a:lnB>
                    <a:solidFill>
                      <a:srgbClr val="008080"/>
                    </a:solidFill>
                  </a:tcPr>
                </a:tc>
                <a:tc>
                  <a:txBody>
                    <a:bodyPr/>
                    <a:lstStyle/>
                    <a:p>
                      <a:pPr algn="ctr" rtl="0" fontAlgn="ctr"/>
                      <a:r>
                        <a:rPr lang="en-GB" sz="2000" b="1" dirty="0">
                          <a:solidFill>
                            <a:srgbClr val="FFFFFF"/>
                          </a:solidFill>
                          <a:effectLst/>
                          <a:latin typeface="Times New Roman"/>
                        </a:rPr>
                        <a:t> </a:t>
                      </a:r>
                    </a:p>
                  </a:txBody>
                  <a:tcPr marL="38100" marR="38100" marT="38100" marB="38100" anchor="ctr">
                    <a:lnL>
                      <a:noFill/>
                    </a:lnL>
                    <a:lnR>
                      <a:noFill/>
                    </a:lnR>
                    <a:lnT>
                      <a:noFill/>
                    </a:lnT>
                    <a:lnB>
                      <a:noFill/>
                    </a:lnB>
                    <a:solidFill>
                      <a:srgbClr val="008080"/>
                    </a:solidFill>
                  </a:tcPr>
                </a:tc>
                <a:tc>
                  <a:txBody>
                    <a:bodyPr/>
                    <a:lstStyle/>
                    <a:p>
                      <a:pPr algn="ctr" rtl="0" fontAlgn="ctr"/>
                      <a:r>
                        <a:rPr lang="en-GB" sz="2000" b="1">
                          <a:solidFill>
                            <a:srgbClr val="FFFFFF"/>
                          </a:solidFill>
                          <a:effectLst/>
                          <a:latin typeface="Times New Roman"/>
                        </a:rPr>
                        <a:t>Session</a:t>
                      </a:r>
                    </a:p>
                  </a:txBody>
                  <a:tcPr marL="38100" marR="38100" marT="38100" marB="38100" anchor="ctr">
                    <a:lnL>
                      <a:noFill/>
                    </a:lnL>
                    <a:lnR>
                      <a:noFill/>
                    </a:lnR>
                    <a:lnT>
                      <a:noFill/>
                    </a:lnT>
                    <a:lnB>
                      <a:noFill/>
                    </a:lnB>
                    <a:solidFill>
                      <a:srgbClr val="008080"/>
                    </a:solidFill>
                  </a:tcPr>
                </a:tc>
                <a:tc>
                  <a:txBody>
                    <a:bodyPr/>
                    <a:lstStyle/>
                    <a:p>
                      <a:pPr algn="ctr" rtl="0" fontAlgn="ctr"/>
                      <a:r>
                        <a:rPr lang="en-GB" sz="2000" b="1">
                          <a:solidFill>
                            <a:srgbClr val="FFFFFF"/>
                          </a:solidFill>
                          <a:effectLst/>
                          <a:latin typeface="Times New Roman"/>
                        </a:rPr>
                        <a:t>Type</a:t>
                      </a:r>
                    </a:p>
                  </a:txBody>
                  <a:tcPr marL="38100" marR="38100" marT="38100" marB="38100" anchor="ctr">
                    <a:lnL>
                      <a:noFill/>
                    </a:lnL>
                    <a:lnR>
                      <a:noFill/>
                    </a:lnR>
                    <a:lnT>
                      <a:noFill/>
                    </a:lnT>
                    <a:lnB>
                      <a:noFill/>
                    </a:lnB>
                    <a:solidFill>
                      <a:srgbClr val="008080"/>
                    </a:solidFill>
                  </a:tcPr>
                </a:tc>
              </a:tr>
              <a:tr h="511000">
                <a:tc>
                  <a:txBody>
                    <a:bodyPr/>
                    <a:lstStyle/>
                    <a:p>
                      <a:pPr algn="ctr" rtl="0" fontAlgn="ctr"/>
                      <a:r>
                        <a:rPr lang="en-GB" sz="2000">
                          <a:effectLst/>
                          <a:latin typeface="Times New Roman"/>
                        </a:rPr>
                        <a:t>January</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149</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Interim*</a:t>
                      </a:r>
                    </a:p>
                  </a:txBody>
                  <a:tcPr marL="38100" marR="38100" marT="38100" marB="38100" anchor="ctr">
                    <a:lnL>
                      <a:noFill/>
                    </a:lnL>
                    <a:lnR>
                      <a:noFill/>
                    </a:lnR>
                    <a:lnT>
                      <a:noFill/>
                    </a:lnT>
                    <a:lnB>
                      <a:noFill/>
                    </a:lnB>
                    <a:solidFill>
                      <a:srgbClr val="CCFFCC"/>
                    </a:solidFill>
                  </a:tcPr>
                </a:tc>
              </a:tr>
              <a:tr h="511000">
                <a:tc>
                  <a:txBody>
                    <a:bodyPr/>
                    <a:lstStyle/>
                    <a:p>
                      <a:pPr algn="ctr" rtl="0" fontAlgn="ctr"/>
                      <a:r>
                        <a:rPr lang="en-GB" sz="2000">
                          <a:effectLst/>
                          <a:latin typeface="Times New Roman"/>
                        </a:rPr>
                        <a:t>March</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150</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Plenary</a:t>
                      </a:r>
                    </a:p>
                  </a:txBody>
                  <a:tcPr marL="38100" marR="38100" marT="38100" marB="38100" anchor="ctr">
                    <a:lnL>
                      <a:noFill/>
                    </a:lnL>
                    <a:lnR>
                      <a:noFill/>
                    </a:lnR>
                    <a:lnT>
                      <a:noFill/>
                    </a:lnT>
                    <a:lnB>
                      <a:noFill/>
                    </a:lnB>
                    <a:solidFill>
                      <a:srgbClr val="FFFFCC"/>
                    </a:solidFill>
                  </a:tcPr>
                </a:tc>
              </a:tr>
              <a:tr h="511000">
                <a:tc>
                  <a:txBody>
                    <a:bodyPr/>
                    <a:lstStyle/>
                    <a:p>
                      <a:pPr algn="ctr" rtl="0" fontAlgn="ctr"/>
                      <a:r>
                        <a:rPr lang="en-GB" sz="2000">
                          <a:effectLst/>
                          <a:latin typeface="Times New Roman"/>
                        </a:rPr>
                        <a:t>May</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151</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Interim*</a:t>
                      </a:r>
                    </a:p>
                  </a:txBody>
                  <a:tcPr marL="38100" marR="38100" marT="38100" marB="38100" anchor="ctr">
                    <a:lnL>
                      <a:noFill/>
                    </a:lnL>
                    <a:lnR>
                      <a:noFill/>
                    </a:lnR>
                    <a:lnT>
                      <a:noFill/>
                    </a:lnT>
                    <a:lnB>
                      <a:noFill/>
                    </a:lnB>
                    <a:solidFill>
                      <a:srgbClr val="CCFFCC"/>
                    </a:solidFill>
                  </a:tcPr>
                </a:tc>
              </a:tr>
              <a:tr h="511000">
                <a:tc>
                  <a:txBody>
                    <a:bodyPr/>
                    <a:lstStyle/>
                    <a:p>
                      <a:pPr algn="ctr" rtl="0" fontAlgn="ctr"/>
                      <a:r>
                        <a:rPr lang="en-GB" sz="2000">
                          <a:effectLst/>
                          <a:latin typeface="Times New Roman"/>
                        </a:rPr>
                        <a:t>July  </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152</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Plenary</a:t>
                      </a:r>
                    </a:p>
                  </a:txBody>
                  <a:tcPr marL="38100" marR="38100" marT="38100" marB="38100" anchor="ctr">
                    <a:lnL>
                      <a:noFill/>
                    </a:lnL>
                    <a:lnR>
                      <a:noFill/>
                    </a:lnR>
                    <a:lnT>
                      <a:noFill/>
                    </a:lnT>
                    <a:lnB>
                      <a:noFill/>
                    </a:lnB>
                    <a:solidFill>
                      <a:srgbClr val="FFFFCC"/>
                    </a:solidFill>
                  </a:tcPr>
                </a:tc>
              </a:tr>
              <a:tr h="511000">
                <a:tc>
                  <a:txBody>
                    <a:bodyPr/>
                    <a:lstStyle/>
                    <a:p>
                      <a:pPr algn="ctr" rtl="0" fontAlgn="ctr"/>
                      <a:r>
                        <a:rPr lang="en-GB" sz="2000">
                          <a:effectLst/>
                          <a:latin typeface="Times New Roman"/>
                        </a:rPr>
                        <a:t>September</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153</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Interim*</a:t>
                      </a:r>
                    </a:p>
                  </a:txBody>
                  <a:tcPr marL="38100" marR="38100" marT="38100" marB="38100" anchor="ctr">
                    <a:lnL>
                      <a:noFill/>
                    </a:lnL>
                    <a:lnR>
                      <a:noFill/>
                    </a:lnR>
                    <a:lnT>
                      <a:noFill/>
                    </a:lnT>
                    <a:lnB>
                      <a:noFill/>
                    </a:lnB>
                    <a:solidFill>
                      <a:srgbClr val="CCFFCC"/>
                    </a:solidFill>
                  </a:tcPr>
                </a:tc>
              </a:tr>
              <a:tr h="910914">
                <a:tc>
                  <a:txBody>
                    <a:bodyPr/>
                    <a:lstStyle/>
                    <a:p>
                      <a:pPr algn="ctr" rtl="0" fontAlgn="ctr"/>
                      <a:r>
                        <a:rPr lang="en-GB" sz="2000" dirty="0">
                          <a:effectLst/>
                          <a:latin typeface="Times New Roman"/>
                        </a:rPr>
                        <a:t>November</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Hyatt Regency, Dallas, TX, USA</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154</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dirty="0">
                          <a:effectLst/>
                          <a:latin typeface="Times New Roman"/>
                        </a:rPr>
                        <a:t>Plenary</a:t>
                      </a:r>
                    </a:p>
                  </a:txBody>
                  <a:tcPr marL="38100" marR="38100" marT="38100" marB="38100" anchor="ctr">
                    <a:lnL>
                      <a:noFill/>
                    </a:lnL>
                    <a:lnR>
                      <a:noFill/>
                    </a:lnR>
                    <a:lnT>
                      <a:noFill/>
                    </a:lnT>
                    <a:lnB>
                      <a:noFill/>
                    </a:lnB>
                    <a:solidFill>
                      <a:srgbClr val="FFFFCC"/>
                    </a:solidFill>
                  </a:tcPr>
                </a:tc>
              </a:tr>
            </a:tbl>
          </a:graphicData>
        </a:graphic>
      </p:graphicFrame>
    </p:spTree>
    <p:extLst>
      <p:ext uri="{BB962C8B-B14F-4D97-AF65-F5344CB8AC3E}">
        <p14:creationId xmlns:p14="http://schemas.microsoft.com/office/powerpoint/2010/main" val="354827951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April 2012</a:t>
            </a:r>
          </a:p>
        </p:txBody>
      </p:sp>
      <p:sp>
        <p:nvSpPr>
          <p:cNvPr id="91138"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9113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0A41CB9-E662-4D24-913D-7E0233A7D7E9}" type="slidenum">
              <a:rPr lang="en-US" smtClean="0"/>
              <a:pPr/>
              <a:t>39</a:t>
            </a:fld>
            <a:endParaRPr lang="en-US" smtClean="0"/>
          </a:p>
        </p:txBody>
      </p:sp>
      <p:pic>
        <p:nvPicPr>
          <p:cNvPr id="91140" name="Picture 2"/>
          <p:cNvPicPr>
            <a:picLocks noChangeAspect="1" noChangeArrowheads="1"/>
          </p:cNvPicPr>
          <p:nvPr/>
        </p:nvPicPr>
        <p:blipFill>
          <a:blip r:embed="rId2" cstate="print"/>
          <a:srcRect/>
          <a:stretch>
            <a:fillRect/>
          </a:stretch>
        </p:blipFill>
        <p:spPr bwMode="auto">
          <a:xfrm>
            <a:off x="295275" y="609600"/>
            <a:ext cx="8485188" cy="58785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Voting - Conservative Approach</a:t>
            </a:r>
            <a:br>
              <a:rPr lang="en-US" sz="3200" dirty="0" smtClean="0"/>
            </a:br>
            <a:r>
              <a:rPr lang="en-US" sz="3200" dirty="0" smtClean="0"/>
              <a:t>No dispensation to get started</a:t>
            </a:r>
            <a:br>
              <a:rPr lang="en-US" sz="3200" dirty="0" smtClean="0"/>
            </a:br>
            <a:r>
              <a:rPr lang="en-US" sz="3200" dirty="0" smtClean="0"/>
              <a:t>Full Integration into 802.11 Expected</a:t>
            </a:r>
            <a:endParaRPr lang="en-US" sz="3200" dirty="0"/>
          </a:p>
        </p:txBody>
      </p:sp>
      <p:sp>
        <p:nvSpPr>
          <p:cNvPr id="3" name="Content Placeholder 2"/>
          <p:cNvSpPr>
            <a:spLocks noGrp="1"/>
          </p:cNvSpPr>
          <p:nvPr>
            <p:ph idx="1"/>
          </p:nvPr>
        </p:nvSpPr>
        <p:spPr>
          <a:xfrm>
            <a:off x="304800" y="1600200"/>
            <a:ext cx="8610600" cy="4525963"/>
          </a:xfrm>
        </p:spPr>
        <p:txBody>
          <a:bodyPr>
            <a:normAutofit/>
          </a:bodyPr>
          <a:lstStyle/>
          <a:p>
            <a:pPr marL="0" indent="0">
              <a:buNone/>
            </a:pPr>
            <a:r>
              <a:rPr lang="en-US" sz="2400" u="sng" dirty="0" smtClean="0"/>
              <a:t>Option 1</a:t>
            </a:r>
          </a:p>
          <a:p>
            <a:r>
              <a:rPr lang="en-US" sz="2400" dirty="0" smtClean="0"/>
              <a:t>Upon formation of the CMMW task group: </a:t>
            </a:r>
          </a:p>
          <a:p>
            <a:pPr marL="457200" indent="-457200">
              <a:buFont typeface="+mj-lt"/>
              <a:buAutoNum type="arabicPeriod"/>
            </a:pPr>
            <a:r>
              <a:rPr lang="en-US" sz="2400" dirty="0" smtClean="0"/>
              <a:t>Existing voting members of 802.11 possess voting rights in CMMW TG and gain or lose voting rights in any/all WG activities based upon standard 802.11 rules.</a:t>
            </a:r>
          </a:p>
          <a:p>
            <a:pPr marL="457200" indent="-457200">
              <a:buFont typeface="+mj-lt"/>
              <a:buAutoNum type="arabicPeriod"/>
            </a:pPr>
            <a:r>
              <a:rPr lang="en-US" sz="2400" dirty="0" smtClean="0"/>
              <a:t>New interested parties, including members of CWPAN who expect to participate in CMMW task group must earn 802.11 WG voting rights through the procedures defined in the standard 802.11 rules</a:t>
            </a:r>
            <a:r>
              <a:rPr lang="en-US" sz="2400" dirty="0"/>
              <a:t>.</a:t>
            </a:r>
            <a:r>
              <a:rPr lang="en-US" sz="2400" dirty="0" smtClean="0"/>
              <a:t> After obtaining voting status, failure to attend meetings </a:t>
            </a:r>
            <a:r>
              <a:rPr lang="en-US" dirty="0"/>
              <a:t>(category 1 &amp; 2) </a:t>
            </a:r>
            <a:r>
              <a:rPr lang="en-US" sz="2400" dirty="0" smtClean="0"/>
              <a:t>or vote lead to loss of voting rights.</a:t>
            </a:r>
            <a:endParaRPr lang="en-US" sz="2400" dirty="0"/>
          </a:p>
        </p:txBody>
      </p:sp>
      <p:sp>
        <p:nvSpPr>
          <p:cNvPr id="4" name="Chevron 3"/>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Date Placeholder 4"/>
          <p:cNvSpPr>
            <a:spLocks noGrp="1"/>
          </p:cNvSpPr>
          <p:nvPr>
            <p:ph type="dt" sz="half" idx="10"/>
          </p:nvPr>
        </p:nvSpPr>
        <p:spPr/>
        <p:txBody>
          <a:bodyPr/>
          <a:lstStyle/>
          <a:p>
            <a:pPr>
              <a:defRPr/>
            </a:pPr>
            <a:r>
              <a:rPr lang="en-US" smtClean="0"/>
              <a:t>April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a:t>
            </a:fld>
            <a:endParaRPr lang="en-US"/>
          </a:p>
        </p:txBody>
      </p:sp>
      <p:sp>
        <p:nvSpPr>
          <p:cNvPr id="7" name="Footer Placeholder 6"/>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242504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2218"/>
            <a:ext cx="8229600" cy="1479347"/>
          </a:xfrm>
        </p:spPr>
        <p:txBody>
          <a:bodyPr>
            <a:normAutofit fontScale="90000"/>
          </a:bodyPr>
          <a:lstStyle/>
          <a:p>
            <a:r>
              <a:rPr lang="en-US" sz="3200" dirty="0" smtClean="0"/>
              <a:t>Voting - Rapid Inclusion Approach</a:t>
            </a:r>
            <a:br>
              <a:rPr lang="en-US" sz="3200" dirty="0" smtClean="0"/>
            </a:br>
            <a:r>
              <a:rPr lang="en-US" sz="3200" dirty="0" smtClean="0"/>
              <a:t>Special dispensation to get started</a:t>
            </a:r>
            <a:br>
              <a:rPr lang="en-US" sz="3200" dirty="0" smtClean="0"/>
            </a:br>
            <a:r>
              <a:rPr lang="en-US" sz="3200" dirty="0" smtClean="0"/>
              <a:t>Full Integration into 802.11 Expected</a:t>
            </a:r>
            <a:endParaRPr lang="en-US" sz="3200" dirty="0"/>
          </a:p>
        </p:txBody>
      </p:sp>
      <p:sp>
        <p:nvSpPr>
          <p:cNvPr id="3" name="Content Placeholder 2"/>
          <p:cNvSpPr>
            <a:spLocks noGrp="1"/>
          </p:cNvSpPr>
          <p:nvPr>
            <p:ph idx="1"/>
          </p:nvPr>
        </p:nvSpPr>
        <p:spPr/>
        <p:txBody>
          <a:bodyPr>
            <a:normAutofit fontScale="92500"/>
          </a:bodyPr>
          <a:lstStyle/>
          <a:p>
            <a:pPr marL="0" indent="0">
              <a:buNone/>
            </a:pPr>
            <a:r>
              <a:rPr lang="en-US" sz="2400" u="sng" dirty="0" smtClean="0"/>
              <a:t>Option 2</a:t>
            </a:r>
          </a:p>
          <a:p>
            <a:r>
              <a:rPr lang="en-US" sz="2400" dirty="0" smtClean="0"/>
              <a:t>Upon formation of the CMMW task group: </a:t>
            </a:r>
          </a:p>
          <a:p>
            <a:pPr marL="457200" indent="-457200">
              <a:buFont typeface="+mj-lt"/>
              <a:buAutoNum type="arabicPeriod"/>
            </a:pPr>
            <a:r>
              <a:rPr lang="en-US" sz="2400" dirty="0" smtClean="0"/>
              <a:t>Existing voting members of 802.11 possess voting rights in CMMW TG and gain or lose voting rights in any/all WG activities based upon standard 802.11 rules.</a:t>
            </a:r>
          </a:p>
          <a:p>
            <a:pPr marL="457200" indent="-457200">
              <a:buFont typeface="+mj-lt"/>
              <a:buAutoNum type="arabicPeriod"/>
            </a:pPr>
            <a:r>
              <a:rPr lang="en-US" sz="2400" dirty="0" smtClean="0"/>
              <a:t>All members of CWPAN who expect to participate in CMMW task group are granted 802.11 WG voting rights by the 802.11 chair. From that date forward, standard 802.11 voting right maintenance rules apply; failure to attend </a:t>
            </a:r>
            <a:r>
              <a:rPr lang="en-US" dirty="0"/>
              <a:t>(category 1 &amp; 2) </a:t>
            </a:r>
            <a:r>
              <a:rPr lang="en-US" sz="2400" dirty="0" smtClean="0"/>
              <a:t>meetings or vote lead to loss of voting rights.</a:t>
            </a:r>
            <a:endParaRPr lang="en-US" sz="2400" dirty="0"/>
          </a:p>
        </p:txBody>
      </p:sp>
      <p:sp>
        <p:nvSpPr>
          <p:cNvPr id="4" name="Chevron 3"/>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Date Placeholder 4"/>
          <p:cNvSpPr>
            <a:spLocks noGrp="1"/>
          </p:cNvSpPr>
          <p:nvPr>
            <p:ph type="dt" sz="half" idx="10"/>
          </p:nvPr>
        </p:nvSpPr>
        <p:spPr/>
        <p:txBody>
          <a:bodyPr/>
          <a:lstStyle/>
          <a:p>
            <a:pPr>
              <a:defRPr/>
            </a:pPr>
            <a:r>
              <a:rPr lang="en-US" smtClean="0"/>
              <a:t>April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5</a:t>
            </a:fld>
            <a:endParaRPr lang="en-US"/>
          </a:p>
        </p:txBody>
      </p:sp>
      <p:sp>
        <p:nvSpPr>
          <p:cNvPr id="7" name="Footer Placeholder 6"/>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3422782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2218"/>
            <a:ext cx="8229600" cy="1479347"/>
          </a:xfrm>
        </p:spPr>
        <p:txBody>
          <a:bodyPr>
            <a:normAutofit fontScale="90000"/>
          </a:bodyPr>
          <a:lstStyle/>
          <a:p>
            <a:r>
              <a:rPr lang="en-US" sz="3200" dirty="0" smtClean="0"/>
              <a:t>Voting - Rapid Inclusion Approach</a:t>
            </a:r>
            <a:br>
              <a:rPr lang="en-US" sz="3200" dirty="0" smtClean="0"/>
            </a:br>
            <a:r>
              <a:rPr lang="en-US" sz="3200" dirty="0" smtClean="0"/>
              <a:t>Special dispensation to get started</a:t>
            </a:r>
            <a:br>
              <a:rPr lang="en-US" sz="3200" dirty="0" smtClean="0"/>
            </a:br>
            <a:r>
              <a:rPr lang="en-US" sz="3200" dirty="0" smtClean="0"/>
              <a:t>Full Integration into 802.11 Expected</a:t>
            </a:r>
            <a:endParaRPr lang="en-US" sz="3200" dirty="0"/>
          </a:p>
        </p:txBody>
      </p:sp>
      <p:sp>
        <p:nvSpPr>
          <p:cNvPr id="3" name="Content Placeholder 2"/>
          <p:cNvSpPr>
            <a:spLocks noGrp="1"/>
          </p:cNvSpPr>
          <p:nvPr>
            <p:ph idx="1"/>
          </p:nvPr>
        </p:nvSpPr>
        <p:spPr/>
        <p:txBody>
          <a:bodyPr>
            <a:normAutofit fontScale="92500"/>
          </a:bodyPr>
          <a:lstStyle/>
          <a:p>
            <a:pPr marL="0" indent="0">
              <a:buNone/>
            </a:pPr>
            <a:r>
              <a:rPr lang="en-US" sz="2400" u="sng" dirty="0" smtClean="0"/>
              <a:t>Option 2a</a:t>
            </a:r>
          </a:p>
          <a:p>
            <a:r>
              <a:rPr lang="en-US" sz="2400" dirty="0" smtClean="0"/>
              <a:t>Upon formation of the CMMW task group: </a:t>
            </a:r>
          </a:p>
          <a:p>
            <a:pPr marL="457200" indent="-457200">
              <a:buFont typeface="+mj-lt"/>
              <a:buAutoNum type="arabicPeriod"/>
            </a:pPr>
            <a:r>
              <a:rPr lang="en-US" sz="2400" dirty="0" smtClean="0"/>
              <a:t>Existing voting members of 802.11 possess voting rights in CMMW TG and gain or lose voting rights in any/all WG activities based upon standard 802.11 rules.</a:t>
            </a:r>
          </a:p>
          <a:p>
            <a:pPr marL="457200" indent="-457200">
              <a:buFont typeface="+mj-lt"/>
              <a:buAutoNum type="arabicPeriod"/>
            </a:pPr>
            <a:r>
              <a:rPr lang="en-US" sz="2400" dirty="0" smtClean="0"/>
              <a:t>All members of CWPAN who expect to participate in CMMW task group are granted 802.11 WG voting rights by the 802.11 chair. From that date forward, standard 802.11 voting right maintenance rules apply; failure to attend </a:t>
            </a:r>
            <a:r>
              <a:rPr lang="en-US" dirty="0"/>
              <a:t>(category 1 &amp; </a:t>
            </a:r>
            <a:r>
              <a:rPr lang="en-US" dirty="0" smtClean="0"/>
              <a:t>2 or 3) </a:t>
            </a:r>
            <a:r>
              <a:rPr lang="en-US" sz="2400" dirty="0" smtClean="0"/>
              <a:t>meetings or vote lead to loss of voting rights.</a:t>
            </a:r>
            <a:endParaRPr lang="en-US" sz="2400" dirty="0"/>
          </a:p>
        </p:txBody>
      </p:sp>
      <p:sp>
        <p:nvSpPr>
          <p:cNvPr id="4" name="Chevron 3"/>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Date Placeholder 4"/>
          <p:cNvSpPr>
            <a:spLocks noGrp="1"/>
          </p:cNvSpPr>
          <p:nvPr>
            <p:ph type="dt" sz="half" idx="10"/>
          </p:nvPr>
        </p:nvSpPr>
        <p:spPr/>
        <p:txBody>
          <a:bodyPr/>
          <a:lstStyle/>
          <a:p>
            <a:pPr>
              <a:defRPr/>
            </a:pPr>
            <a:r>
              <a:rPr lang="en-US" smtClean="0"/>
              <a:t>April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6</a:t>
            </a:fld>
            <a:endParaRPr lang="en-US"/>
          </a:p>
        </p:txBody>
      </p:sp>
      <p:sp>
        <p:nvSpPr>
          <p:cNvPr id="7" name="Footer Placeholder 6"/>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6992802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0773"/>
            <a:ext cx="8229600" cy="1173162"/>
          </a:xfrm>
        </p:spPr>
        <p:txBody>
          <a:bodyPr>
            <a:normAutofit fontScale="90000"/>
          </a:bodyPr>
          <a:lstStyle/>
          <a:p>
            <a:r>
              <a:rPr lang="en-US" sz="3200" dirty="0" smtClean="0"/>
              <a:t>Voting - Rapid Inclusion Approach</a:t>
            </a:r>
            <a:br>
              <a:rPr lang="en-US" sz="3200" dirty="0" smtClean="0"/>
            </a:br>
            <a:r>
              <a:rPr lang="en-US" sz="3200" dirty="0" smtClean="0"/>
              <a:t>Special dispensation to get started</a:t>
            </a:r>
            <a:br>
              <a:rPr lang="en-US" sz="3200" dirty="0" smtClean="0"/>
            </a:br>
            <a:r>
              <a:rPr lang="en-US" sz="3200" dirty="0" smtClean="0"/>
              <a:t>Discretionary Integration into 802.11 Expected</a:t>
            </a:r>
            <a:endParaRPr lang="en-US" sz="3200" dirty="0"/>
          </a:p>
        </p:txBody>
      </p:sp>
      <p:sp>
        <p:nvSpPr>
          <p:cNvPr id="3" name="Content Placeholder 2"/>
          <p:cNvSpPr>
            <a:spLocks noGrp="1"/>
          </p:cNvSpPr>
          <p:nvPr>
            <p:ph idx="1"/>
          </p:nvPr>
        </p:nvSpPr>
        <p:spPr>
          <a:xfrm>
            <a:off x="457200" y="1982804"/>
            <a:ext cx="8229600" cy="4143359"/>
          </a:xfrm>
        </p:spPr>
        <p:txBody>
          <a:bodyPr>
            <a:normAutofit/>
          </a:bodyPr>
          <a:lstStyle/>
          <a:p>
            <a:pPr marL="0" indent="0">
              <a:buNone/>
            </a:pPr>
            <a:r>
              <a:rPr lang="en-US" sz="2400" u="sng" dirty="0" smtClean="0"/>
              <a:t>Option 3</a:t>
            </a:r>
          </a:p>
          <a:p>
            <a:r>
              <a:rPr lang="en-US" sz="2400" dirty="0" smtClean="0"/>
              <a:t>Upon formation of the CMMW task group: </a:t>
            </a:r>
          </a:p>
          <a:p>
            <a:pPr marL="457200" indent="-457200">
              <a:buFont typeface="+mj-lt"/>
              <a:buAutoNum type="arabicPeriod"/>
            </a:pPr>
            <a:r>
              <a:rPr lang="en-US" sz="2400" dirty="0" smtClean="0"/>
              <a:t>Existing voting members of 802.11 possess voting rights in CMMW TG and gain or lose voting rights in any/all WG activities based upon standard 802.11 rules.</a:t>
            </a:r>
          </a:p>
          <a:p>
            <a:pPr marL="457200" indent="-457200">
              <a:buFont typeface="+mj-lt"/>
              <a:buAutoNum type="arabicPeriod"/>
            </a:pPr>
            <a:r>
              <a:rPr lang="en-US" sz="2400" dirty="0" smtClean="0"/>
              <a:t>All members of CWPAN who expect to participate in CMMW task group are granted 802.11 WG voting rights by the 802.11 chair. From that date forward, standard 802.11 voting right maintenance rules apply; failure to attend meetings or vote lead to loss of voting rights.</a:t>
            </a:r>
            <a:endParaRPr lang="en-US" sz="2400" dirty="0"/>
          </a:p>
        </p:txBody>
      </p:sp>
      <p:sp>
        <p:nvSpPr>
          <p:cNvPr id="5" name="Chevron 4"/>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ate Placeholder 5"/>
          <p:cNvSpPr>
            <a:spLocks noGrp="1"/>
          </p:cNvSpPr>
          <p:nvPr>
            <p:ph type="dt" sz="half" idx="10"/>
          </p:nvPr>
        </p:nvSpPr>
        <p:spPr/>
        <p:txBody>
          <a:bodyPr/>
          <a:lstStyle/>
          <a:p>
            <a:pPr>
              <a:defRPr/>
            </a:pPr>
            <a:r>
              <a:rPr lang="en-US" smtClean="0"/>
              <a:t>April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66EA89C9-E549-4926-913B-DF97A2744154}" type="slidenum">
              <a:rPr lang="en-US" smtClean="0"/>
              <a:pPr>
                <a:defRPr/>
              </a:pPr>
              <a:t>7</a:t>
            </a:fld>
            <a:endParaRPr lang="en-US"/>
          </a:p>
        </p:txBody>
      </p:sp>
      <p:sp>
        <p:nvSpPr>
          <p:cNvPr id="8" name="Footer Placeholder 7"/>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7382558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Rule Hierarchy</a:t>
            </a:r>
            <a:endParaRPr lang="en-US" dirty="0"/>
          </a:p>
        </p:txBody>
      </p:sp>
      <p:sp>
        <p:nvSpPr>
          <p:cNvPr id="4" name="Date Placeholder 3"/>
          <p:cNvSpPr>
            <a:spLocks noGrp="1"/>
          </p:cNvSpPr>
          <p:nvPr>
            <p:ph type="dt" sz="half" idx="10"/>
          </p:nvPr>
        </p:nvSpPr>
        <p:spPr/>
        <p:txBody>
          <a:bodyPr/>
          <a:lstStyle/>
          <a:p>
            <a:pPr>
              <a:defRPr/>
            </a:pPr>
            <a:r>
              <a:rPr lang="en-US" smtClean="0"/>
              <a:t>April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8</a:t>
            </a:fld>
            <a:endParaRPr lang="en-US"/>
          </a:p>
        </p:txBody>
      </p:sp>
      <p:sp>
        <p:nvSpPr>
          <p:cNvPr id="7" name="Rectangle 6"/>
          <p:cNvSpPr/>
          <p:nvPr/>
        </p:nvSpPr>
        <p:spPr bwMode="auto">
          <a:xfrm>
            <a:off x="606417" y="1001028"/>
            <a:ext cx="1732548" cy="48126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SA</a:t>
            </a:r>
          </a:p>
        </p:txBody>
      </p:sp>
      <p:sp>
        <p:nvSpPr>
          <p:cNvPr id="9" name="Rectangle 8"/>
          <p:cNvSpPr/>
          <p:nvPr/>
        </p:nvSpPr>
        <p:spPr bwMode="auto">
          <a:xfrm>
            <a:off x="1155059" y="2943726"/>
            <a:ext cx="3031953"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802 P&amp;P</a:t>
            </a:r>
          </a:p>
        </p:txBody>
      </p:sp>
      <p:sp>
        <p:nvSpPr>
          <p:cNvPr id="10" name="Rectangle 9"/>
          <p:cNvSpPr/>
          <p:nvPr/>
        </p:nvSpPr>
        <p:spPr bwMode="auto">
          <a:xfrm>
            <a:off x="4522293" y="2943725"/>
            <a:ext cx="2560319"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Changes requested by 802 require approval by </a:t>
            </a:r>
            <a:r>
              <a:rPr kumimoji="0" lang="en-US" sz="1400" b="1" i="0" u="none" strike="noStrike" cap="none" normalizeH="0" baseline="0" dirty="0" err="1" smtClean="0">
                <a:ln>
                  <a:noFill/>
                </a:ln>
                <a:solidFill>
                  <a:schemeClr val="tx1"/>
                </a:solidFill>
                <a:effectLst/>
                <a:latin typeface="Times New Roman" pitchFamily="18" charset="0"/>
              </a:rPr>
              <a:t>AudCom</a:t>
            </a:r>
            <a:r>
              <a:rPr kumimoji="0" lang="en-US" sz="1400" b="1" i="0" u="none" strike="noStrike" cap="none" normalizeH="0" baseline="0" dirty="0" smtClean="0">
                <a:ln>
                  <a:noFill/>
                </a:ln>
                <a:solidFill>
                  <a:schemeClr val="tx1"/>
                </a:solidFill>
                <a:effectLst/>
                <a:latin typeface="Times New Roman" pitchFamily="18" charset="0"/>
              </a:rPr>
              <a:t> </a:t>
            </a:r>
          </a:p>
        </p:txBody>
      </p:sp>
      <p:sp>
        <p:nvSpPr>
          <p:cNvPr id="11" name="Rectangle 10"/>
          <p:cNvSpPr/>
          <p:nvPr/>
        </p:nvSpPr>
        <p:spPr bwMode="auto">
          <a:xfrm>
            <a:off x="1155059" y="3691285"/>
            <a:ext cx="3031954"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802 OM</a:t>
            </a:r>
          </a:p>
        </p:txBody>
      </p:sp>
      <p:sp>
        <p:nvSpPr>
          <p:cNvPr id="12" name="Rectangle 11"/>
          <p:cNvSpPr/>
          <p:nvPr/>
        </p:nvSpPr>
        <p:spPr bwMode="auto">
          <a:xfrm>
            <a:off x="4522293" y="3691284"/>
            <a:ext cx="2560319"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Changes requested by 802 are</a:t>
            </a:r>
            <a:r>
              <a:rPr kumimoji="0" lang="en-US" sz="1400" b="1" i="0" u="none" strike="noStrike" cap="none" normalizeH="0" dirty="0" smtClean="0">
                <a:ln>
                  <a:noFill/>
                </a:ln>
                <a:solidFill>
                  <a:schemeClr val="tx1"/>
                </a:solidFill>
                <a:effectLst/>
                <a:latin typeface="Times New Roman" pitchFamily="18" charset="0"/>
              </a:rPr>
              <a:t> approved by 802 EC</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13" name="Rectangle 12"/>
          <p:cNvSpPr/>
          <p:nvPr/>
        </p:nvSpPr>
        <p:spPr bwMode="auto">
          <a:xfrm>
            <a:off x="1155058" y="4355428"/>
            <a:ext cx="3031954"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802 WG P&amp;P</a:t>
            </a:r>
          </a:p>
        </p:txBody>
      </p:sp>
      <p:sp>
        <p:nvSpPr>
          <p:cNvPr id="14" name="Rectangle 13"/>
          <p:cNvSpPr/>
          <p:nvPr/>
        </p:nvSpPr>
        <p:spPr bwMode="auto">
          <a:xfrm>
            <a:off x="4560796" y="4355427"/>
            <a:ext cx="2560319"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Changes requested by 802 are</a:t>
            </a:r>
            <a:r>
              <a:rPr kumimoji="0" lang="en-US" sz="1400" b="1" i="0" u="none" strike="noStrike" cap="none" normalizeH="0" dirty="0" smtClean="0">
                <a:ln>
                  <a:noFill/>
                </a:ln>
                <a:solidFill>
                  <a:schemeClr val="tx1"/>
                </a:solidFill>
                <a:effectLst/>
                <a:latin typeface="Times New Roman" pitchFamily="18" charset="0"/>
              </a:rPr>
              <a:t> approved by 802 EC</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15" name="Rectangle 14"/>
          <p:cNvSpPr/>
          <p:nvPr/>
        </p:nvSpPr>
        <p:spPr bwMode="auto">
          <a:xfrm>
            <a:off x="1155058" y="5019570"/>
            <a:ext cx="3031954"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802.11 OM</a:t>
            </a:r>
          </a:p>
        </p:txBody>
      </p:sp>
      <p:sp>
        <p:nvSpPr>
          <p:cNvPr id="16" name="Rectangle 15"/>
          <p:cNvSpPr/>
          <p:nvPr/>
        </p:nvSpPr>
        <p:spPr bwMode="auto">
          <a:xfrm>
            <a:off x="4560796" y="5019569"/>
            <a:ext cx="2560319"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Changes requested by 802.11 are</a:t>
            </a:r>
            <a:r>
              <a:rPr kumimoji="0" lang="en-US" sz="1400" b="1" i="0" u="none" strike="noStrike" cap="none" normalizeH="0" dirty="0" smtClean="0">
                <a:ln>
                  <a:noFill/>
                </a:ln>
                <a:solidFill>
                  <a:schemeClr val="tx1"/>
                </a:solidFill>
                <a:effectLst/>
                <a:latin typeface="Times New Roman" pitchFamily="18" charset="0"/>
              </a:rPr>
              <a:t> approved by 802.11</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1155057" y="1575332"/>
            <a:ext cx="3031953"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SA Bylaws</a:t>
            </a:r>
          </a:p>
        </p:txBody>
      </p:sp>
      <p:sp>
        <p:nvSpPr>
          <p:cNvPr id="18" name="Rectangle 17"/>
          <p:cNvSpPr/>
          <p:nvPr/>
        </p:nvSpPr>
        <p:spPr bwMode="auto">
          <a:xfrm>
            <a:off x="4522292" y="1575333"/>
            <a:ext cx="2560319"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Changes requested by SA require approval by IEEE </a:t>
            </a:r>
            <a:r>
              <a:rPr kumimoji="0" lang="en-US" sz="1400" b="1" i="0" u="none" strike="noStrike" cap="none" normalizeH="0" baseline="0" dirty="0" err="1" smtClean="0">
                <a:ln>
                  <a:noFill/>
                </a:ln>
                <a:solidFill>
                  <a:schemeClr val="tx1"/>
                </a:solidFill>
                <a:effectLst/>
                <a:latin typeface="Times New Roman" pitchFamily="18" charset="0"/>
              </a:rPr>
              <a:t>BoD</a:t>
            </a:r>
            <a:r>
              <a:rPr kumimoji="0" lang="en-US" sz="1400" b="1" i="0" u="none" strike="noStrike" cap="none" normalizeH="0" baseline="0" dirty="0" smtClean="0">
                <a:ln>
                  <a:noFill/>
                </a:ln>
                <a:solidFill>
                  <a:schemeClr val="tx1"/>
                </a:solidFill>
                <a:effectLst/>
                <a:latin typeface="Times New Roman" pitchFamily="18" charset="0"/>
              </a:rPr>
              <a:t> </a:t>
            </a:r>
          </a:p>
        </p:txBody>
      </p:sp>
      <p:sp>
        <p:nvSpPr>
          <p:cNvPr id="19" name="Rectangle 18"/>
          <p:cNvSpPr/>
          <p:nvPr/>
        </p:nvSpPr>
        <p:spPr bwMode="auto">
          <a:xfrm>
            <a:off x="1155058" y="2322893"/>
            <a:ext cx="3031954"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SA P&amp;P</a:t>
            </a:r>
          </a:p>
        </p:txBody>
      </p:sp>
      <p:sp>
        <p:nvSpPr>
          <p:cNvPr id="20" name="Rectangle 19"/>
          <p:cNvSpPr/>
          <p:nvPr/>
        </p:nvSpPr>
        <p:spPr bwMode="auto">
          <a:xfrm>
            <a:off x="4522292" y="2322892"/>
            <a:ext cx="2560319"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Changes requested by 802 are</a:t>
            </a:r>
            <a:r>
              <a:rPr kumimoji="0" lang="en-US" sz="1400" b="1" i="0" u="none" strike="noStrike" cap="none" normalizeH="0" dirty="0" smtClean="0">
                <a:ln>
                  <a:noFill/>
                </a:ln>
                <a:solidFill>
                  <a:schemeClr val="tx1"/>
                </a:solidFill>
                <a:effectLst/>
                <a:latin typeface="Times New Roman" pitchFamily="18" charset="0"/>
              </a:rPr>
              <a:t> approved by 802 SASB</a:t>
            </a:r>
            <a:endParaRPr kumimoji="0" lang="en-US" sz="1400" b="1"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838166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Operations Manual</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3.6.2  Interim </a:t>
            </a:r>
            <a:r>
              <a:rPr lang="en-US" b="1" dirty="0"/>
              <a:t>Sessions</a:t>
            </a:r>
          </a:p>
          <a:p>
            <a:r>
              <a:rPr lang="en-US" dirty="0"/>
              <a:t>Interim sessions of the WG, TGs, SGs and/or SCs are scheduled by the respective groups no later than the end of the prior plenary session. A WG interim session is held between 802 plenary sessions. Additional sessions may be scheduled as needed to conduct business of the WG, TGs, SGs and/or SCs. The date, time, and place of the session(s) must be approved by the WG and announced at the WG Closing Plenary meeting and entered in the minutes of the WG meeting</a:t>
            </a:r>
            <a:r>
              <a:rPr lang="en-US" dirty="0" smtClean="0"/>
              <a:t>.</a:t>
            </a:r>
          </a:p>
          <a:p>
            <a:endParaRPr lang="en-US" dirty="0"/>
          </a:p>
          <a:p>
            <a:r>
              <a:rPr lang="en-US" dirty="0" smtClean="0"/>
              <a:t>802.11 interim meetings announced at least 45 days in advance do not require a quorum for voting.</a:t>
            </a:r>
            <a:endParaRPr lang="en-US" dirty="0"/>
          </a:p>
          <a:p>
            <a:endParaRPr lang="en-US" dirty="0"/>
          </a:p>
        </p:txBody>
      </p:sp>
      <p:sp>
        <p:nvSpPr>
          <p:cNvPr id="4" name="4-Point Star 3"/>
          <p:cNvSpPr/>
          <p:nvPr/>
        </p:nvSpPr>
        <p:spPr>
          <a:xfrm>
            <a:off x="8382000" y="381000"/>
            <a:ext cx="457200" cy="4572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r>
              <a:rPr lang="en-US" smtClean="0"/>
              <a:t>April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9</a:t>
            </a:fld>
            <a:endParaRPr lang="en-US"/>
          </a:p>
        </p:txBody>
      </p:sp>
      <p:sp>
        <p:nvSpPr>
          <p:cNvPr id="7" name="Footer Placeholder 6"/>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266854924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261063</TotalTime>
  <Words>3645</Words>
  <Application>Microsoft Office PowerPoint</Application>
  <PresentationFormat>On-screen Show (4:3)</PresentationFormat>
  <Paragraphs>567</Paragraphs>
  <Slides>39</Slides>
  <Notes>10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Default Design</vt:lpstr>
      <vt:lpstr>CMMW Logistics Options- March 2012</vt:lpstr>
      <vt:lpstr>Discussion on Meeting Logistics for CMMW TG</vt:lpstr>
      <vt:lpstr>Meeting Locations</vt:lpstr>
      <vt:lpstr>Voting - Conservative Approach No dispensation to get started Full Integration into 802.11 Expected</vt:lpstr>
      <vt:lpstr>Voting - Rapid Inclusion Approach Special dispensation to get started Full Integration into 802.11 Expected</vt:lpstr>
      <vt:lpstr>Voting - Rapid Inclusion Approach Special dispensation to get started Full Integration into 802.11 Expected</vt:lpstr>
      <vt:lpstr>Voting - Rapid Inclusion Approach Special dispensation to get started Discretionary Integration into 802.11 Expected</vt:lpstr>
      <vt:lpstr>IEEE Rule Hierarchy</vt:lpstr>
      <vt:lpstr>802.11 Operations Manual</vt:lpstr>
      <vt:lpstr>Traditional Meeting Status (part 1)</vt:lpstr>
      <vt:lpstr>CMMW Meeting Status (part 2)</vt:lpstr>
      <vt:lpstr>CWPAN response on voting and attendance</vt:lpstr>
      <vt:lpstr>PowerPoint Presentation</vt:lpstr>
      <vt:lpstr>Summary from 11/1570  on meeting locations in Asia, attendance, voting rights</vt:lpstr>
      <vt:lpstr>Discussion in 802.11ad in Atlanta on meeting locations in Asia, attendance, voting rights </vt:lpstr>
      <vt:lpstr>Task Group Logistic Discussion</vt:lpstr>
      <vt:lpstr>Meetings – Questions</vt:lpstr>
      <vt:lpstr>Introduction of CESI</vt:lpstr>
      <vt:lpstr>PowerPoint Presentation</vt:lpstr>
      <vt:lpstr>Organization  Logistics- Summary</vt:lpstr>
      <vt:lpstr>Organization  Logistics- April 2012 Baseline (1)</vt:lpstr>
      <vt:lpstr>Organization  Logistics- April 2012 Baseline (2)</vt:lpstr>
      <vt:lpstr>Organization  Logistics- April 2012  (3)</vt:lpstr>
      <vt:lpstr>Only Two Topics left to Consider</vt:lpstr>
      <vt:lpstr>Voting in Meetings </vt:lpstr>
      <vt:lpstr>Review of existing 802 wide WG rules</vt:lpstr>
      <vt:lpstr>Some existing 802 WG P&amp;P</vt:lpstr>
      <vt:lpstr>P&amp;P Discussion</vt:lpstr>
      <vt:lpstr>Attaining/Retaining Voting rights</vt:lpstr>
      <vt:lpstr>Existing Attendance Rule</vt:lpstr>
      <vt:lpstr>Other meeting options to Consider</vt:lpstr>
      <vt:lpstr>PowerPoint Presentation</vt:lpstr>
      <vt:lpstr>Planned IEEE 802 / CMMW TG meeting schedule (1)</vt:lpstr>
      <vt:lpstr>Planned IEEE 802 / CMMW TG meeting schedule (TBD)</vt:lpstr>
      <vt:lpstr>Future Venues - 2012</vt:lpstr>
      <vt:lpstr>Future Venues -2013</vt:lpstr>
      <vt:lpstr>Future Venues - 2014</vt:lpstr>
      <vt:lpstr>Future Venues - 2015</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CMMW Logistics Discussions</dc:title>
  <dc:subject>Additional Meeting Information</dc:subject>
  <dc:creator>Bruce Kraemer (Marvell)</dc:creator>
  <cp:lastModifiedBy>Bruce Kraemer</cp:lastModifiedBy>
  <cp:revision>2706</cp:revision>
  <cp:lastPrinted>2012-04-24T00:03:06Z</cp:lastPrinted>
  <dcterms:created xsi:type="dcterms:W3CDTF">1998-02-10T13:07:52Z</dcterms:created>
  <dcterms:modified xsi:type="dcterms:W3CDTF">2012-04-24T00:29:53Z</dcterms:modified>
</cp:coreProperties>
</file>