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1105" r:id="rId2"/>
    <p:sldId id="1556" r:id="rId3"/>
    <p:sldId id="1557" r:id="rId4"/>
    <p:sldId id="1558" r:id="rId5"/>
    <p:sldId id="1559" r:id="rId6"/>
    <p:sldId id="1575" r:id="rId7"/>
    <p:sldId id="1560" r:id="rId8"/>
    <p:sldId id="1576" r:id="rId9"/>
    <p:sldId id="1561" r:id="rId10"/>
    <p:sldId id="1562" r:id="rId11"/>
    <p:sldId id="1563" r:id="rId12"/>
    <p:sldId id="1565" r:id="rId13"/>
    <p:sldId id="1574" r:id="rId14"/>
    <p:sldId id="1566" r:id="rId15"/>
    <p:sldId id="1567" r:id="rId16"/>
    <p:sldId id="1568" r:id="rId17"/>
    <p:sldId id="1569" r:id="rId18"/>
    <p:sldId id="1570" r:id="rId19"/>
    <p:sldId id="1587" r:id="rId20"/>
    <p:sldId id="1571" r:id="rId21"/>
    <p:sldId id="1584" r:id="rId22"/>
    <p:sldId id="1588" r:id="rId23"/>
    <p:sldId id="1572" r:id="rId24"/>
    <p:sldId id="1580" r:id="rId25"/>
    <p:sldId id="1582" r:id="rId26"/>
    <p:sldId id="1585" r:id="rId27"/>
    <p:sldId id="1581" r:id="rId28"/>
    <p:sldId id="1573" r:id="rId29"/>
    <p:sldId id="1583" r:id="rId30"/>
    <p:sldId id="1578" r:id="rId31"/>
    <p:sldId id="1579" r:id="rId32"/>
    <p:sldId id="1347" r:id="rId33"/>
    <p:sldId id="1447" r:id="rId34"/>
    <p:sldId id="1536" r:id="rId35"/>
    <p:sldId id="1543" r:id="rId36"/>
    <p:sldId id="1435" r:id="rId37"/>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0" autoAdjust="0"/>
    <p:restoredTop sz="86464" autoAdjust="0"/>
  </p:normalViewPr>
  <p:slideViewPr>
    <p:cSldViewPr snapToGrid="0">
      <p:cViewPr varScale="1">
        <p:scale>
          <a:sx n="77" d="100"/>
          <a:sy n="77" d="100"/>
        </p:scale>
        <p:origin x="-131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600"/>
    </p:cViewPr>
  </p:sorterViewPr>
  <p:notesViewPr>
    <p:cSldViewPr snapToGrid="0">
      <p:cViewPr>
        <p:scale>
          <a:sx n="100" d="100"/>
          <a:sy n="100" d="100"/>
        </p:scale>
        <p:origin x="-1932" y="-72"/>
      </p:cViewPr>
      <p:guideLst>
        <p:guide orient="horz" pos="2166"/>
        <p:guide pos="293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802.11-12/0443r2</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April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xmlns=""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802.11-12/0443r2</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April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xmlns=""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April 2012</a:t>
            </a:r>
            <a:endParaRPr lang="en-US" smtClean="0"/>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802.11-12/0443r2</a:t>
            </a:r>
            <a:endParaRPr lang="en-US" smtClean="0"/>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802.11-12/0443r2</a:t>
            </a:r>
            <a:endParaRPr lang="en-US"/>
          </a:p>
        </p:txBody>
      </p:sp>
      <p:sp>
        <p:nvSpPr>
          <p:cNvPr id="5" name="Date Placeholder 4"/>
          <p:cNvSpPr>
            <a:spLocks noGrp="1"/>
          </p:cNvSpPr>
          <p:nvPr>
            <p:ph type="dt" idx="11"/>
          </p:nvPr>
        </p:nvSpPr>
        <p:spPr/>
        <p:txBody>
          <a:bodyPr/>
          <a:lstStyle/>
          <a:p>
            <a:pPr>
              <a:defRPr/>
            </a:pPr>
            <a:r>
              <a:rPr lang="en-US" smtClean="0"/>
              <a:t>April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8</a:t>
            </a:fld>
            <a:endParaRPr lang="en-US"/>
          </a:p>
        </p:txBody>
      </p:sp>
    </p:spTree>
    <p:extLst>
      <p:ext uri="{BB962C8B-B14F-4D97-AF65-F5344CB8AC3E}">
        <p14:creationId xmlns:p14="http://schemas.microsoft.com/office/powerpoint/2010/main" xmlns="" val="36329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206500" y="703263"/>
            <a:ext cx="4640263" cy="3479800"/>
          </a:xfrm>
          <a:ln/>
        </p:spPr>
      </p:sp>
      <p:sp>
        <p:nvSpPr>
          <p:cNvPr id="29699" name="Notes Placeholder 2"/>
          <p:cNvSpPr>
            <a:spLocks noGrp="1"/>
          </p:cNvSpPr>
          <p:nvPr>
            <p:ph type="body" idx="1"/>
          </p:nvPr>
        </p:nvSpPr>
        <p:spPr>
          <a:noFill/>
          <a:ln/>
        </p:spPr>
        <p:txBody>
          <a:bodyPr/>
          <a:lstStyle/>
          <a:p>
            <a:r>
              <a:rPr lang="en-US" smtClean="0"/>
              <a:t>May 1-7, 2013 will be the public holiday in China (need confirmation from CWPAN)</a:t>
            </a:r>
          </a:p>
          <a:p>
            <a:r>
              <a:rPr lang="en-US" smtClean="0"/>
              <a:t>Feb 10, 2013 will be the Chinese New Year (CNY) holiday</a:t>
            </a:r>
            <a:endParaRPr lang="en-SG" smtClean="0"/>
          </a:p>
        </p:txBody>
      </p:sp>
      <p:sp>
        <p:nvSpPr>
          <p:cNvPr id="4" name="Header Placeholder 3"/>
          <p:cNvSpPr>
            <a:spLocks noGrp="1"/>
          </p:cNvSpPr>
          <p:nvPr>
            <p:ph type="hdr" sz="quarter"/>
          </p:nvPr>
        </p:nvSpPr>
        <p:spPr/>
        <p:txBody>
          <a:bodyPr/>
          <a:lstStyle/>
          <a:p>
            <a:pPr>
              <a:defRPr/>
            </a:pPr>
            <a:r>
              <a:rPr lang="en-US" smtClean="0"/>
              <a:t>doc.: IEEE 802.11-07/0570r0</a:t>
            </a:r>
            <a:endParaRPr lang="en-US"/>
          </a:p>
        </p:txBody>
      </p:sp>
      <p:sp>
        <p:nvSpPr>
          <p:cNvPr id="5" name="Date Placeholder 4"/>
          <p:cNvSpPr>
            <a:spLocks noGrp="1"/>
          </p:cNvSpPr>
          <p:nvPr>
            <p:ph type="dt" sz="quarter" idx="1"/>
          </p:nvPr>
        </p:nvSpPr>
        <p:spPr>
          <a:xfrm>
            <a:off x="66516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4"/>
          </p:nvPr>
        </p:nvSpPr>
        <p:spPr>
          <a:xfrm>
            <a:off x="3916575" y="9015413"/>
            <a:ext cx="2473113" cy="184666"/>
          </a:xfrm>
        </p:spPr>
        <p:txBody>
          <a:bodyPr/>
          <a:lstStyle/>
          <a:p>
            <a:pPr lvl="4">
              <a:defRPr/>
            </a:pPr>
            <a:r>
              <a:rPr lang="en-US" smtClean="0"/>
              <a:t>Eldad Perahia, Intel Corporation</a:t>
            </a:r>
            <a:endParaRPr lang="en-US"/>
          </a:p>
        </p:txBody>
      </p:sp>
      <p:sp>
        <p:nvSpPr>
          <p:cNvPr id="29703" name="Slide Number Placeholder 6"/>
          <p:cNvSpPr>
            <a:spLocks noGrp="1"/>
          </p:cNvSpPr>
          <p:nvPr>
            <p:ph type="sldNum" sz="quarter" idx="5"/>
          </p:nvPr>
        </p:nvSpPr>
        <p:spPr>
          <a:xfrm>
            <a:off x="3383712" y="9015413"/>
            <a:ext cx="415177" cy="184666"/>
          </a:xfrm>
          <a:noFill/>
        </p:spPr>
        <p:txBody>
          <a:bodyPr/>
          <a:lstStyle/>
          <a:p>
            <a:r>
              <a:rPr lang="en-US" altLang="zh-CN"/>
              <a:t>Page </a:t>
            </a:r>
            <a:fld id="{86944215-A8C1-48B5-97F0-045DCBC082B8}" type="slidenum">
              <a:rPr lang="en-US" altLang="zh-CN"/>
              <a:pPr/>
              <a:t>30</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206500" y="703263"/>
            <a:ext cx="4640263" cy="3479800"/>
          </a:xfrm>
          <a:ln/>
        </p:spPr>
      </p:sp>
      <p:sp>
        <p:nvSpPr>
          <p:cNvPr id="30723" name="Notes Placeholder 2"/>
          <p:cNvSpPr>
            <a:spLocks noGrp="1"/>
          </p:cNvSpPr>
          <p:nvPr>
            <p:ph type="body" idx="1"/>
          </p:nvPr>
        </p:nvSpPr>
        <p:spPr>
          <a:noFill/>
          <a:ln/>
        </p:spPr>
        <p:txBody>
          <a:bodyPr/>
          <a:lstStyle/>
          <a:p>
            <a:r>
              <a:rPr lang="en-US" smtClean="0"/>
              <a:t>Jan 31, 2014 will be CNY holiday in China (need confirmation from CWPAN)</a:t>
            </a:r>
            <a:endParaRPr lang="en-SG" smtClean="0"/>
          </a:p>
        </p:txBody>
      </p:sp>
      <p:sp>
        <p:nvSpPr>
          <p:cNvPr id="4" name="Header Placeholder 3"/>
          <p:cNvSpPr>
            <a:spLocks noGrp="1"/>
          </p:cNvSpPr>
          <p:nvPr>
            <p:ph type="hdr" sz="quarter"/>
          </p:nvPr>
        </p:nvSpPr>
        <p:spPr/>
        <p:txBody>
          <a:bodyPr/>
          <a:lstStyle/>
          <a:p>
            <a:pPr>
              <a:defRPr/>
            </a:pPr>
            <a:r>
              <a:rPr lang="en-US" smtClean="0"/>
              <a:t>doc.: IEEE 802.11-07/0570r0</a:t>
            </a:r>
            <a:endParaRPr lang="en-US"/>
          </a:p>
        </p:txBody>
      </p:sp>
      <p:sp>
        <p:nvSpPr>
          <p:cNvPr id="5" name="Date Placeholder 4"/>
          <p:cNvSpPr>
            <a:spLocks noGrp="1"/>
          </p:cNvSpPr>
          <p:nvPr>
            <p:ph type="dt" sz="quarter" idx="1"/>
          </p:nvPr>
        </p:nvSpPr>
        <p:spPr>
          <a:xfrm>
            <a:off x="66516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4"/>
          </p:nvPr>
        </p:nvSpPr>
        <p:spPr>
          <a:xfrm>
            <a:off x="3916575" y="9015413"/>
            <a:ext cx="2473113" cy="184666"/>
          </a:xfrm>
        </p:spPr>
        <p:txBody>
          <a:bodyPr/>
          <a:lstStyle/>
          <a:p>
            <a:pPr lvl="4">
              <a:defRPr/>
            </a:pPr>
            <a:r>
              <a:rPr lang="en-US" smtClean="0"/>
              <a:t>Eldad Perahia, Intel Corporation</a:t>
            </a:r>
            <a:endParaRPr lang="en-US"/>
          </a:p>
        </p:txBody>
      </p:sp>
      <p:sp>
        <p:nvSpPr>
          <p:cNvPr id="30727" name="Slide Number Placeholder 6"/>
          <p:cNvSpPr>
            <a:spLocks noGrp="1"/>
          </p:cNvSpPr>
          <p:nvPr>
            <p:ph type="sldNum" sz="quarter" idx="5"/>
          </p:nvPr>
        </p:nvSpPr>
        <p:spPr>
          <a:xfrm>
            <a:off x="3383712" y="9015413"/>
            <a:ext cx="415177" cy="184666"/>
          </a:xfrm>
          <a:noFill/>
        </p:spPr>
        <p:txBody>
          <a:bodyPr/>
          <a:lstStyle/>
          <a:p>
            <a:r>
              <a:rPr lang="en-US" altLang="zh-CN"/>
              <a:t>Page </a:t>
            </a:r>
            <a:fld id="{A89780FE-6D52-4613-99B0-F6F77AE3B287}" type="slidenum">
              <a:rPr lang="en-US" altLang="zh-CN"/>
              <a:pPr/>
              <a:t>31</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April 2012</a:t>
            </a:r>
            <a:endParaRPr lang="en-US" smtClean="0"/>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802.11-12/0443r2</a:t>
            </a:r>
            <a:endParaRPr lang="en-US" smtClean="0"/>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32</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endParaRPr lang="en-US" smtClean="0"/>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802.11-12/0443r2</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33</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endParaRPr lang="en-US" smtClean="0"/>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802.11-12/0443r2</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34</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endParaRPr lang="en-US" smtClean="0"/>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802.11-12/0443r2</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35</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April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802.11-12/0443r2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ieee802.org/PNP/2009-11/LMSC_WG_PandP_approved_091120_rev_100213.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CMMW Logistics Options-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6260496" cy="338554"/>
          </a:xfrm>
          <a:prstGeom prst="rect">
            <a:avLst/>
          </a:prstGeom>
          <a:noFill/>
          <a:ln w="9525">
            <a:noFill/>
            <a:miter lim="800000"/>
            <a:headEnd/>
            <a:tailEnd/>
          </a:ln>
        </p:spPr>
        <p:txBody>
          <a:bodyPr wrap="none">
            <a:spAutoFit/>
          </a:bodyPr>
          <a:lstStyle/>
          <a:p>
            <a:pPr eaLnBrk="0" hangingPunct="0"/>
            <a:r>
              <a:rPr lang="en-US" sz="1600" dirty="0"/>
              <a:t>Abstract: CMMW Logistics </a:t>
            </a:r>
            <a:r>
              <a:rPr lang="en-US" sz="1600" dirty="0" smtClean="0"/>
              <a:t>Options under consideration– </a:t>
            </a:r>
            <a:r>
              <a:rPr lang="en-US" sz="1600" dirty="0" smtClean="0"/>
              <a:t>April </a:t>
            </a:r>
            <a:r>
              <a:rPr lang="en-US" sz="1600" dirty="0" smtClean="0"/>
              <a:t>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April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Traditional Meeting Status (part 1)</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Traditional 802 plenaries: There is no change to the status of plenary meetings as defined by 802 rules.</a:t>
            </a:r>
          </a:p>
          <a:p>
            <a:endParaRPr lang="en-US" sz="2800" dirty="0"/>
          </a:p>
          <a:p>
            <a:r>
              <a:rPr lang="en-US" sz="2800" dirty="0" smtClean="0"/>
              <a:t> Traditional 802.11 interims: There is no change to the status of interim meetings as defined by 802 rules.</a:t>
            </a:r>
          </a:p>
          <a:p>
            <a:endParaRPr lang="en-US" sz="28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42202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CMMW Meeting Status (part 2)</a:t>
            </a:r>
            <a:endParaRPr lang="en-US" sz="3600" dirty="0"/>
          </a:p>
        </p:txBody>
      </p:sp>
      <p:sp>
        <p:nvSpPr>
          <p:cNvPr id="3" name="Content Placeholder 2"/>
          <p:cNvSpPr>
            <a:spLocks noGrp="1"/>
          </p:cNvSpPr>
          <p:nvPr>
            <p:ph idx="1"/>
          </p:nvPr>
        </p:nvSpPr>
        <p:spPr>
          <a:xfrm>
            <a:off x="228600" y="1447800"/>
            <a:ext cx="8458200" cy="4678363"/>
          </a:xfrm>
        </p:spPr>
        <p:txBody>
          <a:bodyPr>
            <a:normAutofit/>
          </a:bodyPr>
          <a:lstStyle/>
          <a:p>
            <a:r>
              <a:rPr lang="en-US" sz="2400" dirty="0" smtClean="0"/>
              <a:t>Conservative Approach: CMMW TG meetings are scheduled and attended as other 802.11 TG ad </a:t>
            </a:r>
            <a:r>
              <a:rPr lang="en-US" sz="2400" dirty="0" err="1" smtClean="0"/>
              <a:t>hocs</a:t>
            </a:r>
            <a:r>
              <a:rPr lang="en-US" sz="2400" dirty="0" smtClean="0"/>
              <a:t>. There can be straw polls taken but there is no formal voting allowed.</a:t>
            </a:r>
          </a:p>
          <a:p>
            <a:endParaRPr lang="en-US" sz="2400" dirty="0"/>
          </a:p>
          <a:p>
            <a:r>
              <a:rPr lang="en-US" sz="2400" dirty="0" smtClean="0"/>
              <a:t> Inclusive Approach : CMMW TG meetings are scheduled and attended as other 802.11 TG interims. Formal voting is allowed.</a:t>
            </a:r>
          </a:p>
          <a:p>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3896585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pitchFamily="34" charset="0"/>
                <a:ea typeface="MS PGothic" pitchFamily="34" charset="-128"/>
              </a:rPr>
              <a:t>CWPAN response on voting and attendance</a:t>
            </a:r>
          </a:p>
        </p:txBody>
      </p:sp>
      <p:sp>
        <p:nvSpPr>
          <p:cNvPr id="3" name="Content Placeholder 2"/>
          <p:cNvSpPr>
            <a:spLocks noGrp="1"/>
          </p:cNvSpPr>
          <p:nvPr>
            <p:ph idx="1"/>
          </p:nvPr>
        </p:nvSpPr>
        <p:spPr>
          <a:xfrm>
            <a:off x="457200" y="1600201"/>
            <a:ext cx="8229600" cy="3581400"/>
          </a:xfrm>
        </p:spPr>
        <p:txBody>
          <a:bodyPr>
            <a:normAutofit/>
          </a:bodyPr>
          <a:lstStyle/>
          <a:p>
            <a:r>
              <a:rPr lang="en-US" sz="2800" dirty="0" smtClean="0">
                <a:latin typeface="Arial" pitchFamily="34" charset="0"/>
                <a:ea typeface="MS PGothic" pitchFamily="34" charset="-128"/>
              </a:rPr>
              <a:t>CWPAN response on voting and attendance</a:t>
            </a:r>
          </a:p>
          <a:p>
            <a:pPr lvl="1"/>
            <a:r>
              <a:rPr lang="en-US" sz="1600" dirty="0" smtClean="0">
                <a:latin typeface="Arial" pitchFamily="34" charset="0"/>
                <a:ea typeface="MS PGothic" pitchFamily="34" charset="-128"/>
              </a:rPr>
              <a:t>[Maintaining voting right]: It is suggested that participants who has obtained the voting right of CMMW TG, needs to attend two CMMW </a:t>
            </a:r>
            <a:r>
              <a:rPr lang="en-US" sz="1600" dirty="0" err="1" smtClean="0">
                <a:latin typeface="Arial" pitchFamily="34" charset="0"/>
                <a:ea typeface="MS PGothic" pitchFamily="34" charset="-128"/>
              </a:rPr>
              <a:t>asia</a:t>
            </a:r>
            <a:r>
              <a:rPr lang="en-US" sz="1600" dirty="0" smtClean="0">
                <a:latin typeface="Arial" pitchFamily="34" charset="0"/>
                <a:ea typeface="MS PGothic" pitchFamily="34" charset="-128"/>
              </a:rPr>
              <a:t> meetings plus at least one CMMW interim or plenary meeting  to maintain voting rights.</a:t>
            </a:r>
          </a:p>
          <a:p>
            <a:pPr lvl="1"/>
            <a:endParaRPr lang="en-US" sz="1600" dirty="0">
              <a:latin typeface="Arial" pitchFamily="34" charset="0"/>
              <a:ea typeface="MS PGothic" pitchFamily="34" charset="-128"/>
            </a:endParaRPr>
          </a:p>
          <a:p>
            <a:pPr marL="457200" lvl="1" indent="0">
              <a:buNone/>
            </a:pPr>
            <a:endParaRPr lang="en-US" sz="1600" dirty="0" smtClean="0">
              <a:latin typeface="Arial" pitchFamily="34" charset="0"/>
              <a:ea typeface="MS PGothic" pitchFamily="34" charset="-128"/>
            </a:endParaRPr>
          </a:p>
          <a:p>
            <a:pPr lvl="1"/>
            <a:r>
              <a:rPr lang="en-US" sz="1600" dirty="0" smtClean="0">
                <a:latin typeface="Arial" pitchFamily="34" charset="0"/>
                <a:ea typeface="MS PGothic" pitchFamily="34" charset="-128"/>
              </a:rPr>
              <a:t>[Note 1]: Voting right of CMMW TG is not equivalent to the voting right of IEEE 802.11. To obtain the voting right of IEEE 802.11, it needs to follow the existing regulation</a:t>
            </a:r>
          </a:p>
          <a:p>
            <a:pPr lvl="1"/>
            <a:r>
              <a:rPr lang="en-US" sz="1600" dirty="0" smtClean="0">
                <a:latin typeface="Arial" pitchFamily="34" charset="0"/>
                <a:ea typeface="MS PGothic" pitchFamily="34" charset="-128"/>
              </a:rPr>
              <a:t>[Note 2]: We expect CMMW TG participants to attend at least one CMMW TG interim meeting per year to ensure enough communication and better understanding with Chinese participants</a:t>
            </a:r>
          </a:p>
          <a:p>
            <a:endParaRPr lang="en-US" sz="4000" dirty="0"/>
          </a:p>
        </p:txBody>
      </p:sp>
      <p:sp>
        <p:nvSpPr>
          <p:cNvPr id="5" name="TextBox 4"/>
          <p:cNvSpPr txBox="1"/>
          <p:nvPr/>
        </p:nvSpPr>
        <p:spPr>
          <a:xfrm>
            <a:off x="596766" y="5559669"/>
            <a:ext cx="8287351" cy="830997"/>
          </a:xfrm>
          <a:prstGeom prst="rect">
            <a:avLst/>
          </a:prstGeom>
          <a:noFill/>
          <a:ln>
            <a:solidFill>
              <a:srgbClr val="92D050"/>
            </a:solidFill>
          </a:ln>
        </p:spPr>
        <p:txBody>
          <a:bodyPr wrap="square" rtlCol="0">
            <a:spAutoFit/>
          </a:bodyPr>
          <a:lstStyle/>
          <a:p>
            <a:r>
              <a:rPr lang="en-US" dirty="0" smtClean="0"/>
              <a:t>Note: This response presumes that 802.11 has  TG specific voting rights</a:t>
            </a:r>
            <a:endParaRPr lang="en-US" dirty="0"/>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4214282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4473"/>
            <a:ext cx="7772400" cy="856211"/>
          </a:xfrm>
        </p:spPr>
        <p:txBody>
          <a:bodyPr/>
          <a:lstStyle/>
          <a:p>
            <a:pPr marL="0" indent="0" algn="ctr">
              <a:buNone/>
            </a:pPr>
            <a:r>
              <a:rPr lang="en-US" sz="3200" dirty="0" smtClean="0"/>
              <a:t>Background from prior meetings</a:t>
            </a:r>
            <a:endParaRPr lang="en-US" sz="32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13</a:t>
            </a:fld>
            <a:endParaRPr lang="en-US"/>
          </a:p>
        </p:txBody>
      </p:sp>
    </p:spTree>
    <p:extLst>
      <p:ext uri="{BB962C8B-B14F-4D97-AF65-F5344CB8AC3E}">
        <p14:creationId xmlns:p14="http://schemas.microsoft.com/office/powerpoint/2010/main" xmlns="" val="4213440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685800"/>
            <a:ext cx="7772400" cy="1219200"/>
          </a:xfrm>
        </p:spPr>
        <p:txBody>
          <a:bodyPr>
            <a:normAutofit fontScale="90000"/>
          </a:bodyPr>
          <a:lstStyle/>
          <a:p>
            <a:r>
              <a:rPr lang="en-US" smtClean="0"/>
              <a:t>Summary from 11/1570</a:t>
            </a:r>
            <a:br>
              <a:rPr lang="en-US" smtClean="0"/>
            </a:br>
            <a:r>
              <a:rPr lang="en-US" smtClean="0"/>
              <a:t> on meeting locations in Asia, attendance, voting rights</a:t>
            </a:r>
          </a:p>
        </p:txBody>
      </p:sp>
      <p:sp>
        <p:nvSpPr>
          <p:cNvPr id="41987" name="Content Placeholder 2"/>
          <p:cNvSpPr>
            <a:spLocks noGrp="1"/>
          </p:cNvSpPr>
          <p:nvPr>
            <p:ph idx="1"/>
          </p:nvPr>
        </p:nvSpPr>
        <p:spPr>
          <a:xfrm>
            <a:off x="609600" y="2133600"/>
            <a:ext cx="7772400" cy="4114800"/>
          </a:xfrm>
        </p:spPr>
        <p:txBody>
          <a:bodyPr>
            <a:normAutofit lnSpcReduction="10000"/>
          </a:bodyPr>
          <a:lstStyle/>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interim meetings could be convened in Beijing or other suitable Asian location.</a:t>
            </a:r>
          </a:p>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voting rights could be maintained on attendance of </a:t>
            </a:r>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meetings only, o</a:t>
            </a:r>
            <a:r>
              <a:rPr lang="en-US" sz="2000" b="0" dirty="0" smtClean="0">
                <a:latin typeface="Arial" pitchFamily="34" charset="0"/>
                <a:ea typeface="MS PGothic" pitchFamily="34" charset="-128"/>
              </a:rPr>
              <a:t>r perhaps CWPAN and IEEE 802.11 could agree to provide each other balloting rights.</a:t>
            </a:r>
          </a:p>
          <a:p>
            <a:r>
              <a:rPr lang="en-US" sz="2000" dirty="0" smtClean="0">
                <a:latin typeface="Arial" pitchFamily="34" charset="0"/>
                <a:ea typeface="MS PGothic" pitchFamily="34" charset="-128"/>
              </a:rPr>
              <a:t>CWPAN response on voting and attendance</a:t>
            </a:r>
          </a:p>
          <a:p>
            <a:pPr lvl="1"/>
            <a:r>
              <a:rPr lang="en-US" sz="1200" dirty="0" smtClean="0">
                <a:latin typeface="Arial" pitchFamily="34" charset="0"/>
                <a:ea typeface="MS PGothic" pitchFamily="34" charset="-128"/>
              </a:rPr>
              <a:t>CWPAN agreed the principle of maintaining the voting rights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on attendance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only</a:t>
            </a:r>
          </a:p>
          <a:p>
            <a:pPr lvl="1"/>
            <a:r>
              <a:rPr lang="en-US" sz="1200" dirty="0" smtClean="0">
                <a:latin typeface="Arial" pitchFamily="34" charset="0"/>
                <a:ea typeface="MS PGothic" pitchFamily="34" charset="-128"/>
              </a:rPr>
              <a:t>[Obtaining voting right]: It is suggested that participants who attend three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per year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will obtain the voting rights of </a:t>
            </a:r>
            <a:r>
              <a:rPr lang="en-US" sz="1200" dirty="0" err="1" smtClean="0">
                <a:latin typeface="Arial" pitchFamily="34" charset="0"/>
                <a:ea typeface="MS PGothic" pitchFamily="34" charset="-128"/>
              </a:rPr>
              <a:t>CWPANad</a:t>
            </a:r>
            <a:endParaRPr lang="en-US" sz="1200" dirty="0" smtClean="0">
              <a:latin typeface="Arial" pitchFamily="34" charset="0"/>
              <a:ea typeface="MS PGothic" pitchFamily="34" charset="-128"/>
            </a:endParaRPr>
          </a:p>
          <a:p>
            <a:pPr lvl="1"/>
            <a:r>
              <a:rPr lang="en-US" sz="1200" dirty="0" smtClean="0">
                <a:latin typeface="Arial" pitchFamily="34" charset="0"/>
                <a:ea typeface="MS PGothic" pitchFamily="34" charset="-128"/>
              </a:rPr>
              <a:t>[Maintaining voting right]: It is suggested that participants who has obtained the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needs to attend two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to maintain the voting right. </a:t>
            </a:r>
          </a:p>
          <a:p>
            <a:pPr lvl="1"/>
            <a:r>
              <a:rPr lang="en-US" sz="1200" dirty="0" smtClean="0">
                <a:latin typeface="Arial" pitchFamily="34" charset="0"/>
                <a:ea typeface="MS PGothic" pitchFamily="34" charset="-128"/>
              </a:rPr>
              <a:t>[Note 1]: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is not equivalent to the voting right of IEEE 802.11. To obtain the voting right of IEEE 802.11, it needs to follow the existing regulation</a:t>
            </a:r>
          </a:p>
          <a:p>
            <a:pPr lvl="1"/>
            <a:r>
              <a:rPr lang="en-US" sz="1200" dirty="0" smtClean="0">
                <a:latin typeface="Arial" pitchFamily="34" charset="0"/>
                <a:ea typeface="MS PGothic" pitchFamily="34" charset="-128"/>
              </a:rPr>
              <a:t>[Note 2]: We expect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participants to attend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per year to ensure enough communication and better understanding with Chinese participants</a:t>
            </a:r>
          </a:p>
        </p:txBody>
      </p:sp>
      <p:sp>
        <p:nvSpPr>
          <p:cNvPr id="31748" name="Date Placeholder 3"/>
          <p:cNvSpPr>
            <a:spLocks noGrp="1"/>
          </p:cNvSpPr>
          <p:nvPr>
            <p:ph type="dt" sz="quarter" idx="10"/>
          </p:nvPr>
        </p:nvSpPr>
        <p:spPr/>
        <p:txBody>
          <a:bodyPr/>
          <a:lstStyle/>
          <a:p>
            <a:pPr>
              <a:defRPr/>
            </a:pPr>
            <a:r>
              <a:rPr lang="en-US" smtClean="0"/>
              <a:t>April 2012</a:t>
            </a:r>
            <a:endParaRPr lang="en-US"/>
          </a:p>
        </p:txBody>
      </p:sp>
      <p:sp>
        <p:nvSpPr>
          <p:cNvPr id="31749" name="Footer Placeholder 4"/>
          <p:cNvSpPr>
            <a:spLocks noGrp="1"/>
          </p:cNvSpPr>
          <p:nvPr>
            <p:ph type="ftr" sz="quarter" idx="11"/>
          </p:nvPr>
        </p:nvSpPr>
        <p:spPr/>
        <p:txBody>
          <a:bodyPr/>
          <a:lstStyle/>
          <a:p>
            <a:pPr>
              <a:defRPr/>
            </a:pPr>
            <a:r>
              <a:rPr lang="en-US" smtClean="0"/>
              <a:t>Bruce Kraemer, Marvell</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95D6C79-3367-4407-864C-C8AB96617018}" type="slidenum">
              <a:rPr lang="en-US"/>
              <a:pPr/>
              <a:t>14</a:t>
            </a:fld>
            <a:endParaRPr lang="en-US"/>
          </a:p>
        </p:txBody>
      </p:sp>
    </p:spTree>
    <p:extLst>
      <p:ext uri="{BB962C8B-B14F-4D97-AF65-F5344CB8AC3E}">
        <p14:creationId xmlns:p14="http://schemas.microsoft.com/office/powerpoint/2010/main" xmlns="" val="102657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 y="838200"/>
            <a:ext cx="8763000" cy="1066800"/>
          </a:xfrm>
        </p:spPr>
        <p:txBody>
          <a:bodyPr>
            <a:normAutofit fontScale="90000"/>
          </a:bodyPr>
          <a:lstStyle/>
          <a:p>
            <a:r>
              <a:rPr lang="en-US" smtClean="0"/>
              <a:t>Discussion in 802.11ad in Atlanta on meeting locations in Asia, attendance, voting rights </a:t>
            </a:r>
          </a:p>
        </p:txBody>
      </p:sp>
      <p:sp>
        <p:nvSpPr>
          <p:cNvPr id="43011" name="Content Placeholder 2"/>
          <p:cNvSpPr>
            <a:spLocks noGrp="1"/>
          </p:cNvSpPr>
          <p:nvPr>
            <p:ph idx="1"/>
          </p:nvPr>
        </p:nvSpPr>
        <p:spPr>
          <a:xfrm>
            <a:off x="685800" y="2514600"/>
            <a:ext cx="7772400" cy="3581400"/>
          </a:xfrm>
        </p:spPr>
        <p:txBody>
          <a:bodyPr/>
          <a:lstStyle/>
          <a:p>
            <a:r>
              <a:rPr lang="en-US" sz="2000" smtClean="0">
                <a:latin typeface="Arial" pitchFamily="34" charset="0"/>
                <a:ea typeface="MS PGothic" pitchFamily="34" charset="-128"/>
              </a:rPr>
              <a:t>Establishing Task group voting rights is the wrong way to go, because it splits voting rights in 802.11. It is better to have the interim CWPANad meetings be adhoc meetings with no implications on voting rights.</a:t>
            </a:r>
          </a:p>
          <a:p>
            <a:endParaRPr lang="en-US" sz="1600" smtClean="0">
              <a:solidFill>
                <a:srgbClr val="FF0000"/>
              </a:solidFill>
              <a:latin typeface="Arial" pitchFamily="34" charset="0"/>
              <a:ea typeface="MS PGothic" pitchFamily="34" charset="-128"/>
            </a:endParaRPr>
          </a:p>
          <a:p>
            <a:r>
              <a:rPr lang="en-US" sz="2000" smtClean="0">
                <a:latin typeface="Arial" pitchFamily="34" charset="0"/>
                <a:ea typeface="MS PGothic" pitchFamily="34" charset="-128"/>
              </a:rPr>
              <a:t>Request more explanation about the need for having separate meetings in Asia given that more and more mainland Chinese attendees are actually attending these 802.11 meetings.</a:t>
            </a:r>
          </a:p>
          <a:p>
            <a:pPr lvl="1"/>
            <a:r>
              <a:rPr lang="en-US" sz="1400" smtClean="0">
                <a:latin typeface="Arial" pitchFamily="34" charset="0"/>
                <a:ea typeface="MS PGothic" pitchFamily="34" charset="-128"/>
              </a:rPr>
              <a:t>Response: from past experience, many individuals from mainland China have trouble obtaining visa to travel to the US. Holding meetings in Asia will allow easier attendance. </a:t>
            </a:r>
          </a:p>
          <a:p>
            <a:endParaRPr lang="en-US" b="0" smtClean="0"/>
          </a:p>
        </p:txBody>
      </p:sp>
      <p:sp>
        <p:nvSpPr>
          <p:cNvPr id="32772" name="Date Placeholder 3"/>
          <p:cNvSpPr>
            <a:spLocks noGrp="1"/>
          </p:cNvSpPr>
          <p:nvPr>
            <p:ph type="dt" sz="quarter" idx="10"/>
          </p:nvPr>
        </p:nvSpPr>
        <p:spPr/>
        <p:txBody>
          <a:bodyPr/>
          <a:lstStyle/>
          <a:p>
            <a:pPr>
              <a:defRPr/>
            </a:pPr>
            <a:r>
              <a:rPr lang="en-US" smtClean="0"/>
              <a:t>April 2012</a:t>
            </a:r>
            <a:endParaRPr lang="en-US"/>
          </a:p>
        </p:txBody>
      </p:sp>
      <p:sp>
        <p:nvSpPr>
          <p:cNvPr id="32773" name="Footer Placeholder 4"/>
          <p:cNvSpPr>
            <a:spLocks noGrp="1"/>
          </p:cNvSpPr>
          <p:nvPr>
            <p:ph type="ftr" sz="quarter" idx="11"/>
          </p:nvPr>
        </p:nvSpPr>
        <p:spPr/>
        <p:txBody>
          <a:bodyPr/>
          <a:lstStyle/>
          <a:p>
            <a:pPr>
              <a:defRPr/>
            </a:pPr>
            <a:r>
              <a:rPr lang="en-US" smtClean="0"/>
              <a:t>Bruce Kraemer, Marvell</a:t>
            </a:r>
            <a:endParaRPr lang="en-US"/>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8C6621F-79CE-470F-804C-F42BF4A3539C}" type="slidenum">
              <a:rPr lang="en-US"/>
              <a:pPr/>
              <a:t>15</a:t>
            </a:fld>
            <a:endParaRPr lang="en-US"/>
          </a:p>
        </p:txBody>
      </p:sp>
    </p:spTree>
    <p:extLst>
      <p:ext uri="{BB962C8B-B14F-4D97-AF65-F5344CB8AC3E}">
        <p14:creationId xmlns:p14="http://schemas.microsoft.com/office/powerpoint/2010/main" xmlns="" val="2565505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Task Group Logistic Discussion</a:t>
            </a:r>
          </a:p>
        </p:txBody>
      </p:sp>
      <p:sp>
        <p:nvSpPr>
          <p:cNvPr id="44035" name="Content Placeholder 2"/>
          <p:cNvSpPr>
            <a:spLocks noGrp="1"/>
          </p:cNvSpPr>
          <p:nvPr>
            <p:ph idx="1"/>
          </p:nvPr>
        </p:nvSpPr>
        <p:spPr>
          <a:xfrm>
            <a:off x="685800" y="1752600"/>
            <a:ext cx="7772400" cy="4495800"/>
          </a:xfrm>
        </p:spPr>
        <p:txBody>
          <a:bodyPr>
            <a:normAutofit/>
          </a:bodyPr>
          <a:lstStyle/>
          <a:p>
            <a:r>
              <a:rPr lang="en-US" smtClean="0"/>
              <a:t>Suggestion made</a:t>
            </a:r>
            <a:endParaRPr lang="en-SG" smtClean="0"/>
          </a:p>
          <a:p>
            <a:pPr lvl="1"/>
            <a:r>
              <a:rPr lang="en-US" smtClean="0"/>
              <a:t>Prefer keeping the current voting structure of 802.11 </a:t>
            </a:r>
          </a:p>
          <a:p>
            <a:pPr lvl="1"/>
            <a:endParaRPr lang="en-US" smtClean="0"/>
          </a:p>
          <a:p>
            <a:pPr lvl="1"/>
            <a:r>
              <a:rPr lang="en-US" smtClean="0"/>
              <a:t>Consider entity-based voting or kind of hybrid voting structures</a:t>
            </a:r>
          </a:p>
          <a:p>
            <a:pPr lvl="1"/>
            <a:endParaRPr lang="en-US" smtClean="0"/>
          </a:p>
          <a:p>
            <a:pPr lvl="1"/>
            <a:r>
              <a:rPr lang="en-US" smtClean="0"/>
              <a:t>It is possible to grant working group voting rights to those individuals in CWPAN who are active in PG4 and SG5</a:t>
            </a:r>
          </a:p>
          <a:p>
            <a:pPr lvl="1"/>
            <a:endParaRPr lang="en-US" smtClean="0"/>
          </a:p>
          <a:p>
            <a:pPr lvl="1"/>
            <a:r>
              <a:rPr lang="en-SG" smtClean="0"/>
              <a:t>Other possible changes to the voting right can be considered at the discretion of the WG chair within the limit of 802 rules.</a:t>
            </a:r>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4AFF8BF-8401-45B7-A9EE-7B6233D06619}" type="slidenum">
              <a:rPr lang="en-US"/>
              <a:pPr/>
              <a:t>16</a:t>
            </a:fld>
            <a:endParaRPr lang="en-US"/>
          </a:p>
        </p:txBody>
      </p:sp>
    </p:spTree>
    <p:extLst>
      <p:ext uri="{BB962C8B-B14F-4D97-AF65-F5344CB8AC3E}">
        <p14:creationId xmlns:p14="http://schemas.microsoft.com/office/powerpoint/2010/main" xmlns="" val="48934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85800"/>
            <a:ext cx="7772400" cy="609600"/>
          </a:xfrm>
        </p:spPr>
        <p:txBody>
          <a:bodyPr>
            <a:normAutofit/>
          </a:bodyPr>
          <a:lstStyle/>
          <a:p>
            <a:r>
              <a:rPr lang="en-US" smtClean="0"/>
              <a:t>Meetings – Questions</a:t>
            </a:r>
          </a:p>
        </p:txBody>
      </p:sp>
      <p:sp>
        <p:nvSpPr>
          <p:cNvPr id="45059" name="Content Placeholder 2"/>
          <p:cNvSpPr>
            <a:spLocks noGrp="1"/>
          </p:cNvSpPr>
          <p:nvPr>
            <p:ph idx="1"/>
          </p:nvPr>
        </p:nvSpPr>
        <p:spPr>
          <a:xfrm>
            <a:off x="0" y="1371600"/>
            <a:ext cx="8763000" cy="5181600"/>
          </a:xfrm>
        </p:spPr>
        <p:txBody>
          <a:bodyPr/>
          <a:lstStyle/>
          <a:p>
            <a:r>
              <a:rPr lang="en-US" sz="1600" smtClean="0"/>
              <a:t>We have confirmed that CMMW TG meetings will be organized through CESI</a:t>
            </a:r>
          </a:p>
          <a:p>
            <a:r>
              <a:rPr lang="en-US" sz="1600" smtClean="0"/>
              <a:t>What is the best scheduling arrangement to optimize the quantity and quality of participation and technical exchanges </a:t>
            </a:r>
          </a:p>
          <a:p>
            <a:pPr lvl="1"/>
            <a:r>
              <a:rPr lang="en-US" sz="1400" smtClean="0"/>
              <a:t>Essentially all of  current CWPAN PG4/SG5 members will  participate in CMMW TG activities  </a:t>
            </a:r>
          </a:p>
          <a:p>
            <a:pPr lvl="1"/>
            <a:r>
              <a:rPr lang="en-US" sz="1400" smtClean="0"/>
              <a:t>CMMW TG meetings will be co-located with 802.11 plenary meetings</a:t>
            </a:r>
          </a:p>
          <a:p>
            <a:pPr lvl="1"/>
            <a:r>
              <a:rPr lang="en-US" sz="1400" smtClean="0"/>
              <a:t>CMMW TG interim meetings will be held independently in Asia</a:t>
            </a:r>
            <a:endParaRPr lang="en-US" smtClean="0"/>
          </a:p>
          <a:p>
            <a:pPr lvl="2"/>
            <a:endParaRPr lang="en-US" sz="1600" smtClean="0"/>
          </a:p>
          <a:p>
            <a:r>
              <a:rPr lang="en-US" sz="1600" smtClean="0"/>
              <a:t>The meeting schedule for 802.11 interims and 802 plenaries are scheduled through 2014</a:t>
            </a:r>
          </a:p>
          <a:p>
            <a:r>
              <a:rPr lang="en-US" sz="1600" smtClean="0"/>
              <a:t>CMMW TG meetings will not be scheduled to overlap with scheduled 802.11 WG meetings</a:t>
            </a:r>
          </a:p>
          <a:p>
            <a:r>
              <a:rPr lang="en-US" sz="1600" smtClean="0"/>
              <a:t>If there is an 802.11 interim meeting in Asia, the CMMW TG will be co-located</a:t>
            </a:r>
          </a:p>
          <a:p>
            <a:r>
              <a:rPr lang="en-US" sz="1600" smtClean="0"/>
              <a:t>The three Asian CMMW TG interim meetings will be scheduled  for 2 days  ( 12 months in advance) </a:t>
            </a:r>
          </a:p>
          <a:p>
            <a:r>
              <a:rPr lang="en-US" sz="1600" smtClean="0"/>
              <a:t>If the CMMW TG interim meeting follows the 802.11 interim would you prefer the CMMW TG interim meetings be held Mon-Tues or Thur-Fri?</a:t>
            </a:r>
          </a:p>
          <a:p>
            <a:pPr lvl="1"/>
            <a:r>
              <a:rPr lang="en-US" sz="1600" smtClean="0"/>
              <a:t>CWPAN meetings will be co-located</a:t>
            </a:r>
          </a:p>
          <a:p>
            <a:pPr lvl="1"/>
            <a:endParaRPr lang="en-US" sz="1400" smtClean="0"/>
          </a:p>
          <a:p>
            <a:r>
              <a:rPr lang="en-US" sz="1800" smtClean="0"/>
              <a:t>802.11 interim meetings announced at least 45 days in advance do not require a quorum for voting</a:t>
            </a:r>
          </a:p>
          <a:p>
            <a:pPr lvl="1"/>
            <a:endParaRPr lang="en-US" sz="1600" smtClean="0"/>
          </a:p>
        </p:txBody>
      </p:sp>
      <p:sp>
        <p:nvSpPr>
          <p:cNvPr id="30724" name="Date Placeholder 3"/>
          <p:cNvSpPr>
            <a:spLocks noGrp="1"/>
          </p:cNvSpPr>
          <p:nvPr>
            <p:ph type="dt" sz="quarter" idx="10"/>
          </p:nvPr>
        </p:nvSpPr>
        <p:spPr/>
        <p:txBody>
          <a:bodyPr/>
          <a:lstStyle/>
          <a:p>
            <a:pPr>
              <a:defRPr/>
            </a:pPr>
            <a:r>
              <a:rPr lang="en-US" smtClean="0"/>
              <a:t>April 2012</a:t>
            </a:r>
            <a:endParaRPr lang="en-US"/>
          </a:p>
        </p:txBody>
      </p:sp>
      <p:sp>
        <p:nvSpPr>
          <p:cNvPr id="30725" name="Footer Placeholder 4"/>
          <p:cNvSpPr>
            <a:spLocks noGrp="1"/>
          </p:cNvSpPr>
          <p:nvPr>
            <p:ph type="ftr" sz="quarter" idx="11"/>
          </p:nvPr>
        </p:nvSpPr>
        <p:spPr/>
        <p:txBody>
          <a:bodyPr/>
          <a:lstStyle/>
          <a:p>
            <a:pPr>
              <a:defRPr/>
            </a:pPr>
            <a:r>
              <a:rPr lang="en-US" smtClean="0"/>
              <a:t>Bruce Kraemer, Marvell</a:t>
            </a:r>
            <a:endParaRPr lang="en-US"/>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1D4F348-CD71-4D72-8285-D7BF9E05995E}" type="slidenum">
              <a:rPr lang="en-US"/>
              <a:pPr/>
              <a:t>17</a:t>
            </a:fld>
            <a:endParaRPr lang="en-US"/>
          </a:p>
        </p:txBody>
      </p:sp>
    </p:spTree>
    <p:extLst>
      <p:ext uri="{BB962C8B-B14F-4D97-AF65-F5344CB8AC3E}">
        <p14:creationId xmlns:p14="http://schemas.microsoft.com/office/powerpoint/2010/main" xmlns="" val="4288896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1066800"/>
          </a:xfrm>
        </p:spPr>
        <p:txBody>
          <a:bodyPr/>
          <a:lstStyle/>
          <a:p>
            <a:r>
              <a:rPr lang="en-US" smtClean="0"/>
              <a:t>Introduction of CESI</a:t>
            </a:r>
            <a:endParaRPr lang="en-SG" smtClean="0"/>
          </a:p>
        </p:txBody>
      </p:sp>
      <p:sp>
        <p:nvSpPr>
          <p:cNvPr id="46083" name="Content Placeholder 2"/>
          <p:cNvSpPr>
            <a:spLocks noGrp="1"/>
          </p:cNvSpPr>
          <p:nvPr>
            <p:ph idx="1"/>
          </p:nvPr>
        </p:nvSpPr>
        <p:spPr>
          <a:xfrm>
            <a:off x="609600" y="1600200"/>
            <a:ext cx="7772400" cy="4495800"/>
          </a:xfrm>
        </p:spPr>
        <p:txBody>
          <a:bodyPr/>
          <a:lstStyle/>
          <a:p>
            <a:r>
              <a:rPr lang="en-US" sz="1800" smtClean="0"/>
              <a:t>China Electronics Standardization Institute(CESI) founded in 1963 is a professional  institute for standardization in the field of electronics and IT industry under China Ministry of Industry and Information Technology (MIIT)</a:t>
            </a:r>
          </a:p>
          <a:p>
            <a:endParaRPr lang="en-US" sz="1800" smtClean="0"/>
          </a:p>
          <a:p>
            <a:r>
              <a:rPr lang="en-US" sz="1800" smtClean="0"/>
              <a:t>CESI has been playing a significant accelerating role in disseminating and applying standards, promoting the development of the industry, and international exchange and cooperation, with: </a:t>
            </a:r>
            <a:endParaRPr lang="en-SG" sz="1800" smtClean="0"/>
          </a:p>
          <a:p>
            <a:pPr lvl="1"/>
            <a:r>
              <a:rPr lang="en-US" sz="1600" smtClean="0"/>
              <a:t>having established laboratories, certification bodies and working stations authorized by the government and accredited by the authorities;</a:t>
            </a:r>
            <a:endParaRPr lang="en-SG" sz="1600" smtClean="0"/>
          </a:p>
          <a:p>
            <a:pPr lvl="1"/>
            <a:r>
              <a:rPr lang="en-US" sz="1600" smtClean="0"/>
              <a:t>taking charge of the centralized management for 54 national technical mirrors to IEC TC/SCs and ISO/IEC JTC1/SCs;</a:t>
            </a:r>
            <a:endParaRPr lang="en-SG" sz="1600" smtClean="0"/>
          </a:p>
          <a:p>
            <a:pPr lvl="1"/>
            <a:r>
              <a:rPr lang="en-US" sz="1600" smtClean="0"/>
              <a:t>having held 11 secretariats of national standardization technical committees, including CWPAN</a:t>
            </a:r>
            <a:endParaRPr lang="en-SG" sz="1600" smtClean="0"/>
          </a:p>
          <a:p>
            <a:pPr lvl="1"/>
            <a:r>
              <a:rPr lang="en-US" sz="1600" smtClean="0"/>
              <a:t>having established cooperation relationship with some international standardization organizations and well-known international bodies </a:t>
            </a:r>
            <a:endParaRPr lang="en-SG" sz="2400" smtClean="0"/>
          </a:p>
          <a:p>
            <a:endParaRPr lang="en-SG"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A9CFA57C-D2AF-4D1D-9822-9F0289EE5003}" type="slidenum">
              <a:rPr lang="en-US"/>
              <a:pPr/>
              <a:t>18</a:t>
            </a:fld>
            <a:endParaRPr lang="en-US"/>
          </a:p>
        </p:txBody>
      </p:sp>
    </p:spTree>
    <p:extLst>
      <p:ext uri="{BB962C8B-B14F-4D97-AF65-F5344CB8AC3E}">
        <p14:creationId xmlns:p14="http://schemas.microsoft.com/office/powerpoint/2010/main" xmlns="" val="4166668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19</a:t>
            </a:fld>
            <a:endParaRPr lang="en-US"/>
          </a:p>
        </p:txBody>
      </p:sp>
      <p:sp>
        <p:nvSpPr>
          <p:cNvPr id="7" name="Rectangle 6"/>
          <p:cNvSpPr/>
          <p:nvPr/>
        </p:nvSpPr>
        <p:spPr>
          <a:xfrm>
            <a:off x="1112917" y="2967335"/>
            <a:ext cx="69181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April </a:t>
            </a:r>
            <a:r>
              <a:rPr lang="en-US"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Telecon</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Meeting Logistics for CMMW TG</a:t>
            </a:r>
            <a:endParaRPr lang="en-US" dirty="0"/>
          </a:p>
        </p:txBody>
      </p:sp>
      <p:sp>
        <p:nvSpPr>
          <p:cNvPr id="3" name="Date Placeholder 2"/>
          <p:cNvSpPr>
            <a:spLocks noGrp="1"/>
          </p:cNvSpPr>
          <p:nvPr>
            <p:ph type="dt" sz="half" idx="10"/>
          </p:nvPr>
        </p:nvSpPr>
        <p:spPr/>
        <p:txBody>
          <a:bodyPr/>
          <a:lstStyle/>
          <a:p>
            <a:pPr>
              <a:defRPr/>
            </a:pPr>
            <a:r>
              <a:rPr lang="en-US" smtClean="0"/>
              <a:t>April 2012</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57BF1D5-53F5-48EF-99E1-E52E8EDC8C86}"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538333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Baseline (1)</a:t>
            </a:r>
            <a:endParaRPr lang="en-US" sz="2800" dirty="0" smtClean="0"/>
          </a:p>
        </p:txBody>
      </p:sp>
      <p:sp>
        <p:nvSpPr>
          <p:cNvPr id="47107" name="Content Placeholder 2"/>
          <p:cNvSpPr>
            <a:spLocks noGrp="1"/>
          </p:cNvSpPr>
          <p:nvPr>
            <p:ph idx="1"/>
          </p:nvPr>
        </p:nvSpPr>
        <p:spPr>
          <a:xfrm>
            <a:off x="49428" y="902043"/>
            <a:ext cx="8991600" cy="5727357"/>
          </a:xfrm>
        </p:spPr>
        <p:txBody>
          <a:bodyPr/>
          <a:lstStyle/>
          <a:p>
            <a:pPr marL="0" indent="0">
              <a:buFontTx/>
              <a:buNone/>
            </a:pPr>
            <a:r>
              <a:rPr lang="en-US" sz="1800" u="sng" dirty="0" smtClean="0"/>
              <a:t>Baseline</a:t>
            </a:r>
            <a:endParaRPr lang="en-US" sz="1800" u="sng" dirty="0" smtClean="0"/>
          </a:p>
          <a:p>
            <a:pPr marL="111125" indent="-111125"/>
            <a:r>
              <a:rPr lang="en-US" sz="1800" dirty="0" smtClean="0"/>
              <a:t>A working group can authorize more than one Interim meeting between </a:t>
            </a:r>
            <a:r>
              <a:rPr lang="en-US" sz="1800" dirty="0" err="1" smtClean="0"/>
              <a:t>plenaries</a:t>
            </a:r>
            <a:endParaRPr lang="en-US" sz="1800" dirty="0" smtClean="0"/>
          </a:p>
          <a:p>
            <a:pPr marL="111125" indent="-111125"/>
            <a:r>
              <a:rPr lang="en-US" sz="1800" dirty="0" smtClean="0"/>
              <a:t>An interim announced at least 45 days in advance does not have any quorum </a:t>
            </a:r>
            <a:r>
              <a:rPr lang="en-US" sz="1800" dirty="0" smtClean="0"/>
              <a:t>requirement</a:t>
            </a:r>
          </a:p>
          <a:p>
            <a:pPr marL="111125" indent="-111125"/>
            <a:r>
              <a:rPr lang="en-US" sz="1800" dirty="0" smtClean="0"/>
              <a:t>An interim does not require that every project convene at the event</a:t>
            </a:r>
            <a:endParaRPr lang="en-US" sz="1800" dirty="0" smtClean="0"/>
          </a:p>
          <a:p>
            <a:pPr marL="111125" indent="-111125"/>
            <a:r>
              <a:rPr lang="en-US" sz="1800" dirty="0" smtClean="0"/>
              <a:t>WG voting rights are obtained and maintained by attending meetings and voting on WG draft ballots</a:t>
            </a:r>
          </a:p>
          <a:p>
            <a:pPr marL="111125" indent="-111125"/>
            <a:r>
              <a:rPr lang="en-US" sz="1800" dirty="0" smtClean="0"/>
              <a:t>Under the current 802 WG rules an individual who attends only 802.11 interim meetings cannot obtain or maintain 802.11 WG Voting rights</a:t>
            </a:r>
          </a:p>
          <a:p>
            <a:pPr marL="111125" indent="-111125"/>
            <a:r>
              <a:rPr lang="en-US" sz="1800" dirty="0" smtClean="0"/>
              <a:t>The WG11 chair </a:t>
            </a:r>
            <a:r>
              <a:rPr lang="en-US" sz="1800" dirty="0" smtClean="0"/>
              <a:t>plans to </a:t>
            </a:r>
            <a:r>
              <a:rPr lang="en-US" sz="1800" dirty="0" smtClean="0"/>
              <a:t>grant </a:t>
            </a:r>
            <a:r>
              <a:rPr lang="en-US" sz="1800" dirty="0" smtClean="0"/>
              <a:t>voting </a:t>
            </a:r>
            <a:r>
              <a:rPr lang="en-US" sz="1800" dirty="0" smtClean="0"/>
              <a:t>rights </a:t>
            </a:r>
            <a:r>
              <a:rPr lang="en-US" sz="1800" dirty="0" smtClean="0"/>
              <a:t>to a list of new members supplied by CWPAN</a:t>
            </a:r>
            <a:endParaRPr lang="en-US" sz="1800" dirty="0" smtClean="0"/>
          </a:p>
          <a:p>
            <a:pPr marL="111125" indent="-111125"/>
            <a:r>
              <a:rPr lang="en-US" sz="1800" dirty="0" smtClean="0"/>
              <a:t>802.11 </a:t>
            </a:r>
            <a:r>
              <a:rPr lang="en-US" sz="1800" dirty="0" smtClean="0"/>
              <a:t>voting membership over the past year has been steady at  300</a:t>
            </a:r>
          </a:p>
          <a:p>
            <a:pPr marL="111125" indent="-111125"/>
            <a:r>
              <a:rPr lang="en-US" sz="1800" dirty="0" smtClean="0"/>
              <a:t>It is expected that 30 new members who would join from </a:t>
            </a:r>
            <a:r>
              <a:rPr lang="en-US" sz="1800" dirty="0" smtClean="0"/>
              <a:t>CWPAN hence total WG voters would rise to ~330.</a:t>
            </a:r>
            <a:endParaRPr lang="en-US" sz="1800" dirty="0" smtClean="0"/>
          </a:p>
          <a:p>
            <a:pPr marL="111125" indent="-111125"/>
            <a:r>
              <a:rPr lang="en-US" sz="1800" dirty="0" smtClean="0"/>
              <a:t>802.11 only grants voting rights on a WG basis – there are currently no provisions for task group only voting rights</a:t>
            </a:r>
          </a:p>
          <a:p>
            <a:pPr marL="0" indent="0"/>
            <a:r>
              <a:rPr lang="en-US" sz="1800" dirty="0" smtClean="0"/>
              <a:t> Venues for both 802, 802.11, CMMW &amp; CWPAN meetings have been established and a</a:t>
            </a:r>
            <a:r>
              <a:rPr lang="en-US" sz="1800" dirty="0" smtClean="0"/>
              <a:t>n organizing host for Asian meetings has been identified</a:t>
            </a:r>
            <a:endParaRPr lang="en-US" sz="1800" dirty="0" smtClean="0"/>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20</a:t>
            </a:fld>
            <a:endParaRPr lang="en-US"/>
          </a:p>
        </p:txBody>
      </p:sp>
    </p:spTree>
    <p:extLst>
      <p:ext uri="{BB962C8B-B14F-4D97-AF65-F5344CB8AC3E}">
        <p14:creationId xmlns:p14="http://schemas.microsoft.com/office/powerpoint/2010/main" xmlns="" val="2758573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a:t>
            </a:r>
            <a:r>
              <a:rPr lang="en-US" sz="2800" dirty="0" smtClean="0"/>
              <a:t>Baseline (2)</a:t>
            </a:r>
            <a:endParaRPr lang="en-US" sz="2800" dirty="0" smtClean="0"/>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dirty="0" smtClean="0"/>
              <a:t>Baseline</a:t>
            </a:r>
            <a:endParaRPr lang="en-US" sz="1800" u="sng" dirty="0" smtClean="0"/>
          </a:p>
          <a:p>
            <a:pPr marL="0" indent="0">
              <a:buFontTx/>
              <a:buNone/>
            </a:pPr>
            <a:r>
              <a:rPr lang="en-US" sz="1800" dirty="0" smtClean="0"/>
              <a:t>Credit towards working group voting rights will be granted from attendance at Asian </a:t>
            </a:r>
            <a:r>
              <a:rPr lang="en-US" sz="1800" dirty="0" smtClean="0"/>
              <a:t>WG interim </a:t>
            </a:r>
            <a:r>
              <a:rPr lang="en-US" sz="1800" dirty="0" smtClean="0"/>
              <a:t>meetings (when not co-located with normal 802.11 interim meeting</a:t>
            </a:r>
            <a:r>
              <a:rPr lang="en-US" sz="1800" dirty="0" smtClean="0"/>
              <a:t>,)</a:t>
            </a:r>
          </a:p>
          <a:p>
            <a:pPr marL="0" indent="0">
              <a:buFontTx/>
              <a:buNone/>
            </a:pPr>
            <a:endParaRPr lang="en-US" sz="1800" dirty="0" smtClean="0"/>
          </a:p>
          <a:p>
            <a:pPr marL="0" indent="0">
              <a:buFontTx/>
              <a:buNone/>
            </a:pPr>
            <a:r>
              <a:rPr lang="en-US" sz="1800" dirty="0" smtClean="0"/>
              <a:t>Members who attend both the Asian venue and the </a:t>
            </a:r>
            <a:r>
              <a:rPr lang="en-US" sz="1800" dirty="0" smtClean="0"/>
              <a:t> </a:t>
            </a:r>
            <a:r>
              <a:rPr lang="en-US" sz="1800" dirty="0" smtClean="0"/>
              <a:t>normal 802.11 interim meeting </a:t>
            </a:r>
            <a:r>
              <a:rPr lang="en-US" sz="1800" dirty="0" smtClean="0"/>
              <a:t>will be given credit for one interim not two.</a:t>
            </a:r>
            <a:endParaRPr lang="en-US" sz="1800" dirty="0" smtClean="0"/>
          </a:p>
          <a:p>
            <a:pPr marL="0" indent="0">
              <a:buFontTx/>
              <a:buNone/>
            </a:pPr>
            <a:endParaRPr lang="en-US" sz="1800" dirty="0" smtClean="0"/>
          </a:p>
          <a:p>
            <a:pPr marL="0" indent="0">
              <a:buFontTx/>
              <a:buNone/>
            </a:pPr>
            <a:r>
              <a:rPr lang="en-US" sz="1800" dirty="0" smtClean="0"/>
              <a:t>802.11 voters, that never attend a CMMW </a:t>
            </a:r>
            <a:r>
              <a:rPr lang="en-US" sz="1800" dirty="0" err="1" smtClean="0"/>
              <a:t>asian</a:t>
            </a:r>
            <a:r>
              <a:rPr lang="en-US" sz="1800" dirty="0" smtClean="0"/>
              <a:t> interim </a:t>
            </a:r>
            <a:r>
              <a:rPr lang="en-US" sz="1800" dirty="0" smtClean="0"/>
              <a:t>meeting, will have CMMW voting </a:t>
            </a:r>
            <a:r>
              <a:rPr lang="en-US" sz="1800" dirty="0" smtClean="0"/>
              <a:t>rights as long as they maintain 802.11 WG voting rights.</a:t>
            </a:r>
            <a:endParaRPr lang="en-US" sz="1800" dirty="0" smtClean="0"/>
          </a:p>
          <a:p>
            <a:pPr marL="0" indent="0">
              <a:buFontTx/>
              <a:buNone/>
            </a:pPr>
            <a:endParaRPr lang="en-US" dirty="0" smtClean="0"/>
          </a:p>
          <a:p>
            <a:pPr marL="0" indent="0"/>
            <a:endParaRPr lang="en-US" sz="1800" dirty="0" smtClean="0"/>
          </a:p>
          <a:p>
            <a:pPr marL="0" indent="0">
              <a:buFontTx/>
              <a:buNone/>
            </a:pP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21</a:t>
            </a:fld>
            <a:endParaRPr lang="en-US"/>
          </a:p>
        </p:txBody>
      </p:sp>
    </p:spTree>
    <p:extLst>
      <p:ext uri="{BB962C8B-B14F-4D97-AF65-F5344CB8AC3E}">
        <p14:creationId xmlns:p14="http://schemas.microsoft.com/office/powerpoint/2010/main" xmlns="" val="1519832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(3)</a:t>
            </a:r>
            <a:endParaRPr lang="en-US" sz="2800" dirty="0" smtClean="0"/>
          </a:p>
        </p:txBody>
      </p:sp>
      <p:sp>
        <p:nvSpPr>
          <p:cNvPr id="47107" name="Content Placeholder 2"/>
          <p:cNvSpPr>
            <a:spLocks noGrp="1"/>
          </p:cNvSpPr>
          <p:nvPr>
            <p:ph idx="1"/>
          </p:nvPr>
        </p:nvSpPr>
        <p:spPr>
          <a:xfrm>
            <a:off x="0" y="1717589"/>
            <a:ext cx="8991600" cy="4911811"/>
          </a:xfrm>
        </p:spPr>
        <p:txBody>
          <a:bodyPr/>
          <a:lstStyle/>
          <a:p>
            <a:pPr marL="0" indent="0">
              <a:buFontTx/>
              <a:buNone/>
            </a:pPr>
            <a:r>
              <a:rPr lang="en-US" sz="1800" u="sng" dirty="0" smtClean="0"/>
              <a:t>Working assumptions</a:t>
            </a:r>
            <a:endParaRPr lang="en-US" sz="1800" dirty="0" smtClean="0"/>
          </a:p>
          <a:p>
            <a:pPr marL="111125" indent="-111125"/>
            <a:r>
              <a:rPr lang="en-US" sz="1800" dirty="0" smtClean="0"/>
              <a:t>It </a:t>
            </a:r>
            <a:r>
              <a:rPr lang="en-US" sz="1800" dirty="0" smtClean="0"/>
              <a:t>is expected that 802.11 members will broadly participate in multiple TG activities and will be broadly interested in the “seamless” integration of new amendments into the whole</a:t>
            </a:r>
          </a:p>
          <a:p>
            <a:pPr marL="111125" indent="-111125"/>
            <a:r>
              <a:rPr lang="en-US" sz="1800" dirty="0" smtClean="0"/>
              <a:t>The Chairs of the CMMW TG project will be able to attend both regular 802.11 WG interims and </a:t>
            </a:r>
            <a:r>
              <a:rPr lang="en-US" sz="1800" dirty="0" err="1" smtClean="0"/>
              <a:t>plenaries</a:t>
            </a:r>
            <a:r>
              <a:rPr lang="en-US" sz="1800" dirty="0" smtClean="0"/>
              <a:t> plus Asian based CMMW TG interim meetings </a:t>
            </a:r>
          </a:p>
          <a:p>
            <a:pPr marL="400050" lvl="1" indent="0"/>
            <a:r>
              <a:rPr lang="en-US" sz="1800" b="1" dirty="0" smtClean="0"/>
              <a:t> However a substantial portion of the  CMMW participants live in China, plan to attend the CMMW TG interims held in China but will not be able to travel to the US for 802.11 WG Meetings</a:t>
            </a:r>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22</a:t>
            </a:fld>
            <a:endParaRPr lang="en-US"/>
          </a:p>
        </p:txBody>
      </p:sp>
    </p:spTree>
    <p:extLst>
      <p:ext uri="{BB962C8B-B14F-4D97-AF65-F5344CB8AC3E}">
        <p14:creationId xmlns:p14="http://schemas.microsoft.com/office/powerpoint/2010/main" xmlns="" val="27585738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685800"/>
            <a:ext cx="8839200" cy="457200"/>
          </a:xfrm>
        </p:spPr>
        <p:txBody>
          <a:bodyPr>
            <a:normAutofit fontScale="90000"/>
          </a:bodyPr>
          <a:lstStyle/>
          <a:p>
            <a:r>
              <a:rPr lang="en-US" sz="2800" smtClean="0"/>
              <a:t>Voting in Meetings </a:t>
            </a:r>
          </a:p>
        </p:txBody>
      </p:sp>
      <p:sp>
        <p:nvSpPr>
          <p:cNvPr id="48131" name="Content Placeholder 2"/>
          <p:cNvSpPr>
            <a:spLocks noGrp="1"/>
          </p:cNvSpPr>
          <p:nvPr>
            <p:ph idx="1"/>
          </p:nvPr>
        </p:nvSpPr>
        <p:spPr>
          <a:xfrm>
            <a:off x="152399" y="1219200"/>
            <a:ext cx="8806249" cy="4876800"/>
          </a:xfrm>
        </p:spPr>
        <p:txBody>
          <a:bodyPr/>
          <a:lstStyle/>
          <a:p>
            <a:pPr marL="0" indent="0">
              <a:buFontTx/>
              <a:buNone/>
            </a:pPr>
            <a:r>
              <a:rPr lang="en-US" u="sng" dirty="0" smtClean="0"/>
              <a:t>Principles</a:t>
            </a:r>
            <a:endParaRPr lang="en-US" u="sng" dirty="0" smtClean="0"/>
          </a:p>
          <a:p>
            <a:pPr marL="0" indent="0">
              <a:buFontTx/>
              <a:buNone/>
            </a:pPr>
            <a:r>
              <a:rPr lang="en-US" dirty="0" smtClean="0"/>
              <a:t>1. We want to protect the integrity of 802.11-2012 and added amendments which requires that the broad membership review all amendments carefully.</a:t>
            </a:r>
          </a:p>
          <a:p>
            <a:pPr marL="0" indent="0">
              <a:buNone/>
            </a:pPr>
            <a:r>
              <a:rPr lang="en-US" dirty="0" smtClean="0"/>
              <a:t>2. </a:t>
            </a:r>
            <a:r>
              <a:rPr lang="en-US" dirty="0" smtClean="0"/>
              <a:t>We want participation from all members </a:t>
            </a:r>
            <a:endParaRPr lang="en-US" dirty="0" smtClean="0"/>
          </a:p>
          <a:p>
            <a:pPr marL="0" indent="0">
              <a:buNone/>
            </a:pPr>
            <a:r>
              <a:rPr lang="en-US" dirty="0" smtClean="0"/>
              <a:t>3. Members need to know ahead of time when straw polls and binding votes will be conducted</a:t>
            </a:r>
            <a:endParaRPr lang="en-US" dirty="0" smtClean="0"/>
          </a:p>
          <a:p>
            <a:pPr marL="0" indent="0">
              <a:buFontTx/>
              <a:buNone/>
            </a:pPr>
            <a:endParaRPr lang="en-US" dirty="0" smtClean="0"/>
          </a:p>
          <a:p>
            <a:pPr marL="0" indent="0">
              <a:buFontTx/>
              <a:buNone/>
            </a:pPr>
            <a:r>
              <a:rPr lang="en-US" u="sng" dirty="0" smtClean="0"/>
              <a:t>How do we </a:t>
            </a:r>
            <a:r>
              <a:rPr lang="en-US" u="sng" dirty="0" smtClean="0"/>
              <a:t>resolve the </a:t>
            </a:r>
            <a:r>
              <a:rPr lang="en-US" u="sng" dirty="0" smtClean="0"/>
              <a:t>proposal with expressed opposition?</a:t>
            </a:r>
            <a:endParaRPr lang="en-US" u="sng" dirty="0" smtClean="0"/>
          </a:p>
          <a:p>
            <a:pPr marL="0" indent="0">
              <a:buFontTx/>
              <a:buNone/>
            </a:pPr>
            <a:r>
              <a:rPr lang="en-US" dirty="0" smtClean="0"/>
              <a:t>CMMW TG meetings should be conducted such that qualified voting members will be able to conduct binding votes (not just straw polls)</a:t>
            </a:r>
          </a:p>
          <a:p>
            <a:pPr marL="0" indent="0">
              <a:buFontTx/>
              <a:buNone/>
            </a:pPr>
            <a:endParaRPr lang="en-US"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813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94362B62-07C0-4368-84C7-B36D18023B09}" type="slidenum">
              <a:rPr lang="en-US"/>
              <a:pPr/>
              <a:t>23</a:t>
            </a:fld>
            <a:endParaRPr lang="en-US"/>
          </a:p>
        </p:txBody>
      </p:sp>
    </p:spTree>
    <p:extLst>
      <p:ext uri="{BB962C8B-B14F-4D97-AF65-F5344CB8AC3E}">
        <p14:creationId xmlns:p14="http://schemas.microsoft.com/office/powerpoint/2010/main" xmlns="" val="1041053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Review of existing 802 wide WG rules</a:t>
            </a:r>
            <a:endParaRPr lang="en-US" dirty="0"/>
          </a:p>
        </p:txBody>
      </p:sp>
      <p:sp>
        <p:nvSpPr>
          <p:cNvPr id="3" name="Content Placeholder 2"/>
          <p:cNvSpPr>
            <a:spLocks noGrp="1"/>
          </p:cNvSpPr>
          <p:nvPr>
            <p:ph idx="1"/>
          </p:nvPr>
        </p:nvSpPr>
        <p:spPr>
          <a:xfrm>
            <a:off x="358346" y="1248033"/>
            <a:ext cx="8390238" cy="4551405"/>
          </a:xfrm>
        </p:spPr>
        <p:txBody>
          <a:bodyPr/>
          <a:lstStyle/>
          <a:p>
            <a:r>
              <a:rPr lang="en-US" sz="2000" dirty="0" smtClean="0"/>
              <a:t>Goal 1: Avoid making changes to 802 P&amp;P because those changes require not only EC approval but </a:t>
            </a:r>
            <a:r>
              <a:rPr lang="en-US" sz="2000" dirty="0" err="1" smtClean="0"/>
              <a:t>AudCom</a:t>
            </a:r>
            <a:r>
              <a:rPr lang="en-US" sz="2000" dirty="0" smtClean="0"/>
              <a:t> approval and that may take 12 months.</a:t>
            </a:r>
          </a:p>
          <a:p>
            <a:r>
              <a:rPr lang="en-US" sz="2000" dirty="0" smtClean="0"/>
              <a:t>Goal </a:t>
            </a:r>
            <a:r>
              <a:rPr lang="en-US" sz="2000" dirty="0" smtClean="0"/>
              <a:t>2: Avoid, if possible, making </a:t>
            </a:r>
            <a:r>
              <a:rPr lang="en-US" sz="2000" dirty="0" smtClean="0"/>
              <a:t>changes to </a:t>
            </a:r>
            <a:r>
              <a:rPr lang="en-US" sz="2000" dirty="0" smtClean="0"/>
              <a:t>802 WG P&amp;P. Changes </a:t>
            </a:r>
            <a:r>
              <a:rPr lang="en-US" sz="2000" dirty="0" smtClean="0"/>
              <a:t>require </a:t>
            </a:r>
            <a:r>
              <a:rPr lang="en-US" sz="2000" dirty="0" smtClean="0"/>
              <a:t>EC </a:t>
            </a:r>
            <a:r>
              <a:rPr lang="en-US" sz="2000" dirty="0" smtClean="0"/>
              <a:t>approval </a:t>
            </a:r>
            <a:r>
              <a:rPr lang="en-US" sz="2000" dirty="0" smtClean="0"/>
              <a:t>and </a:t>
            </a:r>
            <a:r>
              <a:rPr lang="en-US" sz="2000" dirty="0" smtClean="0"/>
              <a:t>that may take </a:t>
            </a:r>
            <a:r>
              <a:rPr lang="en-US" sz="2000" dirty="0" smtClean="0"/>
              <a:t>4 </a:t>
            </a:r>
            <a:r>
              <a:rPr lang="en-US" sz="2000" dirty="0" smtClean="0"/>
              <a:t>months.</a:t>
            </a:r>
          </a:p>
          <a:p>
            <a:endParaRPr lang="en-US" sz="2000" dirty="0" smtClean="0"/>
          </a:p>
          <a:p>
            <a:r>
              <a:rPr lang="en-US" sz="2000" dirty="0" smtClean="0"/>
              <a:t>So what do we have to work with?</a:t>
            </a:r>
          </a:p>
          <a:p>
            <a:endParaRPr lang="en-US" sz="2000" dirty="0" smtClean="0"/>
          </a:p>
          <a:p>
            <a:r>
              <a:rPr lang="en-US" sz="2000" dirty="0" smtClean="0">
                <a:hlinkClick r:id="rId2"/>
              </a:rPr>
              <a:t>http://ieee802.org/PNP/2009-11/LMSC_WG_PandP_approved_091120_rev_100213.pdf</a:t>
            </a:r>
            <a:endParaRPr lang="en-US" sz="2000" dirty="0" smtClean="0"/>
          </a:p>
          <a:p>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Some existing 802 WG P&amp;P</a:t>
            </a:r>
            <a:endParaRPr lang="en-US" dirty="0"/>
          </a:p>
        </p:txBody>
      </p:sp>
      <p:sp>
        <p:nvSpPr>
          <p:cNvPr id="3" name="Content Placeholder 2"/>
          <p:cNvSpPr>
            <a:spLocks noGrp="1"/>
          </p:cNvSpPr>
          <p:nvPr>
            <p:ph idx="1"/>
          </p:nvPr>
        </p:nvSpPr>
        <p:spPr>
          <a:xfrm>
            <a:off x="358346" y="1248033"/>
            <a:ext cx="8390238" cy="5090983"/>
          </a:xfrm>
        </p:spPr>
        <p:txBody>
          <a:bodyPr/>
          <a:lstStyle/>
          <a:p>
            <a:r>
              <a:rPr lang="en-US" sz="1600" dirty="0" smtClean="0">
                <a:solidFill>
                  <a:srgbClr val="0070C0"/>
                </a:solidFill>
              </a:rPr>
              <a:t>Reference : 802 LMSC WG Policies &amp; Procedures</a:t>
            </a:r>
          </a:p>
          <a:p>
            <a:pPr>
              <a:buNone/>
            </a:pPr>
            <a:r>
              <a:rPr lang="en-US" sz="1600" u="sng" dirty="0" smtClean="0">
                <a:solidFill>
                  <a:srgbClr val="0070C0"/>
                </a:solidFill>
              </a:rPr>
              <a:t>WG P&amp;P </a:t>
            </a:r>
            <a:r>
              <a:rPr lang="en-US" sz="1600" u="sng" dirty="0" smtClean="0">
                <a:solidFill>
                  <a:srgbClr val="0070C0"/>
                </a:solidFill>
              </a:rPr>
              <a:t>Clause </a:t>
            </a:r>
            <a:r>
              <a:rPr lang="en-US" sz="1600" u="sng" dirty="0" smtClean="0">
                <a:solidFill>
                  <a:srgbClr val="0070C0"/>
                </a:solidFill>
              </a:rPr>
              <a:t>9.5  - Quorum</a:t>
            </a:r>
          </a:p>
          <a:p>
            <a:r>
              <a:rPr lang="en-US" sz="1600" dirty="0" smtClean="0">
                <a:solidFill>
                  <a:srgbClr val="0070C0"/>
                </a:solidFill>
              </a:rPr>
              <a:t>No quorum is required at meetings held in conjunction with the plenary session since the plenary session time and place is established well in advance. No quorum is required for any WG meeting publicly announced at least 45 days in advance. A quorum is required at other WG meetings</a:t>
            </a:r>
            <a:r>
              <a:rPr lang="en-US" sz="1600" dirty="0" smtClean="0">
                <a:solidFill>
                  <a:srgbClr val="0070C0"/>
                </a:solidFill>
              </a:rPr>
              <a:t>.</a:t>
            </a:r>
          </a:p>
          <a:p>
            <a:pPr>
              <a:buNone/>
            </a:pPr>
            <a:r>
              <a:rPr lang="en-US" sz="1600" u="sng" dirty="0" smtClean="0">
                <a:solidFill>
                  <a:srgbClr val="0070C0"/>
                </a:solidFill>
              </a:rPr>
              <a:t>WG </a:t>
            </a:r>
            <a:r>
              <a:rPr lang="en-US" sz="1600" u="sng" dirty="0" smtClean="0">
                <a:solidFill>
                  <a:srgbClr val="0070C0"/>
                </a:solidFill>
              </a:rPr>
              <a:t>P&amp;P </a:t>
            </a:r>
            <a:r>
              <a:rPr lang="en-US" sz="1600" u="sng" dirty="0" smtClean="0">
                <a:solidFill>
                  <a:srgbClr val="0070C0"/>
                </a:solidFill>
              </a:rPr>
              <a:t>Clause 10 : Meetings </a:t>
            </a:r>
            <a:endParaRPr lang="en-US" sz="1600" u="sng" dirty="0" smtClean="0">
              <a:solidFill>
                <a:srgbClr val="0070C0"/>
              </a:solidFill>
            </a:endParaRPr>
          </a:p>
          <a:p>
            <a:r>
              <a:rPr lang="en-US" sz="1600" dirty="0" smtClean="0">
                <a:solidFill>
                  <a:srgbClr val="0070C0"/>
                </a:solidFill>
              </a:rPr>
              <a:t>Working </a:t>
            </a:r>
            <a:r>
              <a:rPr lang="en-US" sz="1600" dirty="0" smtClean="0">
                <a:solidFill>
                  <a:srgbClr val="0070C0"/>
                </a:solidFill>
              </a:rPr>
              <a:t>Group meetings shall be held, as decided by the working group, the Chair, or by petition of three-twentieths or more of the members, to conduct business, such as making assignments, receiving reports of work, considering draft standards, and considering views and objections from any source</a:t>
            </a:r>
            <a:r>
              <a:rPr lang="en-US" sz="1600" dirty="0" smtClean="0">
                <a:solidFill>
                  <a:srgbClr val="0070C0"/>
                </a:solidFill>
              </a:rPr>
              <a:t>.</a:t>
            </a:r>
          </a:p>
          <a:p>
            <a:r>
              <a:rPr lang="en-US" sz="1600" dirty="0" smtClean="0">
                <a:solidFill>
                  <a:srgbClr val="0070C0"/>
                </a:solidFill>
              </a:rPr>
              <a:t>A working group meeting shall be announced, by a working group officer or designee, 21 calendar days in advance to all participants. An agenda shall be distributed at least 14 calendar days in advance of a meeting.</a:t>
            </a:r>
            <a:r>
              <a:rPr lang="en-US" sz="1600" dirty="0" smtClean="0">
                <a:solidFill>
                  <a:srgbClr val="0070C0"/>
                </a:solidFill>
              </a:rPr>
              <a:t> </a:t>
            </a:r>
          </a:p>
          <a:p>
            <a:endParaRPr lang="en-US" sz="1600" dirty="0" smtClean="0">
              <a:solidFill>
                <a:srgbClr val="0070C0"/>
              </a:solidFill>
            </a:endParaRPr>
          </a:p>
          <a:p>
            <a:pPr>
              <a:buNone/>
            </a:pPr>
            <a:r>
              <a:rPr lang="en-US" sz="1600" u="sng" dirty="0" smtClean="0">
                <a:solidFill>
                  <a:srgbClr val="0070C0"/>
                </a:solidFill>
              </a:rPr>
              <a:t>WG P&amp;P Clause 14.1 :  WG Financial Operations</a:t>
            </a:r>
          </a:p>
          <a:p>
            <a:r>
              <a:rPr lang="en-US" sz="1600" dirty="0" smtClean="0">
                <a:solidFill>
                  <a:srgbClr val="0070C0"/>
                </a:solidFill>
              </a:rPr>
              <a:t>o)  The location, date, and fees for each interim session hosted or co-hosted by the WG require the approval of the WG EC. </a:t>
            </a:r>
          </a:p>
          <a:p>
            <a:endParaRPr lang="en-US" sz="16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P&amp;P Discussion</a:t>
            </a:r>
            <a:endParaRPr lang="en-US" dirty="0"/>
          </a:p>
        </p:txBody>
      </p:sp>
      <p:sp>
        <p:nvSpPr>
          <p:cNvPr id="3" name="Content Placeholder 2"/>
          <p:cNvSpPr>
            <a:spLocks noGrp="1"/>
          </p:cNvSpPr>
          <p:nvPr>
            <p:ph idx="1"/>
          </p:nvPr>
        </p:nvSpPr>
        <p:spPr/>
        <p:txBody>
          <a:bodyPr/>
          <a:lstStyle/>
          <a:p>
            <a:pPr marL="0" indent="0">
              <a:buFontTx/>
              <a:buNone/>
            </a:pPr>
            <a:r>
              <a:rPr lang="en-US" u="sng" dirty="0" smtClean="0"/>
              <a:t>The following requires high level 802 changes and is not seriously considered</a:t>
            </a:r>
          </a:p>
          <a:p>
            <a:pPr marL="0" indent="0">
              <a:buFontTx/>
              <a:buNone/>
            </a:pPr>
            <a:endParaRPr lang="en-US" u="sng" dirty="0" smtClean="0"/>
          </a:p>
          <a:p>
            <a:pPr marL="0" indent="0">
              <a:buFontTx/>
              <a:buNone/>
            </a:pPr>
            <a:r>
              <a:rPr lang="en-US" dirty="0" smtClean="0"/>
              <a:t>Should 802.11 create a new class of Voting rights that are task group specific? (i.e. CMMW TG voter)</a:t>
            </a:r>
          </a:p>
          <a:p>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to Consider</a:t>
            </a:r>
            <a:endParaRPr lang="en-US" dirty="0"/>
          </a:p>
        </p:txBody>
      </p:sp>
      <p:sp>
        <p:nvSpPr>
          <p:cNvPr id="3" name="Content Placeholder 2"/>
          <p:cNvSpPr>
            <a:spLocks noGrp="1"/>
          </p:cNvSpPr>
          <p:nvPr>
            <p:ph idx="1"/>
          </p:nvPr>
        </p:nvSpPr>
        <p:spPr>
          <a:xfrm>
            <a:off x="531341" y="1618735"/>
            <a:ext cx="8390237" cy="4477265"/>
          </a:xfrm>
        </p:spPr>
        <p:txBody>
          <a:bodyPr/>
          <a:lstStyle/>
          <a:p>
            <a:r>
              <a:rPr lang="en-US" u="sng" dirty="0" smtClean="0"/>
              <a:t>Prior discussions</a:t>
            </a:r>
            <a:endParaRPr lang="en-US" u="sng" dirty="0" smtClean="0"/>
          </a:p>
          <a:p>
            <a:r>
              <a:rPr lang="en-US" dirty="0" smtClean="0"/>
              <a:t>1. Construct  every CMMW Asia event as a WG interim meeting with established requisites – this will include voting</a:t>
            </a:r>
          </a:p>
          <a:p>
            <a:r>
              <a:rPr lang="en-US" dirty="0" smtClean="0"/>
              <a:t>2. </a:t>
            </a:r>
            <a:r>
              <a:rPr lang="en-US" dirty="0" smtClean="0"/>
              <a:t>Construct</a:t>
            </a:r>
            <a:r>
              <a:rPr lang="en-US" dirty="0" smtClean="0"/>
              <a:t> </a:t>
            </a:r>
            <a:r>
              <a:rPr lang="en-US" dirty="0" smtClean="0"/>
              <a:t>every CMMW Asia event to be  </a:t>
            </a:r>
            <a:r>
              <a:rPr lang="en-US" dirty="0" smtClean="0"/>
              <a:t>an ad hoc meeting </a:t>
            </a:r>
            <a:r>
              <a:rPr lang="en-US" dirty="0" smtClean="0"/>
              <a:t>with establish requisites – this will include voting.</a:t>
            </a:r>
          </a:p>
          <a:p>
            <a:r>
              <a:rPr lang="en-US" u="sng" dirty="0" smtClean="0"/>
              <a:t>Other options</a:t>
            </a:r>
          </a:p>
          <a:p>
            <a:r>
              <a:rPr lang="en-US" dirty="0" smtClean="0"/>
              <a:t>3. Use some hybrid approach such as 2 (rather than 3) WG interims in Asia to concentrate attention (attendance) on those and let the third be designated as an ad hoc.</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smtClean="0"/>
              <a:t>Attaining/Retaining Voting rights</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smtClean="0"/>
              <a:t>Assumption</a:t>
            </a:r>
          </a:p>
          <a:p>
            <a:pPr marL="0" indent="0">
              <a:buFontTx/>
              <a:buNone/>
            </a:pPr>
            <a:r>
              <a:rPr lang="en-US" sz="1800" smtClean="0"/>
              <a:t>Credit towards working group voting rights will be granted from attendance at Asian Task Group interim meetings (when not co-located with normal 802.11 interim meeting, but it cannot be double counted if the participants attend the normal 802.11 interim meeting towards WG voting rights) </a:t>
            </a:r>
          </a:p>
          <a:p>
            <a:pPr marL="0" indent="0">
              <a:buFontTx/>
              <a:buNone/>
            </a:pPr>
            <a:endParaRPr lang="en-US" sz="1800" smtClean="0"/>
          </a:p>
          <a:p>
            <a:pPr marL="0" indent="0">
              <a:buFontTx/>
              <a:buNone/>
            </a:pPr>
            <a:r>
              <a:rPr lang="en-US" sz="1800" smtClean="0"/>
              <a:t>802.11 voters, that never attend a CMMW interim meeting, will have CMMW voting rights.</a:t>
            </a:r>
          </a:p>
          <a:p>
            <a:pPr marL="0" indent="0">
              <a:buFontTx/>
              <a:buNone/>
            </a:pPr>
            <a:endParaRPr lang="en-US" smtClean="0"/>
          </a:p>
          <a:p>
            <a:pPr marL="0" indent="0">
              <a:buFontTx/>
              <a:buNone/>
            </a:pPr>
            <a:r>
              <a:rPr lang="en-US" sz="1800" u="sng" smtClean="0"/>
              <a:t>New considerations</a:t>
            </a:r>
          </a:p>
          <a:p>
            <a:pPr marL="0" indent="0">
              <a:buFontTx/>
              <a:buNone/>
            </a:pPr>
            <a:r>
              <a:rPr lang="en-US" sz="1800" smtClean="0"/>
              <a:t>Should 802.11 create a new class of Voting rights that are task group specific? (i.e. CMMW TG voter)</a:t>
            </a:r>
          </a:p>
          <a:p>
            <a:pPr marL="0" indent="0"/>
            <a:endParaRPr lang="en-US" sz="1800" smtClean="0"/>
          </a:p>
          <a:p>
            <a:pPr marL="0" indent="0">
              <a:buFontTx/>
              <a:buNone/>
            </a:pPr>
            <a:endParaRPr lang="en-US" smtClean="0"/>
          </a:p>
          <a:p>
            <a:pPr marL="0" indent="0">
              <a:buFontTx/>
              <a:buNone/>
            </a:pPr>
            <a:endParaRPr lang="en-US" sz="160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28</a:t>
            </a:fld>
            <a:endParaRPr lang="en-US"/>
          </a:p>
        </p:txBody>
      </p:sp>
    </p:spTree>
    <p:extLst>
      <p:ext uri="{BB962C8B-B14F-4D97-AF65-F5344CB8AC3E}">
        <p14:creationId xmlns:p14="http://schemas.microsoft.com/office/powerpoint/2010/main" xmlns="" val="15198324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29</a:t>
            </a:fld>
            <a:endParaRPr lang="en-US"/>
          </a:p>
        </p:txBody>
      </p:sp>
      <p:sp>
        <p:nvSpPr>
          <p:cNvPr id="7" name="Rectangle 6"/>
          <p:cNvSpPr/>
          <p:nvPr/>
        </p:nvSpPr>
        <p:spPr>
          <a:xfrm>
            <a:off x="1629369" y="2967335"/>
            <a:ext cx="58852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Reference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Meeting Locations</a:t>
            </a:r>
            <a:endParaRPr lang="en-US" sz="3200" dirty="0"/>
          </a:p>
        </p:txBody>
      </p:sp>
      <p:sp>
        <p:nvSpPr>
          <p:cNvPr id="3" name="Content Placeholder 2"/>
          <p:cNvSpPr>
            <a:spLocks noGrp="1"/>
          </p:cNvSpPr>
          <p:nvPr>
            <p:ph idx="1"/>
          </p:nvPr>
        </p:nvSpPr>
        <p:spPr>
          <a:xfrm>
            <a:off x="76200" y="1600200"/>
            <a:ext cx="8915400" cy="4525963"/>
          </a:xfrm>
        </p:spPr>
        <p:txBody>
          <a:bodyPr>
            <a:normAutofit/>
          </a:bodyPr>
          <a:lstStyle/>
          <a:p>
            <a:pPr marL="0" indent="0">
              <a:buNone/>
            </a:pPr>
            <a:r>
              <a:rPr lang="en-US" sz="2000" u="sng" dirty="0" smtClean="0"/>
              <a:t>3 meeting venues for CMMW TG</a:t>
            </a:r>
          </a:p>
          <a:p>
            <a:pPr marL="457200" indent="-457200">
              <a:buFont typeface="+mj-lt"/>
              <a:buAutoNum type="arabicPeriod"/>
            </a:pPr>
            <a:r>
              <a:rPr lang="en-US" sz="2000" dirty="0" smtClean="0"/>
              <a:t>802 plenary   - dates &amp; locations scheduled going out several years</a:t>
            </a:r>
          </a:p>
          <a:p>
            <a:pPr marL="457200" indent="-457200">
              <a:buFont typeface="+mj-lt"/>
              <a:buAutoNum type="arabicPeriod"/>
            </a:pPr>
            <a:r>
              <a:rPr lang="en-US" sz="2000" dirty="0" smtClean="0"/>
              <a:t>802.11 interim - dates &amp; locations scheduled going out several years</a:t>
            </a:r>
          </a:p>
          <a:p>
            <a:pPr marL="457200" indent="-457200">
              <a:buFont typeface="+mj-lt"/>
              <a:buAutoNum type="arabicPeriod"/>
            </a:pPr>
            <a:r>
              <a:rPr lang="en-US" sz="2000" dirty="0" smtClean="0"/>
              <a:t>CMMW  TG in conjunction with CWPAN in Asia (typically China) - dates &amp; locations scheduled for 2012 and 2013</a:t>
            </a:r>
          </a:p>
          <a:p>
            <a:endParaRPr lang="en-US" sz="2000" dirty="0" smtClean="0"/>
          </a:p>
          <a:p>
            <a:pPr marL="0" indent="0">
              <a:buNone/>
            </a:pPr>
            <a:endParaRPr lang="en-US" sz="2000" dirty="0" smtClean="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19607794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304800"/>
            <a:ext cx="9144000" cy="1143000"/>
          </a:xfrm>
        </p:spPr>
        <p:txBody>
          <a:bodyPr/>
          <a:lstStyle/>
          <a:p>
            <a:r>
              <a:rPr lang="en-US" sz="2800" smtClean="0"/>
              <a:t>Planned IEEE 802 / CMMW TG meeting schedule (1)</a:t>
            </a:r>
            <a:endParaRPr lang="en-SG" sz="2800" smtClean="0"/>
          </a:p>
        </p:txBody>
      </p:sp>
      <p:graphicFrame>
        <p:nvGraphicFramePr>
          <p:cNvPr id="4" name="Content Placeholder 3"/>
          <p:cNvGraphicFramePr>
            <a:graphicFrameLocks noGrp="1"/>
          </p:cNvGraphicFramePr>
          <p:nvPr>
            <p:ph idx="1"/>
          </p:nvPr>
        </p:nvGraphicFramePr>
        <p:xfrm>
          <a:off x="685800" y="1770063"/>
          <a:ext cx="7696200" cy="4605782"/>
        </p:xfrm>
        <a:graphic>
          <a:graphicData uri="http://schemas.openxmlformats.org/drawingml/2006/table">
            <a:tbl>
              <a:tblPr/>
              <a:tblGrid>
                <a:gridCol w="2565400"/>
                <a:gridCol w="3073400"/>
                <a:gridCol w="2057400"/>
              </a:tblGrid>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13-18,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15-20,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16-21,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Indian Wells, CA,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24-28,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Beijing,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11-16,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21-25,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17-22,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Orlando, Florida,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Big Island, 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April 22-26,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14-19,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501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 (Co-location)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Dallax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77" name="TextBox 4"/>
          <p:cNvSpPr txBox="1">
            <a:spLocks noChangeArrowheads="1"/>
          </p:cNvSpPr>
          <p:nvPr/>
        </p:nvSpPr>
        <p:spPr bwMode="auto">
          <a:xfrm>
            <a:off x="609600" y="1295400"/>
            <a:ext cx="7848600" cy="338138"/>
          </a:xfrm>
          <a:prstGeom prst="rect">
            <a:avLst/>
          </a:prstGeom>
          <a:noFill/>
          <a:ln w="9525">
            <a:noFill/>
            <a:miter lim="800000"/>
            <a:headEnd/>
            <a:tailEnd/>
          </a:ln>
        </p:spPr>
        <p:txBody>
          <a:bodyPr>
            <a:spAutoFit/>
          </a:bodyPr>
          <a:lstStyle/>
          <a:p>
            <a:r>
              <a:rPr lang="en-US" sz="1600"/>
              <a:t>Note: Assuming we can start CMMW TG meeting in Sept 2012</a:t>
            </a:r>
            <a:endParaRPr lang="en-SG"/>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609600"/>
            <a:ext cx="9144000" cy="1143000"/>
          </a:xfrm>
        </p:spPr>
        <p:txBody>
          <a:bodyPr/>
          <a:lstStyle/>
          <a:p>
            <a:r>
              <a:rPr lang="en-US" sz="2800" smtClean="0"/>
              <a:t>Planned IEEE 802 / CMMW TG meeting schedule (TBD)</a:t>
            </a:r>
            <a:endParaRPr lang="en-SG" sz="2800" smtClean="0"/>
          </a:p>
        </p:txBody>
      </p:sp>
      <p:graphicFrame>
        <p:nvGraphicFramePr>
          <p:cNvPr id="4" name="Content Placeholder 3"/>
          <p:cNvGraphicFramePr>
            <a:graphicFrameLocks noGrp="1"/>
          </p:cNvGraphicFramePr>
          <p:nvPr>
            <p:ph idx="1"/>
          </p:nvPr>
        </p:nvGraphicFramePr>
        <p:xfrm>
          <a:off x="533400" y="1828800"/>
          <a:ext cx="7848600" cy="3222630"/>
        </p:xfrm>
        <a:graphic>
          <a:graphicData uri="http://schemas.openxmlformats.org/drawingml/2006/table">
            <a:tbl>
              <a:tblPr/>
              <a:tblGrid>
                <a:gridCol w="2616200"/>
                <a:gridCol w="3133725"/>
                <a:gridCol w="2098675"/>
              </a:tblGrid>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Los Angeles,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6-10,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16-21,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20-24,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California,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 (non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23-27, 2014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Texas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81" name="Rectangle 4"/>
          <p:cNvSpPr>
            <a:spLocks noChangeArrowheads="1"/>
          </p:cNvSpPr>
          <p:nvPr/>
        </p:nvSpPr>
        <p:spPr bwMode="auto">
          <a:xfrm>
            <a:off x="533399" y="5257800"/>
            <a:ext cx="8338751" cy="1200329"/>
          </a:xfrm>
          <a:prstGeom prst="rect">
            <a:avLst/>
          </a:prstGeom>
          <a:noFill/>
          <a:ln w="9525">
            <a:noFill/>
            <a:miter lim="800000"/>
            <a:headEnd/>
            <a:tailEnd/>
          </a:ln>
        </p:spPr>
        <p:txBody>
          <a:bodyPr wrap="square">
            <a:spAutoFit/>
          </a:bodyPr>
          <a:lstStyle/>
          <a:p>
            <a:r>
              <a:rPr lang="en-US" sz="1200" b="1" u="sng" dirty="0">
                <a:solidFill>
                  <a:srgbClr val="0070C0"/>
                </a:solidFill>
              </a:rPr>
              <a:t>Recommendation on time:</a:t>
            </a:r>
          </a:p>
          <a:p>
            <a:r>
              <a:rPr lang="en-US" sz="1200" b="1" dirty="0">
                <a:solidFill>
                  <a:srgbClr val="0070C0"/>
                </a:solidFill>
              </a:rPr>
              <a:t>CMMW TG on Wed-Thursday </a:t>
            </a:r>
          </a:p>
          <a:p>
            <a:r>
              <a:rPr lang="en-US" sz="1200" b="1" dirty="0">
                <a:solidFill>
                  <a:srgbClr val="0070C0"/>
                </a:solidFill>
              </a:rPr>
              <a:t>CWPAN on Mon, Tues and Friday</a:t>
            </a:r>
          </a:p>
          <a:p>
            <a:r>
              <a:rPr lang="en-US" sz="1200" b="1" dirty="0">
                <a:solidFill>
                  <a:srgbClr val="0070C0"/>
                </a:solidFill>
              </a:rPr>
              <a:t>Any feedback???</a:t>
            </a:r>
          </a:p>
          <a:p>
            <a:r>
              <a:rPr lang="en-US" sz="1200" b="1" u="sng" dirty="0">
                <a:solidFill>
                  <a:srgbClr val="0070C0"/>
                </a:solidFill>
              </a:rPr>
              <a:t>Recommendation on venue:</a:t>
            </a:r>
          </a:p>
          <a:p>
            <a:r>
              <a:rPr lang="en-US" sz="1200" b="1" dirty="0">
                <a:solidFill>
                  <a:srgbClr val="0070C0"/>
                </a:solidFill>
              </a:rPr>
              <a:t>Beijing, any other place???</a:t>
            </a:r>
            <a:endParaRPr lang="en-SG"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endParaRPr lang="en-US" smtClean="0"/>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32</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endParaRPr lang="en-US" smtClean="0"/>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33</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endParaRPr lang="en-US" smtClean="0"/>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34</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xmlns="" val="2639542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endParaRPr lang="en-US" smtClean="0"/>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35</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xmlns=""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xmlns="" val="35482795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endParaRPr lang="en-US" smtClean="0"/>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36</a:t>
            </a:fld>
            <a:endParaRPr lang="en-US" smtClean="0"/>
          </a:p>
        </p:txBody>
      </p:sp>
      <p:pic>
        <p:nvPicPr>
          <p:cNvPr id="91140" name="Picture 2"/>
          <p:cNvPicPr>
            <a:picLocks noChangeAspect="1" noChangeArrowheads="1"/>
          </p:cNvPicPr>
          <p:nvPr/>
        </p:nvPicPr>
        <p:blipFill>
          <a:blip r:embed="rId2" cstate="print"/>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Voting - Conservative Approach</a:t>
            </a:r>
            <a:br>
              <a:rPr lang="en-US" sz="3200" dirty="0" smtClean="0"/>
            </a:br>
            <a:r>
              <a:rPr lang="en-US" sz="3200" dirty="0" smtClean="0"/>
              <a:t>No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sz="2400" u="sng" dirty="0" smtClean="0"/>
              <a:t>Option 1</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New interested parties, including members of CWPAN who expect to participate in CMMW task group must earn 802.11 WG voting rights through the procedures defined in the standard 802.11 rules</a:t>
            </a:r>
            <a:r>
              <a:rPr lang="en-US" sz="2400" dirty="0"/>
              <a:t>.</a:t>
            </a:r>
            <a:r>
              <a:rPr lang="en-US" sz="2400" dirty="0" smtClean="0"/>
              <a:t> After obtaining voting status, failure to attend meetings </a:t>
            </a:r>
            <a:r>
              <a:rPr lang="en-US" dirty="0"/>
              <a:t>(category 1 &amp; 2) </a:t>
            </a:r>
            <a:r>
              <a:rPr lang="en-US" sz="2400" dirty="0" smtClean="0"/>
              <a:t>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242504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2)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3422782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a:t>
            </a:r>
            <a:r>
              <a:rPr lang="en-US" dirty="0" smtClean="0"/>
              <a:t>2 or 3)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69928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773"/>
            <a:ext cx="8229600" cy="1173162"/>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Discretionary Integration into 802.11 Expected</a:t>
            </a:r>
            <a:endParaRPr lang="en-US" sz="3200" dirty="0"/>
          </a:p>
        </p:txBody>
      </p:sp>
      <p:sp>
        <p:nvSpPr>
          <p:cNvPr id="3" name="Content Placeholder 2"/>
          <p:cNvSpPr>
            <a:spLocks noGrp="1"/>
          </p:cNvSpPr>
          <p:nvPr>
            <p:ph idx="1"/>
          </p:nvPr>
        </p:nvSpPr>
        <p:spPr>
          <a:xfrm>
            <a:off x="457200" y="1982804"/>
            <a:ext cx="8229600" cy="4143359"/>
          </a:xfrm>
        </p:spPr>
        <p:txBody>
          <a:bodyPr>
            <a:normAutofit/>
          </a:bodyPr>
          <a:lstStyle/>
          <a:p>
            <a:pPr marL="0" indent="0">
              <a:buNone/>
            </a:pPr>
            <a:r>
              <a:rPr lang="en-US" sz="2400" u="sng" dirty="0" smtClean="0"/>
              <a:t>Option 3</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meetings or vote lead to loss of voting rights.</a:t>
            </a:r>
            <a:endParaRPr lang="en-US" sz="2400" dirty="0"/>
          </a:p>
        </p:txBody>
      </p:sp>
      <p:sp>
        <p:nvSpPr>
          <p:cNvPr id="5" name="Chevron 4"/>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73825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Rule Hierarchy</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8</a:t>
            </a:fld>
            <a:endParaRPr lang="en-US"/>
          </a:p>
        </p:txBody>
      </p:sp>
      <p:sp>
        <p:nvSpPr>
          <p:cNvPr id="7" name="Rectangle 6"/>
          <p:cNvSpPr/>
          <p:nvPr/>
        </p:nvSpPr>
        <p:spPr bwMode="auto">
          <a:xfrm>
            <a:off x="606417" y="1001028"/>
            <a:ext cx="1732548" cy="4812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a:t>
            </a:r>
          </a:p>
        </p:txBody>
      </p:sp>
      <p:sp>
        <p:nvSpPr>
          <p:cNvPr id="9" name="Rectangle 8"/>
          <p:cNvSpPr/>
          <p:nvPr/>
        </p:nvSpPr>
        <p:spPr bwMode="auto">
          <a:xfrm>
            <a:off x="1155059" y="2943726"/>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P&amp;P</a:t>
            </a:r>
          </a:p>
        </p:txBody>
      </p:sp>
      <p:sp>
        <p:nvSpPr>
          <p:cNvPr id="10" name="Rectangle 9"/>
          <p:cNvSpPr/>
          <p:nvPr/>
        </p:nvSpPr>
        <p:spPr bwMode="auto">
          <a:xfrm>
            <a:off x="4522293" y="2943725"/>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require approval by </a:t>
            </a:r>
            <a:r>
              <a:rPr kumimoji="0" lang="en-US" sz="1400" b="1" i="0" u="none" strike="noStrike" cap="none" normalizeH="0" baseline="0" dirty="0" err="1" smtClean="0">
                <a:ln>
                  <a:noFill/>
                </a:ln>
                <a:solidFill>
                  <a:schemeClr val="tx1"/>
                </a:solidFill>
                <a:effectLst/>
                <a:latin typeface="Times New Roman" pitchFamily="18" charset="0"/>
              </a:rPr>
              <a:t>AudCom</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1" name="Rectangle 10"/>
          <p:cNvSpPr/>
          <p:nvPr/>
        </p:nvSpPr>
        <p:spPr bwMode="auto">
          <a:xfrm>
            <a:off x="1155059" y="3691285"/>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OM</a:t>
            </a:r>
          </a:p>
        </p:txBody>
      </p:sp>
      <p:sp>
        <p:nvSpPr>
          <p:cNvPr id="12" name="Rectangle 11"/>
          <p:cNvSpPr/>
          <p:nvPr/>
        </p:nvSpPr>
        <p:spPr bwMode="auto">
          <a:xfrm>
            <a:off x="4522293" y="3691284"/>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1155058" y="4355428"/>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WG P&amp;P</a:t>
            </a:r>
          </a:p>
        </p:txBody>
      </p:sp>
      <p:sp>
        <p:nvSpPr>
          <p:cNvPr id="14" name="Rectangle 13"/>
          <p:cNvSpPr/>
          <p:nvPr/>
        </p:nvSpPr>
        <p:spPr bwMode="auto">
          <a:xfrm>
            <a:off x="4560796" y="4355427"/>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155058" y="5019570"/>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802.11 OM</a:t>
            </a:r>
          </a:p>
        </p:txBody>
      </p:sp>
      <p:sp>
        <p:nvSpPr>
          <p:cNvPr id="16" name="Rectangle 15"/>
          <p:cNvSpPr/>
          <p:nvPr/>
        </p:nvSpPr>
        <p:spPr bwMode="auto">
          <a:xfrm>
            <a:off x="4560796" y="5019569"/>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802.11 are</a:t>
            </a:r>
            <a:r>
              <a:rPr kumimoji="0" lang="en-US" sz="1400" b="1" i="0" u="none" strike="noStrike" cap="none" normalizeH="0" dirty="0" smtClean="0">
                <a:ln>
                  <a:noFill/>
                </a:ln>
                <a:solidFill>
                  <a:schemeClr val="tx1"/>
                </a:solidFill>
                <a:effectLst/>
                <a:latin typeface="Times New Roman" pitchFamily="18" charset="0"/>
              </a:rPr>
              <a:t> approved by 802.11</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1155057" y="1575332"/>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Bylaws</a:t>
            </a:r>
          </a:p>
        </p:txBody>
      </p:sp>
      <p:sp>
        <p:nvSpPr>
          <p:cNvPr id="18" name="Rectangle 17"/>
          <p:cNvSpPr/>
          <p:nvPr/>
        </p:nvSpPr>
        <p:spPr bwMode="auto">
          <a:xfrm>
            <a:off x="4522292" y="1575333"/>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SA require approval by IEEE </a:t>
            </a:r>
            <a:r>
              <a:rPr kumimoji="0" lang="en-US" sz="1400" b="1" i="0" u="none" strike="noStrike" cap="none" normalizeH="0" baseline="0" dirty="0" err="1" smtClean="0">
                <a:ln>
                  <a:noFill/>
                </a:ln>
                <a:solidFill>
                  <a:schemeClr val="tx1"/>
                </a:solidFill>
                <a:effectLst/>
                <a:latin typeface="Times New Roman" pitchFamily="18" charset="0"/>
              </a:rPr>
              <a:t>BoD</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9" name="Rectangle 18"/>
          <p:cNvSpPr/>
          <p:nvPr/>
        </p:nvSpPr>
        <p:spPr bwMode="auto">
          <a:xfrm>
            <a:off x="1155058" y="2322893"/>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P&amp;P</a:t>
            </a:r>
          </a:p>
        </p:txBody>
      </p:sp>
      <p:sp>
        <p:nvSpPr>
          <p:cNvPr id="20" name="Rectangle 19"/>
          <p:cNvSpPr/>
          <p:nvPr/>
        </p:nvSpPr>
        <p:spPr bwMode="auto">
          <a:xfrm>
            <a:off x="4522292" y="2322892"/>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SASB</a:t>
            </a:r>
            <a:endParaRPr kumimoji="0" 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83816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3.6.2  Interim </a:t>
            </a:r>
            <a:r>
              <a:rPr lang="en-US" b="1" dirty="0"/>
              <a:t>Sessions</a:t>
            </a:r>
          </a:p>
          <a:p>
            <a:r>
              <a:rPr lang="en-US" dirty="0"/>
              <a:t>Interim sessions of the WG, TGs, SGs and/or SCs are scheduled by the respective groups no later than the end of the prior plenary session. A WG interim session is held between 802 plenary sessions. Additional sessions may be scheduled as needed to conduct business of the WG, TGs, SGs and/or SCs. The date, time, and place of the session(s) must be approved by the WG and announced at the WG Closing Plenary meeting and entered in the minutes of the WG meeting</a:t>
            </a:r>
            <a:r>
              <a:rPr lang="en-US" dirty="0" smtClean="0"/>
              <a:t>.</a:t>
            </a:r>
          </a:p>
          <a:p>
            <a:endParaRPr lang="en-US" dirty="0"/>
          </a:p>
          <a:p>
            <a:r>
              <a:rPr lang="en-US" dirty="0" smtClean="0"/>
              <a:t>802.11 interim meetings announced at least 45 days in advance do not require a quorum for voting.</a:t>
            </a:r>
            <a:endParaRPr lang="en-US" dirty="0"/>
          </a:p>
          <a:p>
            <a:endParaRPr lang="en-US" dirty="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xmlns="" val="266854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260878</TotalTime>
  <Words>3401</Words>
  <Application>Microsoft Office PowerPoint</Application>
  <PresentationFormat>On-screen Show (4:3)</PresentationFormat>
  <Paragraphs>506</Paragraphs>
  <Slides>36</Slides>
  <Notes>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CMMW Logistics Options- March 2012</vt:lpstr>
      <vt:lpstr>Discussion on Meeting Logistics for CMMW TG</vt:lpstr>
      <vt:lpstr>Meeting Locations</vt:lpstr>
      <vt:lpstr>Voting - Conservative Approach No dispensation to get started Full Integration into 802.11 Expected</vt:lpstr>
      <vt:lpstr>Voting - Rapid Inclusion Approach Special dispensation to get started Full Integration into 802.11 Expected</vt:lpstr>
      <vt:lpstr>Voting - Rapid Inclusion Approach Special dispensation to get started Full Integration into 802.11 Expected</vt:lpstr>
      <vt:lpstr>Voting - Rapid Inclusion Approach Special dispensation to get started Discretionary Integration into 802.11 Expected</vt:lpstr>
      <vt:lpstr>IEEE Rule Hierarchy</vt:lpstr>
      <vt:lpstr>802.11 Operations Manual</vt:lpstr>
      <vt:lpstr>Traditional Meeting Status (part 1)</vt:lpstr>
      <vt:lpstr>CMMW Meeting Status (part 2)</vt:lpstr>
      <vt:lpstr>CWPAN response on voting and attendance</vt:lpstr>
      <vt:lpstr>Slide 13</vt:lpstr>
      <vt:lpstr>Summary from 11/1570  on meeting locations in Asia, attendance, voting rights</vt:lpstr>
      <vt:lpstr>Discussion in 802.11ad in Atlanta on meeting locations in Asia, attendance, voting rights </vt:lpstr>
      <vt:lpstr>Task Group Logistic Discussion</vt:lpstr>
      <vt:lpstr>Meetings – Questions</vt:lpstr>
      <vt:lpstr>Introduction of CESI</vt:lpstr>
      <vt:lpstr>Slide 19</vt:lpstr>
      <vt:lpstr>Organization  Logistics- April 2012 Baseline (1)</vt:lpstr>
      <vt:lpstr>Organization  Logistics- April 2012 Baseline (2)</vt:lpstr>
      <vt:lpstr>Organization  Logistics- April 2012  (3)</vt:lpstr>
      <vt:lpstr>Voting in Meetings </vt:lpstr>
      <vt:lpstr>Review of existing 802 wide WG rules</vt:lpstr>
      <vt:lpstr>Some existing 802 WG P&amp;P</vt:lpstr>
      <vt:lpstr>P&amp;P Discussion</vt:lpstr>
      <vt:lpstr>Options to Consider</vt:lpstr>
      <vt:lpstr>Attaining/Retaining Voting rights</vt:lpstr>
      <vt:lpstr>Slide 29</vt:lpstr>
      <vt:lpstr>Planned IEEE 802 / CMMW TG meeting schedule (1)</vt:lpstr>
      <vt:lpstr>Planned IEEE 802 / CMMW TG meeting schedule (TBD)</vt:lpstr>
      <vt:lpstr>Future Venues - 2012</vt:lpstr>
      <vt:lpstr>Future Venues -2013</vt:lpstr>
      <vt:lpstr>Future Venues - 2014</vt:lpstr>
      <vt:lpstr>Future Venues - 2015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CMMW Logistics Discussions</dc:title>
  <dc:subject>Additional Meeting Information</dc:subject>
  <dc:creator>Bruce Kraemer (Marvell)</dc:creator>
  <cp:lastModifiedBy>admin</cp:lastModifiedBy>
  <cp:revision>2689</cp:revision>
  <cp:lastPrinted>2012-03-15T20:17:58Z</cp:lastPrinted>
  <dcterms:created xsi:type="dcterms:W3CDTF">1998-02-10T13:07:52Z</dcterms:created>
  <dcterms:modified xsi:type="dcterms:W3CDTF">2012-04-19T21:58:44Z</dcterms:modified>
</cp:coreProperties>
</file>