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1105" r:id="rId2"/>
    <p:sldId id="1556" r:id="rId3"/>
    <p:sldId id="1557" r:id="rId4"/>
    <p:sldId id="1558" r:id="rId5"/>
    <p:sldId id="1559" r:id="rId6"/>
    <p:sldId id="1560" r:id="rId7"/>
    <p:sldId id="1561" r:id="rId8"/>
    <p:sldId id="1562" r:id="rId9"/>
    <p:sldId id="1563" r:id="rId10"/>
    <p:sldId id="1565" r:id="rId11"/>
    <p:sldId id="1574" r:id="rId12"/>
    <p:sldId id="1566" r:id="rId13"/>
    <p:sldId id="1567" r:id="rId14"/>
    <p:sldId id="1568" r:id="rId15"/>
    <p:sldId id="1569" r:id="rId16"/>
    <p:sldId id="1570" r:id="rId17"/>
    <p:sldId id="1571" r:id="rId18"/>
    <p:sldId id="1572" r:id="rId19"/>
    <p:sldId id="1573" r:id="rId20"/>
    <p:sldId id="1347" r:id="rId21"/>
    <p:sldId id="1447" r:id="rId22"/>
    <p:sldId id="1536" r:id="rId23"/>
    <p:sldId id="1543" r:id="rId24"/>
    <p:sldId id="1435" r:id="rId25"/>
  </p:sldIdLst>
  <p:sldSz cx="9144000" cy="6858000" type="screen4x3"/>
  <p:notesSz cx="7053263" cy="9309100"/>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9966"/>
    <a:srgbClr val="FF9933"/>
    <a:srgbClr val="FF3300"/>
    <a:srgbClr val="33CC33"/>
    <a:srgbClr val="66FF99"/>
    <a:srgbClr val="C0C0C0"/>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80" autoAdjust="0"/>
    <p:restoredTop sz="86410" autoAdjust="0"/>
  </p:normalViewPr>
  <p:slideViewPr>
    <p:cSldViewPr snapToGrid="0">
      <p:cViewPr varScale="1">
        <p:scale>
          <a:sx n="115" d="100"/>
          <a:sy n="115" d="100"/>
        </p:scale>
        <p:origin x="-834"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582"/>
    </p:cViewPr>
  </p:sorterViewPr>
  <p:notesViewPr>
    <p:cSldViewPr snapToGrid="0">
      <p:cViewPr>
        <p:scale>
          <a:sx n="100" d="100"/>
          <a:sy n="100" d="100"/>
        </p:scale>
        <p:origin x="-1932" y="-72"/>
      </p:cViewPr>
      <p:guideLst>
        <p:guide orient="horz" pos="2166"/>
        <p:guide pos="293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47477" y="185901"/>
            <a:ext cx="2199349" cy="215738"/>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6139" eaLnBrk="0" hangingPunct="0">
              <a:defRPr sz="1400"/>
            </a:lvl1pPr>
          </a:lstStyle>
          <a:p>
            <a:r>
              <a:rPr lang="en-US" smtClean="0"/>
              <a:t>doc.: IEEE 802.11-12/0443r0</a:t>
            </a:r>
            <a:endParaRPr lang="en-US"/>
          </a:p>
        </p:txBody>
      </p:sp>
      <p:sp>
        <p:nvSpPr>
          <p:cNvPr id="3075" name="Rectangle 3"/>
          <p:cNvSpPr>
            <a:spLocks noGrp="1" noChangeArrowheads="1"/>
          </p:cNvSpPr>
          <p:nvPr>
            <p:ph type="dt" sz="quarter" idx="1"/>
          </p:nvPr>
        </p:nvSpPr>
        <p:spPr bwMode="auto">
          <a:xfrm>
            <a:off x="706438" y="176670"/>
            <a:ext cx="920060"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l" defTabSz="946724" eaLnBrk="0" hangingPunct="0">
              <a:defRPr sz="1400"/>
            </a:lvl1pPr>
          </a:lstStyle>
          <a:p>
            <a:pPr>
              <a:defRPr/>
            </a:pPr>
            <a:r>
              <a:rPr lang="en-US" smtClean="0"/>
              <a:t>March 2012</a:t>
            </a:r>
            <a:endParaRPr lang="en-US"/>
          </a:p>
        </p:txBody>
      </p:sp>
      <p:sp>
        <p:nvSpPr>
          <p:cNvPr id="3076" name="Rectangle 4"/>
          <p:cNvSpPr>
            <a:spLocks noGrp="1" noChangeArrowheads="1"/>
          </p:cNvSpPr>
          <p:nvPr>
            <p:ph type="ftr" sz="quarter" idx="2"/>
          </p:nvPr>
        </p:nvSpPr>
        <p:spPr bwMode="auto">
          <a:xfrm>
            <a:off x="4839202" y="9010651"/>
            <a:ext cx="1586999" cy="184918"/>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6139" eaLnBrk="0" hangingPunct="0">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188376" y="9010651"/>
            <a:ext cx="520936" cy="184918"/>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defTabSz="946724" eaLnBrk="0" hangingPunct="0">
              <a:defRPr sz="1200" b="0"/>
            </a:lvl1pPr>
          </a:lstStyle>
          <a:p>
            <a:pPr>
              <a:defRPr/>
            </a:pPr>
            <a:r>
              <a:rPr lang="en-US"/>
              <a:t>Page </a:t>
            </a:r>
            <a:fld id="{51199A6D-3DD6-4B6A-9EA6-E580F683D364}" type="slidenum">
              <a:rPr lang="en-US"/>
              <a:pPr>
                <a:defRPr/>
              </a:pPr>
              <a:t>‹#›</a:t>
            </a:fld>
            <a:endParaRPr lang="en-US"/>
          </a:p>
        </p:txBody>
      </p:sp>
      <p:sp>
        <p:nvSpPr>
          <p:cNvPr id="72710" name="Line 6"/>
          <p:cNvSpPr>
            <a:spLocks noChangeShapeType="1"/>
          </p:cNvSpPr>
          <p:nvPr/>
        </p:nvSpPr>
        <p:spPr bwMode="auto">
          <a:xfrm>
            <a:off x="704851" y="387350"/>
            <a:ext cx="564356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
        <p:nvSpPr>
          <p:cNvPr id="72711" name="Rectangle 7"/>
          <p:cNvSpPr>
            <a:spLocks noChangeArrowheads="1"/>
          </p:cNvSpPr>
          <p:nvPr/>
        </p:nvSpPr>
        <p:spPr bwMode="auto">
          <a:xfrm>
            <a:off x="704850" y="9010650"/>
            <a:ext cx="738188" cy="190500"/>
          </a:xfrm>
          <a:prstGeom prst="rect">
            <a:avLst/>
          </a:prstGeom>
          <a:noFill/>
          <a:ln>
            <a:noFill/>
          </a:ln>
          <a:effectLst/>
          <a:extLst/>
        </p:spPr>
        <p:txBody>
          <a:bodyPr wrap="none" lIns="0" tIns="0" rIns="0" bIns="0">
            <a:spAutoFit/>
          </a:bodyPr>
          <a:lstStyle/>
          <a:p>
            <a:pPr defTabSz="946724" eaLnBrk="0" hangingPunct="0">
              <a:defRPr/>
            </a:pPr>
            <a:r>
              <a:rPr lang="en-US" sz="1200" b="0"/>
              <a:t>Submission</a:t>
            </a:r>
          </a:p>
        </p:txBody>
      </p:sp>
      <p:sp>
        <p:nvSpPr>
          <p:cNvPr id="72712" name="Line 8"/>
          <p:cNvSpPr>
            <a:spLocks noChangeShapeType="1"/>
          </p:cNvSpPr>
          <p:nvPr/>
        </p:nvSpPr>
        <p:spPr bwMode="auto">
          <a:xfrm>
            <a:off x="704850" y="8999538"/>
            <a:ext cx="580231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Tree>
    <p:extLst>
      <p:ext uri="{BB962C8B-B14F-4D97-AF65-F5344CB8AC3E}">
        <p14:creationId xmlns:p14="http://schemas.microsoft.com/office/powerpoint/2010/main" val="19291323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90340" y="95412"/>
            <a:ext cx="2199349" cy="215738"/>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6139" eaLnBrk="0" hangingPunct="0">
              <a:defRPr sz="1400"/>
            </a:lvl1pPr>
          </a:lstStyle>
          <a:p>
            <a:pPr>
              <a:defRPr/>
            </a:pPr>
            <a:r>
              <a:rPr lang="en-US" smtClean="0"/>
              <a:t>doc.: IEEE 802.11-12/0443r0</a:t>
            </a:r>
            <a:endParaRPr lang="en-US"/>
          </a:p>
        </p:txBody>
      </p:sp>
      <p:sp>
        <p:nvSpPr>
          <p:cNvPr id="2051" name="Rectangle 3"/>
          <p:cNvSpPr>
            <a:spLocks noGrp="1" noChangeArrowheads="1"/>
          </p:cNvSpPr>
          <p:nvPr>
            <p:ph type="dt" idx="1"/>
          </p:nvPr>
        </p:nvSpPr>
        <p:spPr bwMode="auto">
          <a:xfrm>
            <a:off x="665163" y="95706"/>
            <a:ext cx="920060"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46139" eaLnBrk="0" hangingPunct="0">
              <a:defRPr sz="1400"/>
            </a:lvl1pPr>
          </a:lstStyle>
          <a:p>
            <a:pPr>
              <a:defRPr/>
            </a:pPr>
            <a:r>
              <a:rPr lang="en-US" smtClean="0"/>
              <a:t>March 2012</a:t>
            </a:r>
            <a:endParaRPr lang="en-US"/>
          </a:p>
        </p:txBody>
      </p:sp>
      <p:sp>
        <p:nvSpPr>
          <p:cNvPr id="14340" name="Rectangle 4"/>
          <p:cNvSpPr>
            <a:spLocks noGrp="1" noRot="1" noChangeAspect="1" noChangeArrowheads="1" noTextEdit="1"/>
          </p:cNvSpPr>
          <p:nvPr>
            <p:ph type="sldImg" idx="2"/>
          </p:nvPr>
        </p:nvSpPr>
        <p:spPr bwMode="auto">
          <a:xfrm>
            <a:off x="1206500" y="703263"/>
            <a:ext cx="4641850" cy="34813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39800" y="4422775"/>
            <a:ext cx="5173663" cy="4189413"/>
          </a:xfrm>
          <a:prstGeom prst="rect">
            <a:avLst/>
          </a:prstGeom>
          <a:noFill/>
          <a:ln>
            <a:noFill/>
          </a:ln>
          <a:effectLst/>
          <a:extLst/>
        </p:spPr>
        <p:txBody>
          <a:bodyPr vert="horz" wrap="square" lIns="94981" tIns="46686" rIns="94981" bIns="4668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334975" y="9015413"/>
            <a:ext cx="2054713" cy="184918"/>
          </a:xfrm>
          <a:prstGeom prst="rect">
            <a:avLst/>
          </a:prstGeom>
          <a:noFill/>
          <a:ln>
            <a:noFill/>
          </a:ln>
          <a:effectLst/>
          <a:extLst/>
        </p:spPr>
        <p:txBody>
          <a:bodyPr vert="horz" wrap="none" lIns="0" tIns="0" rIns="0" bIns="0" numCol="1" anchor="t" anchorCtr="0" compatLnSpc="1">
            <a:prstTxWarp prst="textNoShape">
              <a:avLst/>
            </a:prstTxWarp>
            <a:spAutoFit/>
          </a:bodyPr>
          <a:lstStyle>
            <a:lvl5pPr marL="461957" lvl="4" algn="r" defTabSz="946139" eaLnBrk="0" hangingPunct="0">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277953" y="9015413"/>
            <a:ext cx="520936" cy="184918"/>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6724" eaLnBrk="0" hangingPunct="0">
              <a:defRPr sz="1200" b="0"/>
            </a:lvl1pPr>
          </a:lstStyle>
          <a:p>
            <a:pPr>
              <a:defRPr/>
            </a:pPr>
            <a:r>
              <a:rPr lang="en-US"/>
              <a:t>Page </a:t>
            </a:r>
            <a:fld id="{8D227E00-8802-4E52-9830-24935C1A14A0}" type="slidenum">
              <a:rPr lang="en-US"/>
              <a:pPr>
                <a:defRPr/>
              </a:pPr>
              <a:t>‹#›</a:t>
            </a:fld>
            <a:endParaRPr lang="en-US"/>
          </a:p>
        </p:txBody>
      </p:sp>
      <p:sp>
        <p:nvSpPr>
          <p:cNvPr id="50184" name="Rectangle 8"/>
          <p:cNvSpPr>
            <a:spLocks noChangeArrowheads="1"/>
          </p:cNvSpPr>
          <p:nvPr/>
        </p:nvSpPr>
        <p:spPr bwMode="auto">
          <a:xfrm>
            <a:off x="736600" y="9015413"/>
            <a:ext cx="738188" cy="190500"/>
          </a:xfrm>
          <a:prstGeom prst="rect">
            <a:avLst/>
          </a:prstGeom>
          <a:noFill/>
          <a:ln>
            <a:noFill/>
          </a:ln>
          <a:effectLst/>
          <a:extLst/>
        </p:spPr>
        <p:txBody>
          <a:bodyPr wrap="none" lIns="0" tIns="0" rIns="0" bIns="0">
            <a:spAutoFit/>
          </a:bodyPr>
          <a:lstStyle/>
          <a:p>
            <a:pPr defTabSz="927790" eaLnBrk="0" hangingPunct="0">
              <a:defRPr/>
            </a:pPr>
            <a:r>
              <a:rPr lang="en-US" sz="1200" b="0"/>
              <a:t>Submission</a:t>
            </a:r>
          </a:p>
        </p:txBody>
      </p:sp>
      <p:sp>
        <p:nvSpPr>
          <p:cNvPr id="50185" name="Line 9"/>
          <p:cNvSpPr>
            <a:spLocks noChangeShapeType="1"/>
          </p:cNvSpPr>
          <p:nvPr/>
        </p:nvSpPr>
        <p:spPr bwMode="auto">
          <a:xfrm>
            <a:off x="736601" y="9012238"/>
            <a:ext cx="558006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
        <p:nvSpPr>
          <p:cNvPr id="50186" name="Line 10"/>
          <p:cNvSpPr>
            <a:spLocks noChangeShapeType="1"/>
          </p:cNvSpPr>
          <p:nvPr/>
        </p:nvSpPr>
        <p:spPr bwMode="auto">
          <a:xfrm>
            <a:off x="658814" y="296863"/>
            <a:ext cx="5735637"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Tree>
    <p:extLst>
      <p:ext uri="{BB962C8B-B14F-4D97-AF65-F5344CB8AC3E}">
        <p14:creationId xmlns:p14="http://schemas.microsoft.com/office/powerpoint/2010/main" val="308689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dt" sz="quarter" idx="1"/>
          </p:nvPr>
        </p:nvSpPr>
        <p:spPr>
          <a:noFill/>
          <a:ln>
            <a:miter lim="800000"/>
            <a:headEnd/>
            <a:tailEnd/>
          </a:ln>
        </p:spPr>
        <p:txBody>
          <a:bodyPr/>
          <a:lstStyle/>
          <a:p>
            <a:r>
              <a:rPr lang="en-US" smtClean="0"/>
              <a:t>March 2012</a:t>
            </a:r>
          </a:p>
        </p:txBody>
      </p:sp>
      <p:sp>
        <p:nvSpPr>
          <p:cNvPr id="17410"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802.11-12/0443r0</a:t>
            </a:r>
            <a:endParaRPr lang="en-US" smtClean="0"/>
          </a:p>
        </p:txBody>
      </p:sp>
      <p:sp>
        <p:nvSpPr>
          <p:cNvPr id="17411" name="Rectangle 3"/>
          <p:cNvSpPr txBox="1">
            <a:spLocks noGrp="1" noChangeArrowheads="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17412"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17413" name="Rectangle 7"/>
          <p:cNvSpPr>
            <a:spLocks noGrp="1" noChangeArrowheads="1"/>
          </p:cNvSpPr>
          <p:nvPr>
            <p:ph type="sldNum" sz="quarter" idx="5"/>
          </p:nvPr>
        </p:nvSpPr>
        <p:spPr>
          <a:xfrm>
            <a:off x="3371850" y="9015413"/>
            <a:ext cx="427038" cy="190500"/>
          </a:xfrm>
          <a:noFill/>
          <a:ln>
            <a:miter lim="800000"/>
            <a:headEnd/>
            <a:tailEnd/>
          </a:ln>
        </p:spPr>
        <p:txBody>
          <a:bodyPr/>
          <a:lstStyle/>
          <a:p>
            <a:pPr defTabSz="946139"/>
            <a:r>
              <a:rPr lang="en-US" smtClean="0"/>
              <a:t>Page </a:t>
            </a:r>
            <a:fld id="{C5964BF7-1C77-4D3E-8268-56452D6E6F3D}" type="slidenum">
              <a:rPr lang="en-US" smtClean="0"/>
              <a:pPr defTabSz="946139"/>
              <a:t>1</a:t>
            </a:fld>
            <a:endParaRPr lang="en-US" smtClean="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p:spPr>
        <p:txBody>
          <a:bodyPr/>
          <a:lstStyle/>
          <a:p>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3"/>
          <p:cNvSpPr>
            <a:spLocks noGrp="1" noChangeArrowheads="1"/>
          </p:cNvSpPr>
          <p:nvPr>
            <p:ph type="dt" sz="quarter" idx="1"/>
          </p:nvPr>
        </p:nvSpPr>
        <p:spPr>
          <a:noFill/>
          <a:ln>
            <a:miter lim="800000"/>
            <a:headEnd/>
            <a:tailEnd/>
          </a:ln>
        </p:spPr>
        <p:txBody>
          <a:bodyPr/>
          <a:lstStyle/>
          <a:p>
            <a:r>
              <a:rPr lang="en-US" smtClean="0"/>
              <a:t>March 2012</a:t>
            </a:r>
          </a:p>
        </p:txBody>
      </p:sp>
      <p:sp>
        <p:nvSpPr>
          <p:cNvPr id="86018"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802.11-12/0443r0</a:t>
            </a:r>
            <a:endParaRPr lang="en-US" smtClean="0"/>
          </a:p>
        </p:txBody>
      </p:sp>
      <p:sp>
        <p:nvSpPr>
          <p:cNvPr id="86019" name="Rectangle 3"/>
          <p:cNvSpPr txBox="1">
            <a:spLocks noGrp="1" noChangeArrowheads="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86020"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86021" name="Rectangle 7"/>
          <p:cNvSpPr>
            <a:spLocks noGrp="1" noChangeArrowheads="1"/>
          </p:cNvSpPr>
          <p:nvPr>
            <p:ph type="sldNum" sz="quarter" idx="5"/>
          </p:nvPr>
        </p:nvSpPr>
        <p:spPr>
          <a:xfrm>
            <a:off x="3292476" y="9015413"/>
            <a:ext cx="506413" cy="190500"/>
          </a:xfrm>
          <a:noFill/>
          <a:ln>
            <a:miter lim="800000"/>
            <a:headEnd/>
            <a:tailEnd/>
          </a:ln>
        </p:spPr>
        <p:txBody>
          <a:bodyPr/>
          <a:lstStyle/>
          <a:p>
            <a:pPr defTabSz="946139"/>
            <a:r>
              <a:rPr lang="en-US" smtClean="0"/>
              <a:t>Page </a:t>
            </a:r>
            <a:fld id="{D84A3CFC-82E6-4932-B3B5-696B2B563518}" type="slidenum">
              <a:rPr lang="en-US" smtClean="0"/>
              <a:pPr defTabSz="946139"/>
              <a:t>20</a:t>
            </a:fld>
            <a:endParaRPr lang="en-US" smtClean="0"/>
          </a:p>
        </p:txBody>
      </p:sp>
      <p:sp>
        <p:nvSpPr>
          <p:cNvPr id="86022" name="Rectangle 2"/>
          <p:cNvSpPr>
            <a:spLocks noGrp="1" noRot="1" noChangeAspect="1" noChangeArrowheads="1" noTextEdit="1"/>
          </p:cNvSpPr>
          <p:nvPr>
            <p:ph type="sldImg"/>
          </p:nvPr>
        </p:nvSpPr>
        <p:spPr>
          <a:ln/>
        </p:spPr>
      </p:sp>
      <p:sp>
        <p:nvSpPr>
          <p:cNvPr id="8602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3"/>
          <p:cNvSpPr>
            <a:spLocks noGrp="1" noChangeArrowheads="1"/>
          </p:cNvSpPr>
          <p:nvPr>
            <p:ph type="dt" sz="quarter" idx="1"/>
          </p:nvPr>
        </p:nvSpPr>
        <p:spPr>
          <a:noFill/>
          <a:ln>
            <a:miter lim="800000"/>
            <a:headEnd/>
            <a:tailEnd/>
          </a:ln>
        </p:spPr>
        <p:txBody>
          <a:bodyPr/>
          <a:lstStyle/>
          <a:p>
            <a:r>
              <a:rPr lang="en-US" smtClean="0"/>
              <a:t>March 2012</a:t>
            </a:r>
          </a:p>
        </p:txBody>
      </p:sp>
      <p:sp>
        <p:nvSpPr>
          <p:cNvPr id="88066"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802.11-12/0443r0</a:t>
            </a:r>
            <a:endParaRPr lang="en-US" smtClean="0"/>
          </a:p>
        </p:txBody>
      </p:sp>
      <p:sp>
        <p:nvSpPr>
          <p:cNvPr id="88067" name="Rectangle 3"/>
          <p:cNvSpPr txBox="1">
            <a:spLocks noGrp="1" noChangeArrowheads="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88068"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88069" name="Rectangle 7"/>
          <p:cNvSpPr>
            <a:spLocks noGrp="1" noChangeArrowheads="1"/>
          </p:cNvSpPr>
          <p:nvPr>
            <p:ph type="sldNum" sz="quarter" idx="5"/>
          </p:nvPr>
        </p:nvSpPr>
        <p:spPr>
          <a:xfrm>
            <a:off x="3292476" y="9015413"/>
            <a:ext cx="506413" cy="190500"/>
          </a:xfrm>
          <a:noFill/>
          <a:ln>
            <a:miter lim="800000"/>
            <a:headEnd/>
            <a:tailEnd/>
          </a:ln>
        </p:spPr>
        <p:txBody>
          <a:bodyPr/>
          <a:lstStyle/>
          <a:p>
            <a:pPr defTabSz="946139"/>
            <a:r>
              <a:rPr lang="en-US" smtClean="0"/>
              <a:t>Page </a:t>
            </a:r>
            <a:fld id="{1CC32F29-7B21-4777-916A-343CFBA51076}" type="slidenum">
              <a:rPr lang="en-US" smtClean="0"/>
              <a:pPr defTabSz="946139"/>
              <a:t>21</a:t>
            </a:fld>
            <a:endParaRPr lang="en-US" smtClean="0"/>
          </a:p>
        </p:txBody>
      </p:sp>
      <p:sp>
        <p:nvSpPr>
          <p:cNvPr id="88070" name="Rectangle 2"/>
          <p:cNvSpPr>
            <a:spLocks noGrp="1" noRot="1" noChangeAspect="1" noChangeArrowheads="1" noTextEdit="1"/>
          </p:cNvSpPr>
          <p:nvPr>
            <p:ph type="sldImg"/>
          </p:nvPr>
        </p:nvSpPr>
        <p:spPr>
          <a:ln/>
        </p:spPr>
      </p:sp>
      <p:sp>
        <p:nvSpPr>
          <p:cNvPr id="8807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3"/>
          <p:cNvSpPr>
            <a:spLocks noGrp="1" noChangeArrowheads="1"/>
          </p:cNvSpPr>
          <p:nvPr>
            <p:ph type="dt" sz="quarter" idx="1"/>
          </p:nvPr>
        </p:nvSpPr>
        <p:spPr>
          <a:noFill/>
          <a:ln>
            <a:miter lim="800000"/>
            <a:headEnd/>
            <a:tailEnd/>
          </a:ln>
        </p:spPr>
        <p:txBody>
          <a:bodyPr/>
          <a:lstStyle/>
          <a:p>
            <a:r>
              <a:rPr lang="en-US" smtClean="0"/>
              <a:t>March 2012</a:t>
            </a:r>
          </a:p>
        </p:txBody>
      </p:sp>
      <p:sp>
        <p:nvSpPr>
          <p:cNvPr id="88066"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802.11-12/0443r0</a:t>
            </a:r>
            <a:endParaRPr lang="en-US" smtClean="0"/>
          </a:p>
        </p:txBody>
      </p:sp>
      <p:sp>
        <p:nvSpPr>
          <p:cNvPr id="88067" name="Rectangle 3"/>
          <p:cNvSpPr txBox="1">
            <a:spLocks noGrp="1" noChangeArrowheads="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88068"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88069" name="Rectangle 7"/>
          <p:cNvSpPr>
            <a:spLocks noGrp="1" noChangeArrowheads="1"/>
          </p:cNvSpPr>
          <p:nvPr>
            <p:ph type="sldNum" sz="quarter" idx="5"/>
          </p:nvPr>
        </p:nvSpPr>
        <p:spPr>
          <a:xfrm>
            <a:off x="3292476" y="9015413"/>
            <a:ext cx="506413" cy="190500"/>
          </a:xfrm>
          <a:noFill/>
          <a:ln>
            <a:miter lim="800000"/>
            <a:headEnd/>
            <a:tailEnd/>
          </a:ln>
        </p:spPr>
        <p:txBody>
          <a:bodyPr/>
          <a:lstStyle/>
          <a:p>
            <a:pPr defTabSz="946139"/>
            <a:r>
              <a:rPr lang="en-US" smtClean="0"/>
              <a:t>Page </a:t>
            </a:r>
            <a:fld id="{1CC32F29-7B21-4777-916A-343CFBA51076}" type="slidenum">
              <a:rPr lang="en-US" smtClean="0"/>
              <a:pPr defTabSz="946139"/>
              <a:t>22</a:t>
            </a:fld>
            <a:endParaRPr lang="en-US" smtClean="0"/>
          </a:p>
        </p:txBody>
      </p:sp>
      <p:sp>
        <p:nvSpPr>
          <p:cNvPr id="88070" name="Rectangle 2"/>
          <p:cNvSpPr>
            <a:spLocks noGrp="1" noRot="1" noChangeAspect="1" noChangeArrowheads="1" noTextEdit="1"/>
          </p:cNvSpPr>
          <p:nvPr>
            <p:ph type="sldImg"/>
          </p:nvPr>
        </p:nvSpPr>
        <p:spPr>
          <a:ln/>
        </p:spPr>
      </p:sp>
      <p:sp>
        <p:nvSpPr>
          <p:cNvPr id="8807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3"/>
          <p:cNvSpPr>
            <a:spLocks noGrp="1" noChangeArrowheads="1"/>
          </p:cNvSpPr>
          <p:nvPr>
            <p:ph type="dt" sz="quarter" idx="1"/>
          </p:nvPr>
        </p:nvSpPr>
        <p:spPr>
          <a:noFill/>
          <a:ln>
            <a:miter lim="800000"/>
            <a:headEnd/>
            <a:tailEnd/>
          </a:ln>
        </p:spPr>
        <p:txBody>
          <a:bodyPr/>
          <a:lstStyle/>
          <a:p>
            <a:r>
              <a:rPr lang="en-US" smtClean="0"/>
              <a:t>March 2012</a:t>
            </a:r>
          </a:p>
        </p:txBody>
      </p:sp>
      <p:sp>
        <p:nvSpPr>
          <p:cNvPr id="88066"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802.11-12/0443r0</a:t>
            </a:r>
            <a:endParaRPr lang="en-US" smtClean="0"/>
          </a:p>
        </p:txBody>
      </p:sp>
      <p:sp>
        <p:nvSpPr>
          <p:cNvPr id="88067" name="Rectangle 3"/>
          <p:cNvSpPr txBox="1">
            <a:spLocks noGrp="1" noChangeArrowheads="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88068"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88069" name="Rectangle 7"/>
          <p:cNvSpPr>
            <a:spLocks noGrp="1" noChangeArrowheads="1"/>
          </p:cNvSpPr>
          <p:nvPr>
            <p:ph type="sldNum" sz="quarter" idx="5"/>
          </p:nvPr>
        </p:nvSpPr>
        <p:spPr>
          <a:xfrm>
            <a:off x="3292476" y="9015413"/>
            <a:ext cx="506413" cy="190500"/>
          </a:xfrm>
          <a:noFill/>
          <a:ln>
            <a:miter lim="800000"/>
            <a:headEnd/>
            <a:tailEnd/>
          </a:ln>
        </p:spPr>
        <p:txBody>
          <a:bodyPr/>
          <a:lstStyle/>
          <a:p>
            <a:pPr defTabSz="946139"/>
            <a:r>
              <a:rPr lang="en-US" smtClean="0"/>
              <a:t>Page </a:t>
            </a:r>
            <a:fld id="{1CC32F29-7B21-4777-916A-343CFBA51076}" type="slidenum">
              <a:rPr lang="en-US" smtClean="0"/>
              <a:pPr defTabSz="946139"/>
              <a:t>23</a:t>
            </a:fld>
            <a:endParaRPr lang="en-US" smtClean="0"/>
          </a:p>
        </p:txBody>
      </p:sp>
      <p:sp>
        <p:nvSpPr>
          <p:cNvPr id="88070" name="Rectangle 2"/>
          <p:cNvSpPr>
            <a:spLocks noGrp="1" noRot="1" noChangeAspect="1" noChangeArrowheads="1" noTextEdit="1"/>
          </p:cNvSpPr>
          <p:nvPr>
            <p:ph type="sldImg"/>
          </p:nvPr>
        </p:nvSpPr>
        <p:spPr>
          <a:ln/>
        </p:spPr>
      </p:sp>
      <p:sp>
        <p:nvSpPr>
          <p:cNvPr id="8807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smtClean="0"/>
              <a:t>March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57BF1D5-53F5-48EF-99E1-E52E8EDC8C8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7349274-CC6B-4799-A0D9-C5166ACC1DF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4A3B48D-4BC0-49B3-8433-468895CA9004}"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3241849-C0DB-4FB1-89C5-EE74AA3C680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smtClean="0"/>
              <a:t>March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6EA89C9-E549-4926-913B-DF97A274415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8562EEE-646B-463B-9C23-A2A68FA157A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6850D0D-8D5C-4F8E-81EC-74E0F987EA6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E14FF9F2-A1F2-42BE-BC50-C886E5640F2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609E705-EC27-4015-A8A5-4B6B3EB5691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FE121965-E984-471B-8D4A-8062BFCA34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B1D9FD8-1D87-47F8-BD17-EDA6A25512B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7406AD4-2969-4089-9A7C-1D8F660D767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a:noFill/>
          </a:ln>
          <a:effectLst/>
          <a:extLst/>
        </p:spPr>
        <p:txBody>
          <a:bodyPr vert="horz" wrap="none" lIns="0" tIns="0" rIns="0" bIns="0" numCol="1" anchor="b" anchorCtr="0" compatLnSpc="1">
            <a:prstTxWarp prst="textNoShape">
              <a:avLst/>
            </a:prstTxWarp>
            <a:spAutoFit/>
          </a:bodyPr>
          <a:lstStyle>
            <a:lvl1pPr eaLnBrk="0" hangingPunct="0">
              <a:defRPr sz="1800"/>
            </a:lvl1pPr>
          </a:lstStyle>
          <a:p>
            <a:pPr>
              <a:defRPr/>
            </a:pPr>
            <a:r>
              <a:rPr lang="en-US" smtClean="0"/>
              <a:t>March 2012</a:t>
            </a:r>
            <a:endParaRPr lang="en-US" dirty="0"/>
          </a:p>
        </p:txBody>
      </p:sp>
      <p:sp>
        <p:nvSpPr>
          <p:cNvPr id="1029" name="Rectangle 5"/>
          <p:cNvSpPr>
            <a:spLocks noGrp="1" noChangeArrowheads="1"/>
          </p:cNvSpPr>
          <p:nvPr>
            <p:ph type="ftr" sz="quarter" idx="3"/>
          </p:nvPr>
        </p:nvSpPr>
        <p:spPr bwMode="auto">
          <a:xfrm>
            <a:off x="6578600" y="6475413"/>
            <a:ext cx="19653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eaLnBrk="0" hangingPunct="0">
              <a:defRPr sz="1200" b="0"/>
            </a:lvl1pPr>
          </a:lstStyle>
          <a:p>
            <a:pPr>
              <a:defRPr/>
            </a:pPr>
            <a:r>
              <a:rPr lang="en-US"/>
              <a:t>Bruce Kraemer,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sz="1200" b="0"/>
            </a:lvl1pPr>
          </a:lstStyle>
          <a:p>
            <a:pPr>
              <a:defRPr/>
            </a:pPr>
            <a:r>
              <a:rPr lang="en-US"/>
              <a:t>Slide </a:t>
            </a:r>
            <a:fld id="{676F49A8-0349-46E6-A391-4CA8FB22DAF7}" type="slidenum">
              <a:rPr lang="en-US"/>
              <a:pPr>
                <a:defRPr/>
              </a:pPr>
              <a:t>‹#›</a:t>
            </a:fld>
            <a:endParaRPr lang="en-US"/>
          </a:p>
        </p:txBody>
      </p:sp>
      <p:sp>
        <p:nvSpPr>
          <p:cNvPr id="1031" name="Rectangle 7"/>
          <p:cNvSpPr>
            <a:spLocks noChangeArrowheads="1"/>
          </p:cNvSpPr>
          <p:nvPr/>
        </p:nvSpPr>
        <p:spPr bwMode="auto">
          <a:xfrm>
            <a:off x="5076821" y="311964"/>
            <a:ext cx="3270254" cy="276999"/>
          </a:xfrm>
          <a:prstGeom prst="rect">
            <a:avLst/>
          </a:prstGeom>
          <a:noFill/>
          <a:ln>
            <a:noFill/>
          </a:ln>
          <a:effectLst/>
          <a:extLst/>
        </p:spPr>
        <p:txBody>
          <a:bodyPr wrap="none" lIns="0" tIns="0" rIns="0" bIns="0" anchor="b">
            <a:spAutoFit/>
          </a:bodyPr>
          <a:lstStyle/>
          <a:p>
            <a:pPr marL="457200" lvl="4" algn="r" eaLnBrk="0" hangingPunct="0"/>
            <a:r>
              <a:rPr lang="en-US" sz="1800" dirty="0"/>
              <a:t>doc.: IEEE </a:t>
            </a:r>
            <a:r>
              <a:rPr lang="en-US" sz="1800" dirty="0" smtClean="0"/>
              <a:t>802.11-12/0443r0</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p:spPr>
        <p:txBody>
          <a:bodyPr wrap="none" lIns="0" tIns="0" rIns="0" bIns="0">
            <a:spAutoFit/>
          </a:bodyPr>
          <a:lstStyle/>
          <a:p>
            <a:pPr eaLnBrk="0" hangingPunct="0">
              <a:defRPr/>
            </a:pPr>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16386" name="Slide Number Placeholder 5"/>
          <p:cNvSpPr>
            <a:spLocks noGrp="1"/>
          </p:cNvSpPr>
          <p:nvPr>
            <p:ph type="sldNum" sz="quarter" idx="12"/>
          </p:nvPr>
        </p:nvSpPr>
        <p:spPr>
          <a:noFill/>
          <a:ln>
            <a:miter lim="800000"/>
            <a:headEnd/>
            <a:tailEnd/>
          </a:ln>
        </p:spPr>
        <p:txBody>
          <a:bodyPr/>
          <a:lstStyle/>
          <a:p>
            <a:r>
              <a:rPr lang="en-US" smtClean="0"/>
              <a:t>Slide </a:t>
            </a:r>
            <a:fld id="{673D1558-A9CA-473C-9354-A9535BF070AF}" type="slidenum">
              <a:rPr lang="en-US" smtClean="0"/>
              <a:pPr/>
              <a:t>1</a:t>
            </a:fld>
            <a:endParaRPr lang="en-US" smtClean="0"/>
          </a:p>
        </p:txBody>
      </p:sp>
      <p:sp>
        <p:nvSpPr>
          <p:cNvPr id="16387" name="Text Box 326"/>
          <p:cNvSpPr txBox="1">
            <a:spLocks noChangeArrowheads="1"/>
          </p:cNvSpPr>
          <p:nvPr/>
        </p:nvSpPr>
        <p:spPr bwMode="auto">
          <a:xfrm>
            <a:off x="5311775" y="2330450"/>
            <a:ext cx="1176338" cy="522288"/>
          </a:xfrm>
          <a:prstGeom prst="rect">
            <a:avLst/>
          </a:prstGeom>
          <a:solidFill>
            <a:schemeClr val="bg1"/>
          </a:solidFill>
          <a:ln w="9525">
            <a:noFill/>
            <a:miter lim="800000"/>
            <a:headEnd/>
            <a:tailEnd/>
          </a:ln>
        </p:spPr>
        <p:txBody>
          <a:bodyPr>
            <a:spAutoFit/>
          </a:bodyPr>
          <a:lstStyle/>
          <a:p>
            <a:pPr eaLnBrk="0" hangingPunct="0"/>
            <a:r>
              <a:rPr lang="en-US" sz="1400" b="0"/>
              <a:t>+1 (321)</a:t>
            </a:r>
            <a:br>
              <a:rPr lang="en-US" sz="1400" b="0"/>
            </a:br>
            <a:r>
              <a:rPr lang="en-US" sz="1400" b="0"/>
              <a:t>751-3958</a:t>
            </a:r>
          </a:p>
        </p:txBody>
      </p:sp>
      <p:sp>
        <p:nvSpPr>
          <p:cNvPr id="16388" name="Text Box 320"/>
          <p:cNvSpPr txBox="1">
            <a:spLocks noChangeArrowheads="1"/>
          </p:cNvSpPr>
          <p:nvPr/>
        </p:nvSpPr>
        <p:spPr bwMode="auto">
          <a:xfrm>
            <a:off x="3489325" y="2311400"/>
            <a:ext cx="1879600" cy="517525"/>
          </a:xfrm>
          <a:prstGeom prst="rect">
            <a:avLst/>
          </a:prstGeom>
          <a:noFill/>
          <a:ln w="9525">
            <a:noFill/>
            <a:miter lim="800000"/>
            <a:headEnd/>
            <a:tailEnd/>
          </a:ln>
        </p:spPr>
        <p:txBody>
          <a:bodyPr wrap="none">
            <a:spAutoFit/>
          </a:bodyPr>
          <a:lstStyle/>
          <a:p>
            <a:pPr eaLnBrk="0" hangingPunct="0"/>
            <a:r>
              <a:rPr lang="en-US" sz="1400" b="0"/>
              <a:t>5488 Marvell Lane,</a:t>
            </a:r>
          </a:p>
          <a:p>
            <a:pPr eaLnBrk="0" hangingPunct="0"/>
            <a:r>
              <a:rPr lang="en-US" sz="1400" b="0"/>
              <a:t>Santa Clara, CA, 95054</a:t>
            </a:r>
          </a:p>
        </p:txBody>
      </p:sp>
      <p:sp>
        <p:nvSpPr>
          <p:cNvPr id="16389" name="Rectangle 5"/>
          <p:cNvSpPr>
            <a:spLocks noChangeArrowheads="1"/>
          </p:cNvSpPr>
          <p:nvPr/>
        </p:nvSpPr>
        <p:spPr bwMode="auto">
          <a:xfrm>
            <a:off x="688975" y="2068513"/>
            <a:ext cx="603250"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Name</a:t>
            </a:r>
            <a:endParaRPr lang="en-US" b="0"/>
          </a:p>
        </p:txBody>
      </p:sp>
      <p:sp>
        <p:nvSpPr>
          <p:cNvPr id="16390" name="Rectangle 6"/>
          <p:cNvSpPr>
            <a:spLocks noChangeArrowheads="1"/>
          </p:cNvSpPr>
          <p:nvPr/>
        </p:nvSpPr>
        <p:spPr bwMode="auto">
          <a:xfrm>
            <a:off x="1300163"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1" name="Rectangle 7"/>
          <p:cNvSpPr>
            <a:spLocks noChangeArrowheads="1"/>
          </p:cNvSpPr>
          <p:nvPr/>
        </p:nvSpPr>
        <p:spPr bwMode="auto">
          <a:xfrm>
            <a:off x="2201863" y="2068513"/>
            <a:ext cx="1008062"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Company</a:t>
            </a:r>
            <a:endParaRPr lang="en-US" b="0"/>
          </a:p>
        </p:txBody>
      </p:sp>
      <p:sp>
        <p:nvSpPr>
          <p:cNvPr id="16392" name="Rectangle 8"/>
          <p:cNvSpPr>
            <a:spLocks noChangeArrowheads="1"/>
          </p:cNvSpPr>
          <p:nvPr/>
        </p:nvSpPr>
        <p:spPr bwMode="auto">
          <a:xfrm>
            <a:off x="3219450"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3" name="Rectangle 9"/>
          <p:cNvSpPr>
            <a:spLocks noChangeArrowheads="1"/>
          </p:cNvSpPr>
          <p:nvPr/>
        </p:nvSpPr>
        <p:spPr bwMode="auto">
          <a:xfrm>
            <a:off x="3625850" y="2068513"/>
            <a:ext cx="844550"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Address</a:t>
            </a:r>
            <a:endParaRPr lang="en-US" b="0"/>
          </a:p>
        </p:txBody>
      </p:sp>
      <p:sp>
        <p:nvSpPr>
          <p:cNvPr id="16394" name="Rectangle 10"/>
          <p:cNvSpPr>
            <a:spLocks noChangeArrowheads="1"/>
          </p:cNvSpPr>
          <p:nvPr/>
        </p:nvSpPr>
        <p:spPr bwMode="auto">
          <a:xfrm>
            <a:off x="4479925"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5" name="Rectangle 11"/>
          <p:cNvSpPr>
            <a:spLocks noChangeArrowheads="1"/>
          </p:cNvSpPr>
          <p:nvPr/>
        </p:nvSpPr>
        <p:spPr bwMode="auto">
          <a:xfrm>
            <a:off x="5380038" y="2068513"/>
            <a:ext cx="6445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Phone</a:t>
            </a:r>
            <a:endParaRPr lang="en-US" b="0"/>
          </a:p>
        </p:txBody>
      </p:sp>
      <p:sp>
        <p:nvSpPr>
          <p:cNvPr id="16396" name="Rectangle 12"/>
          <p:cNvSpPr>
            <a:spLocks noChangeArrowheads="1"/>
          </p:cNvSpPr>
          <p:nvPr/>
        </p:nvSpPr>
        <p:spPr bwMode="auto">
          <a:xfrm>
            <a:off x="6030913"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7" name="Rectangle 13"/>
          <p:cNvSpPr>
            <a:spLocks noChangeArrowheads="1"/>
          </p:cNvSpPr>
          <p:nvPr/>
        </p:nvSpPr>
        <p:spPr bwMode="auto">
          <a:xfrm>
            <a:off x="6640513" y="2068513"/>
            <a:ext cx="56197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email</a:t>
            </a:r>
            <a:endParaRPr lang="en-US" b="0"/>
          </a:p>
        </p:txBody>
      </p:sp>
      <p:sp>
        <p:nvSpPr>
          <p:cNvPr id="16398" name="Rectangle 14"/>
          <p:cNvSpPr>
            <a:spLocks noChangeArrowheads="1"/>
          </p:cNvSpPr>
          <p:nvPr/>
        </p:nvSpPr>
        <p:spPr bwMode="auto">
          <a:xfrm>
            <a:off x="7208838"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9" name="Rectangle 15"/>
          <p:cNvSpPr>
            <a:spLocks noChangeArrowheads="1"/>
          </p:cNvSpPr>
          <p:nvPr/>
        </p:nvSpPr>
        <p:spPr bwMode="auto">
          <a:xfrm>
            <a:off x="620713"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0" name="Line 16"/>
          <p:cNvSpPr>
            <a:spLocks noChangeShapeType="1"/>
          </p:cNvSpPr>
          <p:nvPr/>
        </p:nvSpPr>
        <p:spPr bwMode="auto">
          <a:xfrm>
            <a:off x="620713" y="2057400"/>
            <a:ext cx="6350" cy="1588"/>
          </a:xfrm>
          <a:prstGeom prst="line">
            <a:avLst/>
          </a:prstGeom>
          <a:noFill/>
          <a:ln w="0">
            <a:solidFill>
              <a:srgbClr val="000000"/>
            </a:solidFill>
            <a:round/>
            <a:headEnd/>
            <a:tailEnd/>
          </a:ln>
        </p:spPr>
        <p:txBody>
          <a:bodyPr/>
          <a:lstStyle/>
          <a:p>
            <a:endParaRPr lang="en-US"/>
          </a:p>
        </p:txBody>
      </p:sp>
      <p:sp>
        <p:nvSpPr>
          <p:cNvPr id="16401" name="Line 17"/>
          <p:cNvSpPr>
            <a:spLocks noChangeShapeType="1"/>
          </p:cNvSpPr>
          <p:nvPr/>
        </p:nvSpPr>
        <p:spPr bwMode="auto">
          <a:xfrm>
            <a:off x="620713" y="2057400"/>
            <a:ext cx="1587" cy="6350"/>
          </a:xfrm>
          <a:prstGeom prst="line">
            <a:avLst/>
          </a:prstGeom>
          <a:noFill/>
          <a:ln w="0">
            <a:solidFill>
              <a:srgbClr val="000000"/>
            </a:solidFill>
            <a:round/>
            <a:headEnd/>
            <a:tailEnd/>
          </a:ln>
        </p:spPr>
        <p:txBody>
          <a:bodyPr/>
          <a:lstStyle/>
          <a:p>
            <a:endParaRPr lang="en-US"/>
          </a:p>
        </p:txBody>
      </p:sp>
      <p:sp>
        <p:nvSpPr>
          <p:cNvPr id="16402" name="Rectangle 18"/>
          <p:cNvSpPr>
            <a:spLocks noChangeArrowheads="1"/>
          </p:cNvSpPr>
          <p:nvPr/>
        </p:nvSpPr>
        <p:spPr bwMode="auto">
          <a:xfrm>
            <a:off x="620713"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3" name="Line 19"/>
          <p:cNvSpPr>
            <a:spLocks noChangeShapeType="1"/>
          </p:cNvSpPr>
          <p:nvPr/>
        </p:nvSpPr>
        <p:spPr bwMode="auto">
          <a:xfrm>
            <a:off x="620713" y="2057400"/>
            <a:ext cx="6350" cy="1588"/>
          </a:xfrm>
          <a:prstGeom prst="line">
            <a:avLst/>
          </a:prstGeom>
          <a:noFill/>
          <a:ln w="0">
            <a:solidFill>
              <a:srgbClr val="000000"/>
            </a:solidFill>
            <a:round/>
            <a:headEnd/>
            <a:tailEnd/>
          </a:ln>
        </p:spPr>
        <p:txBody>
          <a:bodyPr/>
          <a:lstStyle/>
          <a:p>
            <a:endParaRPr lang="en-US"/>
          </a:p>
        </p:txBody>
      </p:sp>
      <p:sp>
        <p:nvSpPr>
          <p:cNvPr id="16404" name="Line 20"/>
          <p:cNvSpPr>
            <a:spLocks noChangeShapeType="1"/>
          </p:cNvSpPr>
          <p:nvPr/>
        </p:nvSpPr>
        <p:spPr bwMode="auto">
          <a:xfrm>
            <a:off x="620713" y="2057400"/>
            <a:ext cx="1587" cy="6350"/>
          </a:xfrm>
          <a:prstGeom prst="line">
            <a:avLst/>
          </a:prstGeom>
          <a:noFill/>
          <a:ln w="0">
            <a:solidFill>
              <a:srgbClr val="000000"/>
            </a:solidFill>
            <a:round/>
            <a:headEnd/>
            <a:tailEnd/>
          </a:ln>
        </p:spPr>
        <p:txBody>
          <a:bodyPr/>
          <a:lstStyle/>
          <a:p>
            <a:endParaRPr lang="en-US"/>
          </a:p>
        </p:txBody>
      </p:sp>
      <p:sp>
        <p:nvSpPr>
          <p:cNvPr id="16405" name="Rectangle 21"/>
          <p:cNvSpPr>
            <a:spLocks noChangeArrowheads="1"/>
          </p:cNvSpPr>
          <p:nvPr/>
        </p:nvSpPr>
        <p:spPr bwMode="auto">
          <a:xfrm>
            <a:off x="627063" y="2057400"/>
            <a:ext cx="15065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6" name="Line 22"/>
          <p:cNvSpPr>
            <a:spLocks noChangeShapeType="1"/>
          </p:cNvSpPr>
          <p:nvPr/>
        </p:nvSpPr>
        <p:spPr bwMode="auto">
          <a:xfrm>
            <a:off x="627063" y="2057400"/>
            <a:ext cx="1506537" cy="1588"/>
          </a:xfrm>
          <a:prstGeom prst="line">
            <a:avLst/>
          </a:prstGeom>
          <a:noFill/>
          <a:ln w="0">
            <a:solidFill>
              <a:srgbClr val="000000"/>
            </a:solidFill>
            <a:round/>
            <a:headEnd/>
            <a:tailEnd/>
          </a:ln>
        </p:spPr>
        <p:txBody>
          <a:bodyPr/>
          <a:lstStyle/>
          <a:p>
            <a:endParaRPr lang="en-US"/>
          </a:p>
        </p:txBody>
      </p:sp>
      <p:sp>
        <p:nvSpPr>
          <p:cNvPr id="16407" name="Rectangle 23"/>
          <p:cNvSpPr>
            <a:spLocks noChangeArrowheads="1"/>
          </p:cNvSpPr>
          <p:nvPr/>
        </p:nvSpPr>
        <p:spPr bwMode="auto">
          <a:xfrm>
            <a:off x="2133600"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8" name="Line 24"/>
          <p:cNvSpPr>
            <a:spLocks noChangeShapeType="1"/>
          </p:cNvSpPr>
          <p:nvPr/>
        </p:nvSpPr>
        <p:spPr bwMode="auto">
          <a:xfrm>
            <a:off x="2133600" y="2057400"/>
            <a:ext cx="6350" cy="1588"/>
          </a:xfrm>
          <a:prstGeom prst="line">
            <a:avLst/>
          </a:prstGeom>
          <a:noFill/>
          <a:ln w="0">
            <a:solidFill>
              <a:srgbClr val="000000"/>
            </a:solidFill>
            <a:round/>
            <a:headEnd/>
            <a:tailEnd/>
          </a:ln>
        </p:spPr>
        <p:txBody>
          <a:bodyPr/>
          <a:lstStyle/>
          <a:p>
            <a:endParaRPr lang="en-US"/>
          </a:p>
        </p:txBody>
      </p:sp>
      <p:sp>
        <p:nvSpPr>
          <p:cNvPr id="16409" name="Line 25"/>
          <p:cNvSpPr>
            <a:spLocks noChangeShapeType="1"/>
          </p:cNvSpPr>
          <p:nvPr/>
        </p:nvSpPr>
        <p:spPr bwMode="auto">
          <a:xfrm>
            <a:off x="2133600" y="2057400"/>
            <a:ext cx="1588" cy="6350"/>
          </a:xfrm>
          <a:prstGeom prst="line">
            <a:avLst/>
          </a:prstGeom>
          <a:noFill/>
          <a:ln w="0">
            <a:solidFill>
              <a:srgbClr val="000000"/>
            </a:solidFill>
            <a:round/>
            <a:headEnd/>
            <a:tailEnd/>
          </a:ln>
        </p:spPr>
        <p:txBody>
          <a:bodyPr/>
          <a:lstStyle/>
          <a:p>
            <a:endParaRPr lang="en-US"/>
          </a:p>
        </p:txBody>
      </p:sp>
      <p:sp>
        <p:nvSpPr>
          <p:cNvPr id="16410" name="Rectangle 26"/>
          <p:cNvSpPr>
            <a:spLocks noChangeArrowheads="1"/>
          </p:cNvSpPr>
          <p:nvPr/>
        </p:nvSpPr>
        <p:spPr bwMode="auto">
          <a:xfrm>
            <a:off x="2139950" y="2057400"/>
            <a:ext cx="141763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1" name="Line 27"/>
          <p:cNvSpPr>
            <a:spLocks noChangeShapeType="1"/>
          </p:cNvSpPr>
          <p:nvPr/>
        </p:nvSpPr>
        <p:spPr bwMode="auto">
          <a:xfrm>
            <a:off x="2139950" y="2057400"/>
            <a:ext cx="1417638" cy="1588"/>
          </a:xfrm>
          <a:prstGeom prst="line">
            <a:avLst/>
          </a:prstGeom>
          <a:noFill/>
          <a:ln w="0">
            <a:solidFill>
              <a:srgbClr val="000000"/>
            </a:solidFill>
            <a:round/>
            <a:headEnd/>
            <a:tailEnd/>
          </a:ln>
        </p:spPr>
        <p:txBody>
          <a:bodyPr/>
          <a:lstStyle/>
          <a:p>
            <a:endParaRPr lang="en-US"/>
          </a:p>
        </p:txBody>
      </p:sp>
      <p:sp>
        <p:nvSpPr>
          <p:cNvPr id="16412" name="Rectangle 28"/>
          <p:cNvSpPr>
            <a:spLocks noChangeArrowheads="1"/>
          </p:cNvSpPr>
          <p:nvPr/>
        </p:nvSpPr>
        <p:spPr bwMode="auto">
          <a:xfrm>
            <a:off x="3557588"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3" name="Line 29"/>
          <p:cNvSpPr>
            <a:spLocks noChangeShapeType="1"/>
          </p:cNvSpPr>
          <p:nvPr/>
        </p:nvSpPr>
        <p:spPr bwMode="auto">
          <a:xfrm>
            <a:off x="3557588" y="2057400"/>
            <a:ext cx="6350" cy="1588"/>
          </a:xfrm>
          <a:prstGeom prst="line">
            <a:avLst/>
          </a:prstGeom>
          <a:noFill/>
          <a:ln w="0">
            <a:solidFill>
              <a:srgbClr val="000000"/>
            </a:solidFill>
            <a:round/>
            <a:headEnd/>
            <a:tailEnd/>
          </a:ln>
        </p:spPr>
        <p:txBody>
          <a:bodyPr/>
          <a:lstStyle/>
          <a:p>
            <a:endParaRPr lang="en-US"/>
          </a:p>
        </p:txBody>
      </p:sp>
      <p:sp>
        <p:nvSpPr>
          <p:cNvPr id="16414" name="Line 30"/>
          <p:cNvSpPr>
            <a:spLocks noChangeShapeType="1"/>
          </p:cNvSpPr>
          <p:nvPr/>
        </p:nvSpPr>
        <p:spPr bwMode="auto">
          <a:xfrm>
            <a:off x="3557588" y="2057400"/>
            <a:ext cx="1587" cy="6350"/>
          </a:xfrm>
          <a:prstGeom prst="line">
            <a:avLst/>
          </a:prstGeom>
          <a:noFill/>
          <a:ln w="0">
            <a:solidFill>
              <a:srgbClr val="000000"/>
            </a:solidFill>
            <a:round/>
            <a:headEnd/>
            <a:tailEnd/>
          </a:ln>
        </p:spPr>
        <p:txBody>
          <a:bodyPr/>
          <a:lstStyle/>
          <a:p>
            <a:endParaRPr lang="en-US"/>
          </a:p>
        </p:txBody>
      </p:sp>
      <p:sp>
        <p:nvSpPr>
          <p:cNvPr id="16415" name="Rectangle 31"/>
          <p:cNvSpPr>
            <a:spLocks noChangeArrowheads="1"/>
          </p:cNvSpPr>
          <p:nvPr/>
        </p:nvSpPr>
        <p:spPr bwMode="auto">
          <a:xfrm>
            <a:off x="3563938" y="2057400"/>
            <a:ext cx="17478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6" name="Line 32"/>
          <p:cNvSpPr>
            <a:spLocks noChangeShapeType="1"/>
          </p:cNvSpPr>
          <p:nvPr/>
        </p:nvSpPr>
        <p:spPr bwMode="auto">
          <a:xfrm>
            <a:off x="3563938" y="2057400"/>
            <a:ext cx="1747837" cy="1588"/>
          </a:xfrm>
          <a:prstGeom prst="line">
            <a:avLst/>
          </a:prstGeom>
          <a:noFill/>
          <a:ln w="0">
            <a:solidFill>
              <a:srgbClr val="000000"/>
            </a:solidFill>
            <a:round/>
            <a:headEnd/>
            <a:tailEnd/>
          </a:ln>
        </p:spPr>
        <p:txBody>
          <a:bodyPr/>
          <a:lstStyle/>
          <a:p>
            <a:endParaRPr lang="en-US"/>
          </a:p>
        </p:txBody>
      </p:sp>
      <p:sp>
        <p:nvSpPr>
          <p:cNvPr id="16417" name="Rectangle 33"/>
          <p:cNvSpPr>
            <a:spLocks noChangeArrowheads="1"/>
          </p:cNvSpPr>
          <p:nvPr/>
        </p:nvSpPr>
        <p:spPr bwMode="auto">
          <a:xfrm>
            <a:off x="5311775" y="2057400"/>
            <a:ext cx="4763"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8" name="Line 34"/>
          <p:cNvSpPr>
            <a:spLocks noChangeShapeType="1"/>
          </p:cNvSpPr>
          <p:nvPr/>
        </p:nvSpPr>
        <p:spPr bwMode="auto">
          <a:xfrm>
            <a:off x="5311775" y="2057400"/>
            <a:ext cx="4763" cy="1588"/>
          </a:xfrm>
          <a:prstGeom prst="line">
            <a:avLst/>
          </a:prstGeom>
          <a:noFill/>
          <a:ln w="0">
            <a:solidFill>
              <a:srgbClr val="000000"/>
            </a:solidFill>
            <a:round/>
            <a:headEnd/>
            <a:tailEnd/>
          </a:ln>
        </p:spPr>
        <p:txBody>
          <a:bodyPr/>
          <a:lstStyle/>
          <a:p>
            <a:endParaRPr lang="en-US"/>
          </a:p>
        </p:txBody>
      </p:sp>
      <p:sp>
        <p:nvSpPr>
          <p:cNvPr id="16419" name="Line 35"/>
          <p:cNvSpPr>
            <a:spLocks noChangeShapeType="1"/>
          </p:cNvSpPr>
          <p:nvPr/>
        </p:nvSpPr>
        <p:spPr bwMode="auto">
          <a:xfrm>
            <a:off x="5311775" y="2057400"/>
            <a:ext cx="1588" cy="6350"/>
          </a:xfrm>
          <a:prstGeom prst="line">
            <a:avLst/>
          </a:prstGeom>
          <a:noFill/>
          <a:ln w="0">
            <a:solidFill>
              <a:srgbClr val="000000"/>
            </a:solidFill>
            <a:round/>
            <a:headEnd/>
            <a:tailEnd/>
          </a:ln>
        </p:spPr>
        <p:txBody>
          <a:bodyPr/>
          <a:lstStyle/>
          <a:p>
            <a:endParaRPr lang="en-US"/>
          </a:p>
        </p:txBody>
      </p:sp>
      <p:sp>
        <p:nvSpPr>
          <p:cNvPr id="16420" name="Rectangle 36"/>
          <p:cNvSpPr>
            <a:spLocks noChangeArrowheads="1"/>
          </p:cNvSpPr>
          <p:nvPr/>
        </p:nvSpPr>
        <p:spPr bwMode="auto">
          <a:xfrm>
            <a:off x="5316538" y="2057400"/>
            <a:ext cx="1255712"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1" name="Line 37"/>
          <p:cNvSpPr>
            <a:spLocks noChangeShapeType="1"/>
          </p:cNvSpPr>
          <p:nvPr/>
        </p:nvSpPr>
        <p:spPr bwMode="auto">
          <a:xfrm>
            <a:off x="5316538" y="2057400"/>
            <a:ext cx="1255712" cy="1588"/>
          </a:xfrm>
          <a:prstGeom prst="line">
            <a:avLst/>
          </a:prstGeom>
          <a:noFill/>
          <a:ln w="0">
            <a:solidFill>
              <a:srgbClr val="000000"/>
            </a:solidFill>
            <a:round/>
            <a:headEnd/>
            <a:tailEnd/>
          </a:ln>
        </p:spPr>
        <p:txBody>
          <a:bodyPr/>
          <a:lstStyle/>
          <a:p>
            <a:endParaRPr lang="en-US"/>
          </a:p>
        </p:txBody>
      </p:sp>
      <p:sp>
        <p:nvSpPr>
          <p:cNvPr id="16422" name="Rectangle 38"/>
          <p:cNvSpPr>
            <a:spLocks noChangeArrowheads="1"/>
          </p:cNvSpPr>
          <p:nvPr/>
        </p:nvSpPr>
        <p:spPr bwMode="auto">
          <a:xfrm>
            <a:off x="6572250"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3" name="Line 39"/>
          <p:cNvSpPr>
            <a:spLocks noChangeShapeType="1"/>
          </p:cNvSpPr>
          <p:nvPr/>
        </p:nvSpPr>
        <p:spPr bwMode="auto">
          <a:xfrm>
            <a:off x="6572250" y="2057400"/>
            <a:ext cx="6350" cy="1588"/>
          </a:xfrm>
          <a:prstGeom prst="line">
            <a:avLst/>
          </a:prstGeom>
          <a:noFill/>
          <a:ln w="0">
            <a:solidFill>
              <a:srgbClr val="000000"/>
            </a:solidFill>
            <a:round/>
            <a:headEnd/>
            <a:tailEnd/>
          </a:ln>
        </p:spPr>
        <p:txBody>
          <a:bodyPr/>
          <a:lstStyle/>
          <a:p>
            <a:endParaRPr lang="en-US"/>
          </a:p>
        </p:txBody>
      </p:sp>
      <p:sp>
        <p:nvSpPr>
          <p:cNvPr id="16424" name="Line 40"/>
          <p:cNvSpPr>
            <a:spLocks noChangeShapeType="1"/>
          </p:cNvSpPr>
          <p:nvPr/>
        </p:nvSpPr>
        <p:spPr bwMode="auto">
          <a:xfrm>
            <a:off x="6572250" y="2057400"/>
            <a:ext cx="1588" cy="6350"/>
          </a:xfrm>
          <a:prstGeom prst="line">
            <a:avLst/>
          </a:prstGeom>
          <a:noFill/>
          <a:ln w="0">
            <a:solidFill>
              <a:srgbClr val="000000"/>
            </a:solidFill>
            <a:round/>
            <a:headEnd/>
            <a:tailEnd/>
          </a:ln>
        </p:spPr>
        <p:txBody>
          <a:bodyPr/>
          <a:lstStyle/>
          <a:p>
            <a:endParaRPr lang="en-US"/>
          </a:p>
        </p:txBody>
      </p:sp>
      <p:sp>
        <p:nvSpPr>
          <p:cNvPr id="16425" name="Rectangle 41"/>
          <p:cNvSpPr>
            <a:spLocks noChangeArrowheads="1"/>
          </p:cNvSpPr>
          <p:nvPr/>
        </p:nvSpPr>
        <p:spPr bwMode="auto">
          <a:xfrm>
            <a:off x="6578600" y="2057400"/>
            <a:ext cx="169068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6" name="Line 42"/>
          <p:cNvSpPr>
            <a:spLocks noChangeShapeType="1"/>
          </p:cNvSpPr>
          <p:nvPr/>
        </p:nvSpPr>
        <p:spPr bwMode="auto">
          <a:xfrm>
            <a:off x="6578600" y="2057400"/>
            <a:ext cx="1690688" cy="1588"/>
          </a:xfrm>
          <a:prstGeom prst="line">
            <a:avLst/>
          </a:prstGeom>
          <a:noFill/>
          <a:ln w="0">
            <a:solidFill>
              <a:srgbClr val="000000"/>
            </a:solidFill>
            <a:round/>
            <a:headEnd/>
            <a:tailEnd/>
          </a:ln>
        </p:spPr>
        <p:txBody>
          <a:bodyPr/>
          <a:lstStyle/>
          <a:p>
            <a:endParaRPr lang="en-US"/>
          </a:p>
        </p:txBody>
      </p:sp>
      <p:sp>
        <p:nvSpPr>
          <p:cNvPr id="16427" name="Rectangle 43"/>
          <p:cNvSpPr>
            <a:spLocks noChangeArrowheads="1"/>
          </p:cNvSpPr>
          <p:nvPr/>
        </p:nvSpPr>
        <p:spPr bwMode="auto">
          <a:xfrm>
            <a:off x="8269288"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8" name="Line 44"/>
          <p:cNvSpPr>
            <a:spLocks noChangeShapeType="1"/>
          </p:cNvSpPr>
          <p:nvPr/>
        </p:nvSpPr>
        <p:spPr bwMode="auto">
          <a:xfrm>
            <a:off x="8269288" y="2057400"/>
            <a:ext cx="6350" cy="1588"/>
          </a:xfrm>
          <a:prstGeom prst="line">
            <a:avLst/>
          </a:prstGeom>
          <a:noFill/>
          <a:ln w="0">
            <a:solidFill>
              <a:srgbClr val="000000"/>
            </a:solidFill>
            <a:round/>
            <a:headEnd/>
            <a:tailEnd/>
          </a:ln>
        </p:spPr>
        <p:txBody>
          <a:bodyPr/>
          <a:lstStyle/>
          <a:p>
            <a:endParaRPr lang="en-US"/>
          </a:p>
        </p:txBody>
      </p:sp>
      <p:sp>
        <p:nvSpPr>
          <p:cNvPr id="16429" name="Line 45"/>
          <p:cNvSpPr>
            <a:spLocks noChangeShapeType="1"/>
          </p:cNvSpPr>
          <p:nvPr/>
        </p:nvSpPr>
        <p:spPr bwMode="auto">
          <a:xfrm>
            <a:off x="8269288" y="2057400"/>
            <a:ext cx="1587" cy="6350"/>
          </a:xfrm>
          <a:prstGeom prst="line">
            <a:avLst/>
          </a:prstGeom>
          <a:noFill/>
          <a:ln w="0">
            <a:solidFill>
              <a:srgbClr val="000000"/>
            </a:solidFill>
            <a:round/>
            <a:headEnd/>
            <a:tailEnd/>
          </a:ln>
        </p:spPr>
        <p:txBody>
          <a:bodyPr/>
          <a:lstStyle/>
          <a:p>
            <a:endParaRPr lang="en-US"/>
          </a:p>
        </p:txBody>
      </p:sp>
      <p:sp>
        <p:nvSpPr>
          <p:cNvPr id="16430" name="Rectangle 46"/>
          <p:cNvSpPr>
            <a:spLocks noChangeArrowheads="1"/>
          </p:cNvSpPr>
          <p:nvPr/>
        </p:nvSpPr>
        <p:spPr bwMode="auto">
          <a:xfrm>
            <a:off x="8269288"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31" name="Line 47"/>
          <p:cNvSpPr>
            <a:spLocks noChangeShapeType="1"/>
          </p:cNvSpPr>
          <p:nvPr/>
        </p:nvSpPr>
        <p:spPr bwMode="auto">
          <a:xfrm>
            <a:off x="8269288" y="2057400"/>
            <a:ext cx="6350" cy="1588"/>
          </a:xfrm>
          <a:prstGeom prst="line">
            <a:avLst/>
          </a:prstGeom>
          <a:noFill/>
          <a:ln w="0">
            <a:solidFill>
              <a:srgbClr val="000000"/>
            </a:solidFill>
            <a:round/>
            <a:headEnd/>
            <a:tailEnd/>
          </a:ln>
        </p:spPr>
        <p:txBody>
          <a:bodyPr/>
          <a:lstStyle/>
          <a:p>
            <a:endParaRPr lang="en-US"/>
          </a:p>
        </p:txBody>
      </p:sp>
      <p:sp>
        <p:nvSpPr>
          <p:cNvPr id="16432" name="Line 48"/>
          <p:cNvSpPr>
            <a:spLocks noChangeShapeType="1"/>
          </p:cNvSpPr>
          <p:nvPr/>
        </p:nvSpPr>
        <p:spPr bwMode="auto">
          <a:xfrm>
            <a:off x="8269288" y="2057400"/>
            <a:ext cx="1587" cy="6350"/>
          </a:xfrm>
          <a:prstGeom prst="line">
            <a:avLst/>
          </a:prstGeom>
          <a:noFill/>
          <a:ln w="0">
            <a:solidFill>
              <a:srgbClr val="000000"/>
            </a:solidFill>
            <a:round/>
            <a:headEnd/>
            <a:tailEnd/>
          </a:ln>
        </p:spPr>
        <p:txBody>
          <a:bodyPr/>
          <a:lstStyle/>
          <a:p>
            <a:endParaRPr lang="en-US"/>
          </a:p>
        </p:txBody>
      </p:sp>
      <p:sp>
        <p:nvSpPr>
          <p:cNvPr id="16433" name="Rectangle 49"/>
          <p:cNvSpPr>
            <a:spLocks noChangeArrowheads="1"/>
          </p:cNvSpPr>
          <p:nvPr/>
        </p:nvSpPr>
        <p:spPr bwMode="auto">
          <a:xfrm>
            <a:off x="620713"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34" name="Line 50"/>
          <p:cNvSpPr>
            <a:spLocks noChangeShapeType="1"/>
          </p:cNvSpPr>
          <p:nvPr/>
        </p:nvSpPr>
        <p:spPr bwMode="auto">
          <a:xfrm>
            <a:off x="620713" y="2063750"/>
            <a:ext cx="1587" cy="327025"/>
          </a:xfrm>
          <a:prstGeom prst="line">
            <a:avLst/>
          </a:prstGeom>
          <a:noFill/>
          <a:ln w="0">
            <a:solidFill>
              <a:srgbClr val="000000"/>
            </a:solidFill>
            <a:round/>
            <a:headEnd/>
            <a:tailEnd/>
          </a:ln>
        </p:spPr>
        <p:txBody>
          <a:bodyPr/>
          <a:lstStyle/>
          <a:p>
            <a:endParaRPr lang="en-US"/>
          </a:p>
        </p:txBody>
      </p:sp>
      <p:sp>
        <p:nvSpPr>
          <p:cNvPr id="16435" name="Rectangle 51"/>
          <p:cNvSpPr>
            <a:spLocks noChangeArrowheads="1"/>
          </p:cNvSpPr>
          <p:nvPr/>
        </p:nvSpPr>
        <p:spPr bwMode="auto">
          <a:xfrm>
            <a:off x="2133600"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36" name="Line 52"/>
          <p:cNvSpPr>
            <a:spLocks noChangeShapeType="1"/>
          </p:cNvSpPr>
          <p:nvPr/>
        </p:nvSpPr>
        <p:spPr bwMode="auto">
          <a:xfrm>
            <a:off x="2133600" y="2063750"/>
            <a:ext cx="1588" cy="327025"/>
          </a:xfrm>
          <a:prstGeom prst="line">
            <a:avLst/>
          </a:prstGeom>
          <a:noFill/>
          <a:ln w="0">
            <a:solidFill>
              <a:srgbClr val="000000"/>
            </a:solidFill>
            <a:round/>
            <a:headEnd/>
            <a:tailEnd/>
          </a:ln>
        </p:spPr>
        <p:txBody>
          <a:bodyPr/>
          <a:lstStyle/>
          <a:p>
            <a:endParaRPr lang="en-US"/>
          </a:p>
        </p:txBody>
      </p:sp>
      <p:sp>
        <p:nvSpPr>
          <p:cNvPr id="16437" name="Rectangle 53"/>
          <p:cNvSpPr>
            <a:spLocks noChangeArrowheads="1"/>
          </p:cNvSpPr>
          <p:nvPr/>
        </p:nvSpPr>
        <p:spPr bwMode="auto">
          <a:xfrm>
            <a:off x="3557588"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38" name="Line 54"/>
          <p:cNvSpPr>
            <a:spLocks noChangeShapeType="1"/>
          </p:cNvSpPr>
          <p:nvPr/>
        </p:nvSpPr>
        <p:spPr bwMode="auto">
          <a:xfrm>
            <a:off x="3557588" y="2063750"/>
            <a:ext cx="1587" cy="327025"/>
          </a:xfrm>
          <a:prstGeom prst="line">
            <a:avLst/>
          </a:prstGeom>
          <a:noFill/>
          <a:ln w="0">
            <a:solidFill>
              <a:srgbClr val="000000"/>
            </a:solidFill>
            <a:round/>
            <a:headEnd/>
            <a:tailEnd/>
          </a:ln>
        </p:spPr>
        <p:txBody>
          <a:bodyPr/>
          <a:lstStyle/>
          <a:p>
            <a:endParaRPr lang="en-US"/>
          </a:p>
        </p:txBody>
      </p:sp>
      <p:sp>
        <p:nvSpPr>
          <p:cNvPr id="16439" name="Rectangle 55"/>
          <p:cNvSpPr>
            <a:spLocks noChangeArrowheads="1"/>
          </p:cNvSpPr>
          <p:nvPr/>
        </p:nvSpPr>
        <p:spPr bwMode="auto">
          <a:xfrm>
            <a:off x="5311775" y="2063750"/>
            <a:ext cx="4763"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40" name="Line 56"/>
          <p:cNvSpPr>
            <a:spLocks noChangeShapeType="1"/>
          </p:cNvSpPr>
          <p:nvPr/>
        </p:nvSpPr>
        <p:spPr bwMode="auto">
          <a:xfrm>
            <a:off x="5311775" y="2063750"/>
            <a:ext cx="1588" cy="327025"/>
          </a:xfrm>
          <a:prstGeom prst="line">
            <a:avLst/>
          </a:prstGeom>
          <a:noFill/>
          <a:ln w="0">
            <a:solidFill>
              <a:srgbClr val="000000"/>
            </a:solidFill>
            <a:round/>
            <a:headEnd/>
            <a:tailEnd/>
          </a:ln>
        </p:spPr>
        <p:txBody>
          <a:bodyPr/>
          <a:lstStyle/>
          <a:p>
            <a:endParaRPr lang="en-US"/>
          </a:p>
        </p:txBody>
      </p:sp>
      <p:sp>
        <p:nvSpPr>
          <p:cNvPr id="16441" name="Rectangle 57"/>
          <p:cNvSpPr>
            <a:spLocks noChangeArrowheads="1"/>
          </p:cNvSpPr>
          <p:nvPr/>
        </p:nvSpPr>
        <p:spPr bwMode="auto">
          <a:xfrm>
            <a:off x="6572250"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42" name="Line 58"/>
          <p:cNvSpPr>
            <a:spLocks noChangeShapeType="1"/>
          </p:cNvSpPr>
          <p:nvPr/>
        </p:nvSpPr>
        <p:spPr bwMode="auto">
          <a:xfrm>
            <a:off x="6572250" y="2063750"/>
            <a:ext cx="1588" cy="327025"/>
          </a:xfrm>
          <a:prstGeom prst="line">
            <a:avLst/>
          </a:prstGeom>
          <a:noFill/>
          <a:ln w="0">
            <a:solidFill>
              <a:srgbClr val="000000"/>
            </a:solidFill>
            <a:round/>
            <a:headEnd/>
            <a:tailEnd/>
          </a:ln>
        </p:spPr>
        <p:txBody>
          <a:bodyPr/>
          <a:lstStyle/>
          <a:p>
            <a:endParaRPr lang="en-US"/>
          </a:p>
        </p:txBody>
      </p:sp>
      <p:sp>
        <p:nvSpPr>
          <p:cNvPr id="16443" name="Rectangle 59"/>
          <p:cNvSpPr>
            <a:spLocks noChangeArrowheads="1"/>
          </p:cNvSpPr>
          <p:nvPr/>
        </p:nvSpPr>
        <p:spPr bwMode="auto">
          <a:xfrm>
            <a:off x="8269288"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44" name="Line 60"/>
          <p:cNvSpPr>
            <a:spLocks noChangeShapeType="1"/>
          </p:cNvSpPr>
          <p:nvPr/>
        </p:nvSpPr>
        <p:spPr bwMode="auto">
          <a:xfrm>
            <a:off x="8269288" y="2063750"/>
            <a:ext cx="1587" cy="327025"/>
          </a:xfrm>
          <a:prstGeom prst="line">
            <a:avLst/>
          </a:prstGeom>
          <a:noFill/>
          <a:ln w="0">
            <a:solidFill>
              <a:srgbClr val="000000"/>
            </a:solidFill>
            <a:round/>
            <a:headEnd/>
            <a:tailEnd/>
          </a:ln>
        </p:spPr>
        <p:txBody>
          <a:bodyPr/>
          <a:lstStyle/>
          <a:p>
            <a:endParaRPr lang="en-US"/>
          </a:p>
        </p:txBody>
      </p:sp>
      <p:sp>
        <p:nvSpPr>
          <p:cNvPr id="16445" name="Rectangle 61"/>
          <p:cNvSpPr>
            <a:spLocks noChangeArrowheads="1"/>
          </p:cNvSpPr>
          <p:nvPr/>
        </p:nvSpPr>
        <p:spPr bwMode="auto">
          <a:xfrm>
            <a:off x="688975" y="2400300"/>
            <a:ext cx="1166813"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Bruce Kraemer</a:t>
            </a:r>
            <a:endParaRPr lang="en-US" b="0"/>
          </a:p>
        </p:txBody>
      </p:sp>
      <p:sp>
        <p:nvSpPr>
          <p:cNvPr id="16446" name="Rectangle 62"/>
          <p:cNvSpPr>
            <a:spLocks noChangeArrowheads="1"/>
          </p:cNvSpPr>
          <p:nvPr/>
        </p:nvSpPr>
        <p:spPr bwMode="auto">
          <a:xfrm>
            <a:off x="1882775" y="2400300"/>
            <a:ext cx="47625"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 </a:t>
            </a:r>
            <a:endParaRPr lang="en-US" b="0"/>
          </a:p>
        </p:txBody>
      </p:sp>
      <p:sp>
        <p:nvSpPr>
          <p:cNvPr id="16447" name="Rectangle 63"/>
          <p:cNvSpPr>
            <a:spLocks noChangeArrowheads="1"/>
          </p:cNvSpPr>
          <p:nvPr/>
        </p:nvSpPr>
        <p:spPr bwMode="auto">
          <a:xfrm>
            <a:off x="2201863" y="2400300"/>
            <a:ext cx="601662"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Marvell</a:t>
            </a:r>
            <a:endParaRPr lang="en-US" b="0"/>
          </a:p>
        </p:txBody>
      </p:sp>
      <p:sp>
        <p:nvSpPr>
          <p:cNvPr id="16448" name="Rectangle 64"/>
          <p:cNvSpPr>
            <a:spLocks noChangeArrowheads="1"/>
          </p:cNvSpPr>
          <p:nvPr/>
        </p:nvSpPr>
        <p:spPr bwMode="auto">
          <a:xfrm>
            <a:off x="2817813" y="2400300"/>
            <a:ext cx="47625"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 </a:t>
            </a:r>
            <a:endParaRPr lang="en-US" b="0"/>
          </a:p>
        </p:txBody>
      </p:sp>
      <p:sp>
        <p:nvSpPr>
          <p:cNvPr id="16449" name="Rectangle 65"/>
          <p:cNvSpPr>
            <a:spLocks noChangeArrowheads="1"/>
          </p:cNvSpPr>
          <p:nvPr/>
        </p:nvSpPr>
        <p:spPr bwMode="auto">
          <a:xfrm>
            <a:off x="3625850" y="2398713"/>
            <a:ext cx="44450" cy="212725"/>
          </a:xfrm>
          <a:prstGeom prst="rect">
            <a:avLst/>
          </a:prstGeom>
          <a:noFill/>
          <a:ln w="9525">
            <a:noFill/>
            <a:miter lim="800000"/>
            <a:headEnd/>
            <a:tailEnd/>
          </a:ln>
        </p:spPr>
        <p:txBody>
          <a:bodyPr wrap="none" lIns="0" tIns="0" rIns="0" bIns="0">
            <a:spAutoFit/>
          </a:bodyPr>
          <a:lstStyle/>
          <a:p>
            <a:pPr eaLnBrk="0" hangingPunct="0"/>
            <a:r>
              <a:rPr lang="en-US" sz="1400" b="0">
                <a:solidFill>
                  <a:srgbClr val="000000"/>
                </a:solidFill>
              </a:rPr>
              <a:t> </a:t>
            </a:r>
            <a:endParaRPr lang="en-US" b="0"/>
          </a:p>
        </p:txBody>
      </p:sp>
      <p:sp>
        <p:nvSpPr>
          <p:cNvPr id="16450" name="Rectangle 75"/>
          <p:cNvSpPr>
            <a:spLocks noChangeArrowheads="1"/>
          </p:cNvSpPr>
          <p:nvPr/>
        </p:nvSpPr>
        <p:spPr bwMode="auto">
          <a:xfrm>
            <a:off x="6640513" y="2398713"/>
            <a:ext cx="717550"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bkraemer@</a:t>
            </a:r>
            <a:endParaRPr lang="en-US" b="0"/>
          </a:p>
        </p:txBody>
      </p:sp>
      <p:sp>
        <p:nvSpPr>
          <p:cNvPr id="16451" name="Rectangle 76"/>
          <p:cNvSpPr>
            <a:spLocks noChangeArrowheads="1"/>
          </p:cNvSpPr>
          <p:nvPr/>
        </p:nvSpPr>
        <p:spPr bwMode="auto">
          <a:xfrm>
            <a:off x="7326313" y="2398713"/>
            <a:ext cx="468312"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marvell</a:t>
            </a:r>
            <a:endParaRPr lang="en-US" b="0"/>
          </a:p>
        </p:txBody>
      </p:sp>
      <p:sp>
        <p:nvSpPr>
          <p:cNvPr id="16452" name="Rectangle 77"/>
          <p:cNvSpPr>
            <a:spLocks noChangeArrowheads="1"/>
          </p:cNvSpPr>
          <p:nvPr/>
        </p:nvSpPr>
        <p:spPr bwMode="auto">
          <a:xfrm>
            <a:off x="7772400" y="2398713"/>
            <a:ext cx="301625"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.com</a:t>
            </a:r>
            <a:endParaRPr lang="en-US" b="0"/>
          </a:p>
        </p:txBody>
      </p:sp>
      <p:sp>
        <p:nvSpPr>
          <p:cNvPr id="16453" name="Rectangle 78"/>
          <p:cNvSpPr>
            <a:spLocks noChangeArrowheads="1"/>
          </p:cNvSpPr>
          <p:nvPr/>
        </p:nvSpPr>
        <p:spPr bwMode="auto">
          <a:xfrm>
            <a:off x="8061325" y="2398713"/>
            <a:ext cx="38100"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 </a:t>
            </a:r>
            <a:endParaRPr lang="en-US" b="0"/>
          </a:p>
        </p:txBody>
      </p:sp>
      <p:sp>
        <p:nvSpPr>
          <p:cNvPr id="16454" name="Rectangle 79"/>
          <p:cNvSpPr>
            <a:spLocks noChangeArrowheads="1"/>
          </p:cNvSpPr>
          <p:nvPr/>
        </p:nvSpPr>
        <p:spPr bwMode="auto">
          <a:xfrm>
            <a:off x="620713"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55" name="Line 80"/>
          <p:cNvSpPr>
            <a:spLocks noChangeShapeType="1"/>
          </p:cNvSpPr>
          <p:nvPr/>
        </p:nvSpPr>
        <p:spPr bwMode="auto">
          <a:xfrm>
            <a:off x="620713" y="2390775"/>
            <a:ext cx="6350" cy="1588"/>
          </a:xfrm>
          <a:prstGeom prst="line">
            <a:avLst/>
          </a:prstGeom>
          <a:noFill/>
          <a:ln w="0">
            <a:solidFill>
              <a:srgbClr val="000000"/>
            </a:solidFill>
            <a:round/>
            <a:headEnd/>
            <a:tailEnd/>
          </a:ln>
        </p:spPr>
        <p:txBody>
          <a:bodyPr/>
          <a:lstStyle/>
          <a:p>
            <a:endParaRPr lang="en-US"/>
          </a:p>
        </p:txBody>
      </p:sp>
      <p:sp>
        <p:nvSpPr>
          <p:cNvPr id="16456" name="Line 81"/>
          <p:cNvSpPr>
            <a:spLocks noChangeShapeType="1"/>
          </p:cNvSpPr>
          <p:nvPr/>
        </p:nvSpPr>
        <p:spPr bwMode="auto">
          <a:xfrm>
            <a:off x="620713" y="2390775"/>
            <a:ext cx="1587" cy="6350"/>
          </a:xfrm>
          <a:prstGeom prst="line">
            <a:avLst/>
          </a:prstGeom>
          <a:noFill/>
          <a:ln w="0">
            <a:solidFill>
              <a:srgbClr val="000000"/>
            </a:solidFill>
            <a:round/>
            <a:headEnd/>
            <a:tailEnd/>
          </a:ln>
        </p:spPr>
        <p:txBody>
          <a:bodyPr/>
          <a:lstStyle/>
          <a:p>
            <a:endParaRPr lang="en-US"/>
          </a:p>
        </p:txBody>
      </p:sp>
      <p:sp>
        <p:nvSpPr>
          <p:cNvPr id="16457" name="Rectangle 82"/>
          <p:cNvSpPr>
            <a:spLocks noChangeArrowheads="1"/>
          </p:cNvSpPr>
          <p:nvPr/>
        </p:nvSpPr>
        <p:spPr bwMode="auto">
          <a:xfrm>
            <a:off x="627063" y="2390775"/>
            <a:ext cx="15065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58" name="Line 83"/>
          <p:cNvSpPr>
            <a:spLocks noChangeShapeType="1"/>
          </p:cNvSpPr>
          <p:nvPr/>
        </p:nvSpPr>
        <p:spPr bwMode="auto">
          <a:xfrm>
            <a:off x="627063" y="2390775"/>
            <a:ext cx="1506537" cy="1588"/>
          </a:xfrm>
          <a:prstGeom prst="line">
            <a:avLst/>
          </a:prstGeom>
          <a:noFill/>
          <a:ln w="0">
            <a:solidFill>
              <a:srgbClr val="000000"/>
            </a:solidFill>
            <a:round/>
            <a:headEnd/>
            <a:tailEnd/>
          </a:ln>
        </p:spPr>
        <p:txBody>
          <a:bodyPr/>
          <a:lstStyle/>
          <a:p>
            <a:endParaRPr lang="en-US"/>
          </a:p>
        </p:txBody>
      </p:sp>
      <p:sp>
        <p:nvSpPr>
          <p:cNvPr id="16459" name="Rectangle 84"/>
          <p:cNvSpPr>
            <a:spLocks noChangeArrowheads="1"/>
          </p:cNvSpPr>
          <p:nvPr/>
        </p:nvSpPr>
        <p:spPr bwMode="auto">
          <a:xfrm>
            <a:off x="2133600"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0" name="Line 85"/>
          <p:cNvSpPr>
            <a:spLocks noChangeShapeType="1"/>
          </p:cNvSpPr>
          <p:nvPr/>
        </p:nvSpPr>
        <p:spPr bwMode="auto">
          <a:xfrm>
            <a:off x="2133600" y="2390775"/>
            <a:ext cx="6350" cy="1588"/>
          </a:xfrm>
          <a:prstGeom prst="line">
            <a:avLst/>
          </a:prstGeom>
          <a:noFill/>
          <a:ln w="0">
            <a:solidFill>
              <a:srgbClr val="000000"/>
            </a:solidFill>
            <a:round/>
            <a:headEnd/>
            <a:tailEnd/>
          </a:ln>
        </p:spPr>
        <p:txBody>
          <a:bodyPr/>
          <a:lstStyle/>
          <a:p>
            <a:endParaRPr lang="en-US"/>
          </a:p>
        </p:txBody>
      </p:sp>
      <p:sp>
        <p:nvSpPr>
          <p:cNvPr id="16461" name="Line 86"/>
          <p:cNvSpPr>
            <a:spLocks noChangeShapeType="1"/>
          </p:cNvSpPr>
          <p:nvPr/>
        </p:nvSpPr>
        <p:spPr bwMode="auto">
          <a:xfrm>
            <a:off x="2133600" y="2390775"/>
            <a:ext cx="1588" cy="6350"/>
          </a:xfrm>
          <a:prstGeom prst="line">
            <a:avLst/>
          </a:prstGeom>
          <a:noFill/>
          <a:ln w="0">
            <a:solidFill>
              <a:srgbClr val="000000"/>
            </a:solidFill>
            <a:round/>
            <a:headEnd/>
            <a:tailEnd/>
          </a:ln>
        </p:spPr>
        <p:txBody>
          <a:bodyPr/>
          <a:lstStyle/>
          <a:p>
            <a:endParaRPr lang="en-US"/>
          </a:p>
        </p:txBody>
      </p:sp>
      <p:sp>
        <p:nvSpPr>
          <p:cNvPr id="16462" name="Rectangle 87"/>
          <p:cNvSpPr>
            <a:spLocks noChangeArrowheads="1"/>
          </p:cNvSpPr>
          <p:nvPr/>
        </p:nvSpPr>
        <p:spPr bwMode="auto">
          <a:xfrm>
            <a:off x="2139950" y="2390775"/>
            <a:ext cx="141763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3" name="Line 88"/>
          <p:cNvSpPr>
            <a:spLocks noChangeShapeType="1"/>
          </p:cNvSpPr>
          <p:nvPr/>
        </p:nvSpPr>
        <p:spPr bwMode="auto">
          <a:xfrm>
            <a:off x="2139950" y="2390775"/>
            <a:ext cx="1417638" cy="1588"/>
          </a:xfrm>
          <a:prstGeom prst="line">
            <a:avLst/>
          </a:prstGeom>
          <a:noFill/>
          <a:ln w="0">
            <a:solidFill>
              <a:srgbClr val="000000"/>
            </a:solidFill>
            <a:round/>
            <a:headEnd/>
            <a:tailEnd/>
          </a:ln>
        </p:spPr>
        <p:txBody>
          <a:bodyPr/>
          <a:lstStyle/>
          <a:p>
            <a:endParaRPr lang="en-US"/>
          </a:p>
        </p:txBody>
      </p:sp>
      <p:sp>
        <p:nvSpPr>
          <p:cNvPr id="16464" name="Rectangle 89"/>
          <p:cNvSpPr>
            <a:spLocks noChangeArrowheads="1"/>
          </p:cNvSpPr>
          <p:nvPr/>
        </p:nvSpPr>
        <p:spPr bwMode="auto">
          <a:xfrm>
            <a:off x="3557588"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5" name="Line 90"/>
          <p:cNvSpPr>
            <a:spLocks noChangeShapeType="1"/>
          </p:cNvSpPr>
          <p:nvPr/>
        </p:nvSpPr>
        <p:spPr bwMode="auto">
          <a:xfrm>
            <a:off x="3557588" y="2390775"/>
            <a:ext cx="6350" cy="1588"/>
          </a:xfrm>
          <a:prstGeom prst="line">
            <a:avLst/>
          </a:prstGeom>
          <a:noFill/>
          <a:ln w="0">
            <a:solidFill>
              <a:srgbClr val="000000"/>
            </a:solidFill>
            <a:round/>
            <a:headEnd/>
            <a:tailEnd/>
          </a:ln>
        </p:spPr>
        <p:txBody>
          <a:bodyPr/>
          <a:lstStyle/>
          <a:p>
            <a:endParaRPr lang="en-US"/>
          </a:p>
        </p:txBody>
      </p:sp>
      <p:sp>
        <p:nvSpPr>
          <p:cNvPr id="16466" name="Line 91"/>
          <p:cNvSpPr>
            <a:spLocks noChangeShapeType="1"/>
          </p:cNvSpPr>
          <p:nvPr/>
        </p:nvSpPr>
        <p:spPr bwMode="auto">
          <a:xfrm>
            <a:off x="3557588" y="2390775"/>
            <a:ext cx="1587" cy="6350"/>
          </a:xfrm>
          <a:prstGeom prst="line">
            <a:avLst/>
          </a:prstGeom>
          <a:noFill/>
          <a:ln w="0">
            <a:solidFill>
              <a:srgbClr val="000000"/>
            </a:solidFill>
            <a:round/>
            <a:headEnd/>
            <a:tailEnd/>
          </a:ln>
        </p:spPr>
        <p:txBody>
          <a:bodyPr/>
          <a:lstStyle/>
          <a:p>
            <a:endParaRPr lang="en-US"/>
          </a:p>
        </p:txBody>
      </p:sp>
      <p:sp>
        <p:nvSpPr>
          <p:cNvPr id="16467" name="Rectangle 92"/>
          <p:cNvSpPr>
            <a:spLocks noChangeArrowheads="1"/>
          </p:cNvSpPr>
          <p:nvPr/>
        </p:nvSpPr>
        <p:spPr bwMode="auto">
          <a:xfrm>
            <a:off x="3563938" y="2390775"/>
            <a:ext cx="17478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8" name="Line 93"/>
          <p:cNvSpPr>
            <a:spLocks noChangeShapeType="1"/>
          </p:cNvSpPr>
          <p:nvPr/>
        </p:nvSpPr>
        <p:spPr bwMode="auto">
          <a:xfrm>
            <a:off x="3563938" y="2390775"/>
            <a:ext cx="1747837" cy="1588"/>
          </a:xfrm>
          <a:prstGeom prst="line">
            <a:avLst/>
          </a:prstGeom>
          <a:noFill/>
          <a:ln w="0">
            <a:solidFill>
              <a:srgbClr val="000000"/>
            </a:solidFill>
            <a:round/>
            <a:headEnd/>
            <a:tailEnd/>
          </a:ln>
        </p:spPr>
        <p:txBody>
          <a:bodyPr/>
          <a:lstStyle/>
          <a:p>
            <a:endParaRPr lang="en-US"/>
          </a:p>
        </p:txBody>
      </p:sp>
      <p:sp>
        <p:nvSpPr>
          <p:cNvPr id="16469" name="Rectangle 94"/>
          <p:cNvSpPr>
            <a:spLocks noChangeArrowheads="1"/>
          </p:cNvSpPr>
          <p:nvPr/>
        </p:nvSpPr>
        <p:spPr bwMode="auto">
          <a:xfrm>
            <a:off x="5311775" y="2390775"/>
            <a:ext cx="4763"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0" name="Line 95"/>
          <p:cNvSpPr>
            <a:spLocks noChangeShapeType="1"/>
          </p:cNvSpPr>
          <p:nvPr/>
        </p:nvSpPr>
        <p:spPr bwMode="auto">
          <a:xfrm>
            <a:off x="5311775" y="2390775"/>
            <a:ext cx="4763" cy="1588"/>
          </a:xfrm>
          <a:prstGeom prst="line">
            <a:avLst/>
          </a:prstGeom>
          <a:noFill/>
          <a:ln w="0">
            <a:solidFill>
              <a:srgbClr val="000000"/>
            </a:solidFill>
            <a:round/>
            <a:headEnd/>
            <a:tailEnd/>
          </a:ln>
        </p:spPr>
        <p:txBody>
          <a:bodyPr/>
          <a:lstStyle/>
          <a:p>
            <a:endParaRPr lang="en-US"/>
          </a:p>
        </p:txBody>
      </p:sp>
      <p:sp>
        <p:nvSpPr>
          <p:cNvPr id="16471" name="Line 96"/>
          <p:cNvSpPr>
            <a:spLocks noChangeShapeType="1"/>
          </p:cNvSpPr>
          <p:nvPr/>
        </p:nvSpPr>
        <p:spPr bwMode="auto">
          <a:xfrm>
            <a:off x="5311775" y="2390775"/>
            <a:ext cx="1588" cy="6350"/>
          </a:xfrm>
          <a:prstGeom prst="line">
            <a:avLst/>
          </a:prstGeom>
          <a:noFill/>
          <a:ln w="0">
            <a:solidFill>
              <a:srgbClr val="000000"/>
            </a:solidFill>
            <a:round/>
            <a:headEnd/>
            <a:tailEnd/>
          </a:ln>
        </p:spPr>
        <p:txBody>
          <a:bodyPr/>
          <a:lstStyle/>
          <a:p>
            <a:endParaRPr lang="en-US"/>
          </a:p>
        </p:txBody>
      </p:sp>
      <p:sp>
        <p:nvSpPr>
          <p:cNvPr id="16472" name="Rectangle 97"/>
          <p:cNvSpPr>
            <a:spLocks noChangeArrowheads="1"/>
          </p:cNvSpPr>
          <p:nvPr/>
        </p:nvSpPr>
        <p:spPr bwMode="auto">
          <a:xfrm>
            <a:off x="5316538" y="2390775"/>
            <a:ext cx="1255712"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3" name="Line 98"/>
          <p:cNvSpPr>
            <a:spLocks noChangeShapeType="1"/>
          </p:cNvSpPr>
          <p:nvPr/>
        </p:nvSpPr>
        <p:spPr bwMode="auto">
          <a:xfrm>
            <a:off x="5316538" y="2390775"/>
            <a:ext cx="1255712" cy="1588"/>
          </a:xfrm>
          <a:prstGeom prst="line">
            <a:avLst/>
          </a:prstGeom>
          <a:noFill/>
          <a:ln w="0">
            <a:solidFill>
              <a:srgbClr val="000000"/>
            </a:solidFill>
            <a:round/>
            <a:headEnd/>
            <a:tailEnd/>
          </a:ln>
        </p:spPr>
        <p:txBody>
          <a:bodyPr/>
          <a:lstStyle/>
          <a:p>
            <a:endParaRPr lang="en-US"/>
          </a:p>
        </p:txBody>
      </p:sp>
      <p:sp>
        <p:nvSpPr>
          <p:cNvPr id="16474" name="Rectangle 99"/>
          <p:cNvSpPr>
            <a:spLocks noChangeArrowheads="1"/>
          </p:cNvSpPr>
          <p:nvPr/>
        </p:nvSpPr>
        <p:spPr bwMode="auto">
          <a:xfrm>
            <a:off x="6572250"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5" name="Line 100"/>
          <p:cNvSpPr>
            <a:spLocks noChangeShapeType="1"/>
          </p:cNvSpPr>
          <p:nvPr/>
        </p:nvSpPr>
        <p:spPr bwMode="auto">
          <a:xfrm>
            <a:off x="6572250" y="2390775"/>
            <a:ext cx="6350" cy="1588"/>
          </a:xfrm>
          <a:prstGeom prst="line">
            <a:avLst/>
          </a:prstGeom>
          <a:noFill/>
          <a:ln w="0">
            <a:solidFill>
              <a:srgbClr val="000000"/>
            </a:solidFill>
            <a:round/>
            <a:headEnd/>
            <a:tailEnd/>
          </a:ln>
        </p:spPr>
        <p:txBody>
          <a:bodyPr/>
          <a:lstStyle/>
          <a:p>
            <a:endParaRPr lang="en-US"/>
          </a:p>
        </p:txBody>
      </p:sp>
      <p:sp>
        <p:nvSpPr>
          <p:cNvPr id="16476" name="Line 101"/>
          <p:cNvSpPr>
            <a:spLocks noChangeShapeType="1"/>
          </p:cNvSpPr>
          <p:nvPr/>
        </p:nvSpPr>
        <p:spPr bwMode="auto">
          <a:xfrm>
            <a:off x="6572250" y="2390775"/>
            <a:ext cx="1588" cy="6350"/>
          </a:xfrm>
          <a:prstGeom prst="line">
            <a:avLst/>
          </a:prstGeom>
          <a:noFill/>
          <a:ln w="0">
            <a:solidFill>
              <a:srgbClr val="000000"/>
            </a:solidFill>
            <a:round/>
            <a:headEnd/>
            <a:tailEnd/>
          </a:ln>
        </p:spPr>
        <p:txBody>
          <a:bodyPr/>
          <a:lstStyle/>
          <a:p>
            <a:endParaRPr lang="en-US"/>
          </a:p>
        </p:txBody>
      </p:sp>
      <p:sp>
        <p:nvSpPr>
          <p:cNvPr id="16477" name="Rectangle 102"/>
          <p:cNvSpPr>
            <a:spLocks noChangeArrowheads="1"/>
          </p:cNvSpPr>
          <p:nvPr/>
        </p:nvSpPr>
        <p:spPr bwMode="auto">
          <a:xfrm>
            <a:off x="6578600" y="2390775"/>
            <a:ext cx="169068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8" name="Line 103"/>
          <p:cNvSpPr>
            <a:spLocks noChangeShapeType="1"/>
          </p:cNvSpPr>
          <p:nvPr/>
        </p:nvSpPr>
        <p:spPr bwMode="auto">
          <a:xfrm>
            <a:off x="6578600" y="2390775"/>
            <a:ext cx="1690688" cy="1588"/>
          </a:xfrm>
          <a:prstGeom prst="line">
            <a:avLst/>
          </a:prstGeom>
          <a:noFill/>
          <a:ln w="0">
            <a:solidFill>
              <a:srgbClr val="000000"/>
            </a:solidFill>
            <a:round/>
            <a:headEnd/>
            <a:tailEnd/>
          </a:ln>
        </p:spPr>
        <p:txBody>
          <a:bodyPr/>
          <a:lstStyle/>
          <a:p>
            <a:endParaRPr lang="en-US"/>
          </a:p>
        </p:txBody>
      </p:sp>
      <p:sp>
        <p:nvSpPr>
          <p:cNvPr id="16479" name="Rectangle 104"/>
          <p:cNvSpPr>
            <a:spLocks noChangeArrowheads="1"/>
          </p:cNvSpPr>
          <p:nvPr/>
        </p:nvSpPr>
        <p:spPr bwMode="auto">
          <a:xfrm>
            <a:off x="8269288"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80" name="Line 105"/>
          <p:cNvSpPr>
            <a:spLocks noChangeShapeType="1"/>
          </p:cNvSpPr>
          <p:nvPr/>
        </p:nvSpPr>
        <p:spPr bwMode="auto">
          <a:xfrm>
            <a:off x="8269288" y="2390775"/>
            <a:ext cx="6350" cy="1588"/>
          </a:xfrm>
          <a:prstGeom prst="line">
            <a:avLst/>
          </a:prstGeom>
          <a:noFill/>
          <a:ln w="0">
            <a:solidFill>
              <a:srgbClr val="000000"/>
            </a:solidFill>
            <a:round/>
            <a:headEnd/>
            <a:tailEnd/>
          </a:ln>
        </p:spPr>
        <p:txBody>
          <a:bodyPr/>
          <a:lstStyle/>
          <a:p>
            <a:endParaRPr lang="en-US"/>
          </a:p>
        </p:txBody>
      </p:sp>
      <p:sp>
        <p:nvSpPr>
          <p:cNvPr id="16481" name="Line 106"/>
          <p:cNvSpPr>
            <a:spLocks noChangeShapeType="1"/>
          </p:cNvSpPr>
          <p:nvPr/>
        </p:nvSpPr>
        <p:spPr bwMode="auto">
          <a:xfrm>
            <a:off x="8269288" y="2390775"/>
            <a:ext cx="1587" cy="6350"/>
          </a:xfrm>
          <a:prstGeom prst="line">
            <a:avLst/>
          </a:prstGeom>
          <a:noFill/>
          <a:ln w="0">
            <a:solidFill>
              <a:srgbClr val="000000"/>
            </a:solidFill>
            <a:round/>
            <a:headEnd/>
            <a:tailEnd/>
          </a:ln>
        </p:spPr>
        <p:txBody>
          <a:bodyPr/>
          <a:lstStyle/>
          <a:p>
            <a:endParaRPr lang="en-US"/>
          </a:p>
        </p:txBody>
      </p:sp>
      <p:sp>
        <p:nvSpPr>
          <p:cNvPr id="16482" name="Rectangle 107"/>
          <p:cNvSpPr>
            <a:spLocks noChangeArrowheads="1"/>
          </p:cNvSpPr>
          <p:nvPr/>
        </p:nvSpPr>
        <p:spPr bwMode="auto">
          <a:xfrm>
            <a:off x="620713"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3" name="Line 108"/>
          <p:cNvSpPr>
            <a:spLocks noChangeShapeType="1"/>
          </p:cNvSpPr>
          <p:nvPr/>
        </p:nvSpPr>
        <p:spPr bwMode="auto">
          <a:xfrm>
            <a:off x="620713" y="2397125"/>
            <a:ext cx="1587" cy="392113"/>
          </a:xfrm>
          <a:prstGeom prst="line">
            <a:avLst/>
          </a:prstGeom>
          <a:noFill/>
          <a:ln w="0">
            <a:solidFill>
              <a:srgbClr val="000000"/>
            </a:solidFill>
            <a:round/>
            <a:headEnd/>
            <a:tailEnd/>
          </a:ln>
        </p:spPr>
        <p:txBody>
          <a:bodyPr/>
          <a:lstStyle/>
          <a:p>
            <a:endParaRPr lang="en-US"/>
          </a:p>
        </p:txBody>
      </p:sp>
      <p:sp>
        <p:nvSpPr>
          <p:cNvPr id="16484" name="Rectangle 109"/>
          <p:cNvSpPr>
            <a:spLocks noChangeArrowheads="1"/>
          </p:cNvSpPr>
          <p:nvPr/>
        </p:nvSpPr>
        <p:spPr bwMode="auto">
          <a:xfrm>
            <a:off x="2133600"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5" name="Line 110"/>
          <p:cNvSpPr>
            <a:spLocks noChangeShapeType="1"/>
          </p:cNvSpPr>
          <p:nvPr/>
        </p:nvSpPr>
        <p:spPr bwMode="auto">
          <a:xfrm>
            <a:off x="2133600" y="2397125"/>
            <a:ext cx="1588" cy="392113"/>
          </a:xfrm>
          <a:prstGeom prst="line">
            <a:avLst/>
          </a:prstGeom>
          <a:noFill/>
          <a:ln w="0">
            <a:solidFill>
              <a:srgbClr val="000000"/>
            </a:solidFill>
            <a:round/>
            <a:headEnd/>
            <a:tailEnd/>
          </a:ln>
        </p:spPr>
        <p:txBody>
          <a:bodyPr/>
          <a:lstStyle/>
          <a:p>
            <a:endParaRPr lang="en-US"/>
          </a:p>
        </p:txBody>
      </p:sp>
      <p:sp>
        <p:nvSpPr>
          <p:cNvPr id="16486" name="Rectangle 111"/>
          <p:cNvSpPr>
            <a:spLocks noChangeArrowheads="1"/>
          </p:cNvSpPr>
          <p:nvPr/>
        </p:nvSpPr>
        <p:spPr bwMode="auto">
          <a:xfrm>
            <a:off x="3557588"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7" name="Line 112"/>
          <p:cNvSpPr>
            <a:spLocks noChangeShapeType="1"/>
          </p:cNvSpPr>
          <p:nvPr/>
        </p:nvSpPr>
        <p:spPr bwMode="auto">
          <a:xfrm>
            <a:off x="3557588" y="2397125"/>
            <a:ext cx="1587" cy="392113"/>
          </a:xfrm>
          <a:prstGeom prst="line">
            <a:avLst/>
          </a:prstGeom>
          <a:noFill/>
          <a:ln w="0">
            <a:solidFill>
              <a:srgbClr val="000000"/>
            </a:solidFill>
            <a:round/>
            <a:headEnd/>
            <a:tailEnd/>
          </a:ln>
        </p:spPr>
        <p:txBody>
          <a:bodyPr/>
          <a:lstStyle/>
          <a:p>
            <a:endParaRPr lang="en-US"/>
          </a:p>
        </p:txBody>
      </p:sp>
      <p:sp>
        <p:nvSpPr>
          <p:cNvPr id="16488" name="Rectangle 113"/>
          <p:cNvSpPr>
            <a:spLocks noChangeArrowheads="1"/>
          </p:cNvSpPr>
          <p:nvPr/>
        </p:nvSpPr>
        <p:spPr bwMode="auto">
          <a:xfrm>
            <a:off x="5311775" y="2397125"/>
            <a:ext cx="4763"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9" name="Line 114"/>
          <p:cNvSpPr>
            <a:spLocks noChangeShapeType="1"/>
          </p:cNvSpPr>
          <p:nvPr/>
        </p:nvSpPr>
        <p:spPr bwMode="auto">
          <a:xfrm>
            <a:off x="5311775" y="2397125"/>
            <a:ext cx="1588" cy="392113"/>
          </a:xfrm>
          <a:prstGeom prst="line">
            <a:avLst/>
          </a:prstGeom>
          <a:noFill/>
          <a:ln w="0">
            <a:solidFill>
              <a:srgbClr val="000000"/>
            </a:solidFill>
            <a:round/>
            <a:headEnd/>
            <a:tailEnd/>
          </a:ln>
        </p:spPr>
        <p:txBody>
          <a:bodyPr/>
          <a:lstStyle/>
          <a:p>
            <a:endParaRPr lang="en-US"/>
          </a:p>
        </p:txBody>
      </p:sp>
      <p:sp>
        <p:nvSpPr>
          <p:cNvPr id="16490" name="Rectangle 115"/>
          <p:cNvSpPr>
            <a:spLocks noChangeArrowheads="1"/>
          </p:cNvSpPr>
          <p:nvPr/>
        </p:nvSpPr>
        <p:spPr bwMode="auto">
          <a:xfrm>
            <a:off x="6572250"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91" name="Line 116"/>
          <p:cNvSpPr>
            <a:spLocks noChangeShapeType="1"/>
          </p:cNvSpPr>
          <p:nvPr/>
        </p:nvSpPr>
        <p:spPr bwMode="auto">
          <a:xfrm>
            <a:off x="6572250" y="2397125"/>
            <a:ext cx="1588" cy="392113"/>
          </a:xfrm>
          <a:prstGeom prst="line">
            <a:avLst/>
          </a:prstGeom>
          <a:noFill/>
          <a:ln w="0">
            <a:solidFill>
              <a:srgbClr val="000000"/>
            </a:solidFill>
            <a:round/>
            <a:headEnd/>
            <a:tailEnd/>
          </a:ln>
        </p:spPr>
        <p:txBody>
          <a:bodyPr/>
          <a:lstStyle/>
          <a:p>
            <a:endParaRPr lang="en-US"/>
          </a:p>
        </p:txBody>
      </p:sp>
      <p:sp>
        <p:nvSpPr>
          <p:cNvPr id="16492" name="Rectangle 117"/>
          <p:cNvSpPr>
            <a:spLocks noChangeArrowheads="1"/>
          </p:cNvSpPr>
          <p:nvPr/>
        </p:nvSpPr>
        <p:spPr bwMode="auto">
          <a:xfrm>
            <a:off x="8269288"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93" name="Line 118"/>
          <p:cNvSpPr>
            <a:spLocks noChangeShapeType="1"/>
          </p:cNvSpPr>
          <p:nvPr/>
        </p:nvSpPr>
        <p:spPr bwMode="auto">
          <a:xfrm>
            <a:off x="8269288" y="2397125"/>
            <a:ext cx="1587" cy="392113"/>
          </a:xfrm>
          <a:prstGeom prst="line">
            <a:avLst/>
          </a:prstGeom>
          <a:noFill/>
          <a:ln w="0">
            <a:solidFill>
              <a:srgbClr val="000000"/>
            </a:solidFill>
            <a:round/>
            <a:headEnd/>
            <a:tailEnd/>
          </a:ln>
        </p:spPr>
        <p:txBody>
          <a:bodyPr/>
          <a:lstStyle/>
          <a:p>
            <a:endParaRPr lang="en-US"/>
          </a:p>
        </p:txBody>
      </p:sp>
      <p:sp>
        <p:nvSpPr>
          <p:cNvPr id="16494" name="Rectangle 321"/>
          <p:cNvSpPr>
            <a:spLocks noGrp="1" noChangeArrowheads="1"/>
          </p:cNvSpPr>
          <p:nvPr>
            <p:ph type="title"/>
          </p:nvPr>
        </p:nvSpPr>
        <p:spPr>
          <a:xfrm>
            <a:off x="152400" y="685800"/>
            <a:ext cx="8763000" cy="685800"/>
          </a:xfrm>
        </p:spPr>
        <p:txBody>
          <a:bodyPr/>
          <a:lstStyle/>
          <a:p>
            <a:r>
              <a:rPr lang="en-US" sz="2400" dirty="0" smtClean="0"/>
              <a:t>CMMW Logistics Options- </a:t>
            </a:r>
            <a:r>
              <a:rPr lang="en-US" sz="2400" dirty="0" smtClean="0"/>
              <a:t>March 2012</a:t>
            </a:r>
          </a:p>
        </p:txBody>
      </p:sp>
      <p:sp>
        <p:nvSpPr>
          <p:cNvPr id="16495" name="Rectangle 322"/>
          <p:cNvSpPr>
            <a:spLocks noGrp="1" noChangeArrowheads="1"/>
          </p:cNvSpPr>
          <p:nvPr>
            <p:ph type="body" idx="1"/>
          </p:nvPr>
        </p:nvSpPr>
        <p:spPr>
          <a:xfrm>
            <a:off x="685800" y="1524000"/>
            <a:ext cx="7772400" cy="381000"/>
          </a:xfrm>
        </p:spPr>
        <p:txBody>
          <a:bodyPr/>
          <a:lstStyle/>
          <a:p>
            <a:pPr algn="ctr">
              <a:buFontTx/>
              <a:buNone/>
            </a:pPr>
            <a:r>
              <a:rPr lang="en-US" dirty="0" smtClean="0"/>
              <a:t>Date:</a:t>
            </a:r>
            <a:r>
              <a:rPr lang="en-US" b="0" dirty="0" smtClean="0"/>
              <a:t> 2012-March-14</a:t>
            </a:r>
            <a:endParaRPr lang="en-US" dirty="0" smtClean="0"/>
          </a:p>
        </p:txBody>
      </p:sp>
      <p:sp>
        <p:nvSpPr>
          <p:cNvPr id="16496" name="Rectangle 323"/>
          <p:cNvSpPr>
            <a:spLocks noChangeArrowheads="1"/>
          </p:cNvSpPr>
          <p:nvPr/>
        </p:nvSpPr>
        <p:spPr bwMode="auto">
          <a:xfrm>
            <a:off x="533400" y="16764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a:t>Authors:</a:t>
            </a:r>
            <a:endParaRPr lang="en-US" sz="2000" b="0"/>
          </a:p>
        </p:txBody>
      </p:sp>
      <p:sp>
        <p:nvSpPr>
          <p:cNvPr id="16497" name="Text Box 330"/>
          <p:cNvSpPr txBox="1">
            <a:spLocks noChangeArrowheads="1"/>
          </p:cNvSpPr>
          <p:nvPr/>
        </p:nvSpPr>
        <p:spPr bwMode="auto">
          <a:xfrm>
            <a:off x="827088" y="3394075"/>
            <a:ext cx="6450869" cy="338554"/>
          </a:xfrm>
          <a:prstGeom prst="rect">
            <a:avLst/>
          </a:prstGeom>
          <a:noFill/>
          <a:ln w="9525">
            <a:noFill/>
            <a:miter lim="800000"/>
            <a:headEnd/>
            <a:tailEnd/>
          </a:ln>
        </p:spPr>
        <p:txBody>
          <a:bodyPr wrap="none">
            <a:spAutoFit/>
          </a:bodyPr>
          <a:lstStyle/>
          <a:p>
            <a:pPr eaLnBrk="0" hangingPunct="0"/>
            <a:r>
              <a:rPr lang="en-US" sz="1600" dirty="0"/>
              <a:t>Abstract: </a:t>
            </a:r>
            <a:r>
              <a:rPr lang="en-US" sz="1600" dirty="0"/>
              <a:t>CMMW Logistics </a:t>
            </a:r>
            <a:r>
              <a:rPr lang="en-US" sz="1600" dirty="0" smtClean="0"/>
              <a:t>Options under consideration– </a:t>
            </a:r>
            <a:r>
              <a:rPr lang="en-US" sz="1600" dirty="0" smtClean="0"/>
              <a:t>March 2012 </a:t>
            </a:r>
            <a:endParaRPr lang="en-US" sz="1600" dirty="0"/>
          </a:p>
        </p:txBody>
      </p:sp>
      <p:sp>
        <p:nvSpPr>
          <p:cNvPr id="16498" name="Date Placeholder 1"/>
          <p:cNvSpPr>
            <a:spLocks noGrp="1"/>
          </p:cNvSpPr>
          <p:nvPr>
            <p:ph type="dt" sz="quarter" idx="10"/>
          </p:nvPr>
        </p:nvSpPr>
        <p:spPr>
          <a:xfrm>
            <a:off x="688975" y="319314"/>
            <a:ext cx="1528762" cy="276225"/>
          </a:xfrm>
          <a:noFill/>
          <a:ln>
            <a:miter lim="800000"/>
            <a:headEnd/>
            <a:tailEnd/>
          </a:ln>
        </p:spPr>
        <p:txBody>
          <a:bodyPr/>
          <a:lstStyle/>
          <a:p>
            <a:r>
              <a:rPr lang="en-US" smtClean="0"/>
              <a:t>March 2012</a:t>
            </a:r>
            <a:endParaRPr lang="en-US" dirty="0" smtClean="0"/>
          </a:p>
        </p:txBody>
      </p:sp>
      <p:cxnSp>
        <p:nvCxnSpPr>
          <p:cNvPr id="16499" name="Straight Connector 3"/>
          <p:cNvCxnSpPr>
            <a:cxnSpLocks noChangeShapeType="1"/>
            <a:stCxn id="16482" idx="2"/>
            <a:endCxn id="16493" idx="1"/>
          </p:cNvCxnSpPr>
          <p:nvPr/>
        </p:nvCxnSpPr>
        <p:spPr bwMode="auto">
          <a:xfrm>
            <a:off x="623888" y="2789238"/>
            <a:ext cx="7646987" cy="0"/>
          </a:xfrm>
          <a:prstGeom prst="line">
            <a:avLst/>
          </a:prstGeom>
          <a:noFill/>
          <a:ln w="12700" algn="ctr">
            <a:solidFill>
              <a:schemeClr val="tx1"/>
            </a:solidFill>
            <a:round/>
            <a:headEnd type="none" w="sm" len="sm"/>
            <a:tailEnd type="none" w="sm" len="sm"/>
          </a:ln>
        </p:spPr>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latin typeface="Arial" pitchFamily="34" charset="0"/>
                <a:ea typeface="MS PGothic" pitchFamily="34" charset="-128"/>
              </a:rPr>
              <a:t>CWPAN response on voting and attendance</a:t>
            </a:r>
            <a:endParaRPr lang="en-US" sz="3200" dirty="0" smtClean="0">
              <a:latin typeface="Arial" pitchFamily="34" charset="0"/>
              <a:ea typeface="MS PGothic" pitchFamily="34" charset="-128"/>
            </a:endParaRPr>
          </a:p>
        </p:txBody>
      </p:sp>
      <p:sp>
        <p:nvSpPr>
          <p:cNvPr id="3" name="Content Placeholder 2"/>
          <p:cNvSpPr>
            <a:spLocks noGrp="1"/>
          </p:cNvSpPr>
          <p:nvPr>
            <p:ph idx="1"/>
          </p:nvPr>
        </p:nvSpPr>
        <p:spPr>
          <a:xfrm>
            <a:off x="457200" y="1600201"/>
            <a:ext cx="8229600" cy="3581400"/>
          </a:xfrm>
        </p:spPr>
        <p:txBody>
          <a:bodyPr>
            <a:normAutofit/>
          </a:bodyPr>
          <a:lstStyle/>
          <a:p>
            <a:r>
              <a:rPr lang="en-US" sz="2800" dirty="0" smtClean="0">
                <a:latin typeface="Arial" pitchFamily="34" charset="0"/>
                <a:ea typeface="MS PGothic" pitchFamily="34" charset="-128"/>
              </a:rPr>
              <a:t>CWPAN response on voting and attendance</a:t>
            </a:r>
          </a:p>
          <a:p>
            <a:pPr lvl="1"/>
            <a:r>
              <a:rPr lang="en-US" sz="1600" dirty="0" smtClean="0">
                <a:latin typeface="Arial" pitchFamily="34" charset="0"/>
                <a:ea typeface="MS PGothic" pitchFamily="34" charset="-128"/>
              </a:rPr>
              <a:t>[Maintaining voting right]: It is suggested that participants who has obtained the voting right of CMMW TG, needs to attend two CMMW </a:t>
            </a:r>
            <a:r>
              <a:rPr lang="en-US" sz="1600" dirty="0" err="1" smtClean="0">
                <a:latin typeface="Arial" pitchFamily="34" charset="0"/>
                <a:ea typeface="MS PGothic" pitchFamily="34" charset="-128"/>
              </a:rPr>
              <a:t>asia</a:t>
            </a:r>
            <a:r>
              <a:rPr lang="en-US" sz="1600" dirty="0" smtClean="0">
                <a:latin typeface="Arial" pitchFamily="34" charset="0"/>
                <a:ea typeface="MS PGothic" pitchFamily="34" charset="-128"/>
              </a:rPr>
              <a:t> meetings plus at least one CMMW interim or plenary meeting  to maintain voting rights.</a:t>
            </a:r>
          </a:p>
          <a:p>
            <a:pPr lvl="1"/>
            <a:endParaRPr lang="en-US" sz="1600" dirty="0">
              <a:latin typeface="Arial" pitchFamily="34" charset="0"/>
              <a:ea typeface="MS PGothic" pitchFamily="34" charset="-128"/>
            </a:endParaRPr>
          </a:p>
          <a:p>
            <a:pPr marL="457200" lvl="1" indent="0">
              <a:buNone/>
            </a:pPr>
            <a:endParaRPr lang="en-US" sz="1600" dirty="0" smtClean="0">
              <a:latin typeface="Arial" pitchFamily="34" charset="0"/>
              <a:ea typeface="MS PGothic" pitchFamily="34" charset="-128"/>
            </a:endParaRPr>
          </a:p>
          <a:p>
            <a:pPr lvl="1"/>
            <a:r>
              <a:rPr lang="en-US" sz="1600" dirty="0" smtClean="0">
                <a:latin typeface="Arial" pitchFamily="34" charset="0"/>
                <a:ea typeface="MS PGothic" pitchFamily="34" charset="-128"/>
              </a:rPr>
              <a:t>[Note 1]: Voting right of CMMW TG is not equivalent to the voting right of IEEE 802.11. To obtain the voting right of IEEE 802.11, it needs to follow the existing regulation</a:t>
            </a:r>
          </a:p>
          <a:p>
            <a:pPr lvl="1"/>
            <a:r>
              <a:rPr lang="en-US" sz="1600" dirty="0" smtClean="0">
                <a:latin typeface="Arial" pitchFamily="34" charset="0"/>
                <a:ea typeface="MS PGothic" pitchFamily="34" charset="-128"/>
              </a:rPr>
              <a:t>[Note 2]: We expect CMMW TG participants to attend at least one CMMW TG interim meeting per year to ensure enough communication and better understanding with Chinese participants</a:t>
            </a:r>
          </a:p>
          <a:p>
            <a:endParaRPr lang="en-US" sz="4000" dirty="0"/>
          </a:p>
        </p:txBody>
      </p:sp>
      <p:sp>
        <p:nvSpPr>
          <p:cNvPr id="5" name="TextBox 4"/>
          <p:cNvSpPr txBox="1"/>
          <p:nvPr/>
        </p:nvSpPr>
        <p:spPr>
          <a:xfrm>
            <a:off x="990600" y="5559669"/>
            <a:ext cx="6794745" cy="369332"/>
          </a:xfrm>
          <a:prstGeom prst="rect">
            <a:avLst/>
          </a:prstGeom>
          <a:noFill/>
          <a:ln>
            <a:solidFill>
              <a:srgbClr val="92D050"/>
            </a:solidFill>
          </a:ln>
        </p:spPr>
        <p:txBody>
          <a:bodyPr wrap="none" rtlCol="0">
            <a:spAutoFit/>
          </a:bodyPr>
          <a:lstStyle/>
          <a:p>
            <a:r>
              <a:rPr lang="en-US" dirty="0" smtClean="0"/>
              <a:t>Note: This response presumes that 802.11 has TG specific voting rights</a:t>
            </a:r>
            <a:endParaRPr lang="en-US" dirty="0"/>
          </a:p>
        </p:txBody>
      </p:sp>
    </p:spTree>
    <p:extLst>
      <p:ext uri="{BB962C8B-B14F-4D97-AF65-F5344CB8AC3E}">
        <p14:creationId xmlns:p14="http://schemas.microsoft.com/office/powerpoint/2010/main" val="42142820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574473"/>
            <a:ext cx="7772400" cy="856211"/>
          </a:xfrm>
        </p:spPr>
        <p:txBody>
          <a:bodyPr/>
          <a:lstStyle/>
          <a:p>
            <a:pPr marL="0" indent="0" algn="ctr">
              <a:buNone/>
            </a:pPr>
            <a:r>
              <a:rPr lang="en-US" sz="3200" dirty="0" smtClean="0"/>
              <a:t>Background from prior meetings</a:t>
            </a:r>
            <a:endParaRPr lang="en-US" sz="3200" dirty="0"/>
          </a:p>
        </p:txBody>
      </p:sp>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11</a:t>
            </a:fld>
            <a:endParaRPr lang="en-US"/>
          </a:p>
        </p:txBody>
      </p:sp>
    </p:spTree>
    <p:extLst>
      <p:ext uri="{BB962C8B-B14F-4D97-AF65-F5344CB8AC3E}">
        <p14:creationId xmlns:p14="http://schemas.microsoft.com/office/powerpoint/2010/main" val="42134403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685800" y="685800"/>
            <a:ext cx="7772400" cy="1219200"/>
          </a:xfrm>
        </p:spPr>
        <p:txBody>
          <a:bodyPr>
            <a:normAutofit fontScale="90000"/>
          </a:bodyPr>
          <a:lstStyle/>
          <a:p>
            <a:r>
              <a:rPr lang="en-US" smtClean="0"/>
              <a:t>Summary from 11/1570</a:t>
            </a:r>
            <a:br>
              <a:rPr lang="en-US" smtClean="0"/>
            </a:br>
            <a:r>
              <a:rPr lang="en-US" smtClean="0"/>
              <a:t> on meeting locations in Asia, attendance, voting rights</a:t>
            </a:r>
          </a:p>
        </p:txBody>
      </p:sp>
      <p:sp>
        <p:nvSpPr>
          <p:cNvPr id="41987" name="Content Placeholder 2"/>
          <p:cNvSpPr>
            <a:spLocks noGrp="1"/>
          </p:cNvSpPr>
          <p:nvPr>
            <p:ph idx="1"/>
          </p:nvPr>
        </p:nvSpPr>
        <p:spPr>
          <a:xfrm>
            <a:off x="609600" y="2133600"/>
            <a:ext cx="7772400" cy="4114800"/>
          </a:xfrm>
        </p:spPr>
        <p:txBody>
          <a:bodyPr>
            <a:normAutofit lnSpcReduction="10000"/>
          </a:bodyPr>
          <a:lstStyle/>
          <a:p>
            <a:r>
              <a:rPr lang="en-US" sz="2000" dirty="0" err="1" smtClean="0">
                <a:latin typeface="Arial" pitchFamily="34" charset="0"/>
                <a:ea typeface="MS PGothic" pitchFamily="34" charset="-128"/>
              </a:rPr>
              <a:t>CWPANad</a:t>
            </a:r>
            <a:r>
              <a:rPr lang="en-US" sz="2000" dirty="0" smtClean="0">
                <a:latin typeface="Arial" pitchFamily="34" charset="0"/>
                <a:ea typeface="MS PGothic" pitchFamily="34" charset="-128"/>
              </a:rPr>
              <a:t> interim meetings could be convened in Beijing or other suitable Asian location.</a:t>
            </a:r>
          </a:p>
          <a:p>
            <a:r>
              <a:rPr lang="en-US" sz="2000" dirty="0" err="1" smtClean="0">
                <a:latin typeface="Arial" pitchFamily="34" charset="0"/>
                <a:ea typeface="MS PGothic" pitchFamily="34" charset="-128"/>
              </a:rPr>
              <a:t>CWPANad</a:t>
            </a:r>
            <a:r>
              <a:rPr lang="en-US" sz="2000" dirty="0" smtClean="0">
                <a:latin typeface="Arial" pitchFamily="34" charset="0"/>
                <a:ea typeface="MS PGothic" pitchFamily="34" charset="-128"/>
              </a:rPr>
              <a:t> voting rights could be maintained on attendance of </a:t>
            </a:r>
            <a:r>
              <a:rPr lang="en-US" sz="2000" dirty="0" err="1" smtClean="0">
                <a:latin typeface="Arial" pitchFamily="34" charset="0"/>
                <a:ea typeface="MS PGothic" pitchFamily="34" charset="-128"/>
              </a:rPr>
              <a:t>CWPANad</a:t>
            </a:r>
            <a:r>
              <a:rPr lang="en-US" sz="2000" dirty="0" smtClean="0">
                <a:latin typeface="Arial" pitchFamily="34" charset="0"/>
                <a:ea typeface="MS PGothic" pitchFamily="34" charset="-128"/>
              </a:rPr>
              <a:t> meetings only, o</a:t>
            </a:r>
            <a:r>
              <a:rPr lang="en-US" sz="2000" b="0" dirty="0" smtClean="0">
                <a:latin typeface="Arial" pitchFamily="34" charset="0"/>
                <a:ea typeface="MS PGothic" pitchFamily="34" charset="-128"/>
              </a:rPr>
              <a:t>r perhaps CWPAN and IEEE 802.11 could agree to provide each other balloting rights.</a:t>
            </a:r>
          </a:p>
          <a:p>
            <a:r>
              <a:rPr lang="en-US" sz="2000" dirty="0" smtClean="0">
                <a:latin typeface="Arial" pitchFamily="34" charset="0"/>
                <a:ea typeface="MS PGothic" pitchFamily="34" charset="-128"/>
              </a:rPr>
              <a:t>CWPAN response on voting and attendance</a:t>
            </a:r>
          </a:p>
          <a:p>
            <a:pPr lvl="1"/>
            <a:r>
              <a:rPr lang="en-US" sz="1200" dirty="0" smtClean="0">
                <a:latin typeface="Arial" pitchFamily="34" charset="0"/>
                <a:ea typeface="MS PGothic" pitchFamily="34" charset="-128"/>
              </a:rPr>
              <a:t>CWPAN agreed the principle of maintaining the voting rights of </a:t>
            </a:r>
            <a:r>
              <a:rPr lang="en-US" sz="1200" dirty="0" err="1" smtClean="0">
                <a:latin typeface="Arial" pitchFamily="34" charset="0"/>
                <a:ea typeface="MS PGothic" pitchFamily="34" charset="-128"/>
              </a:rPr>
              <a:t>CWPANad</a:t>
            </a:r>
            <a:r>
              <a:rPr lang="en-US" sz="1200" dirty="0" smtClean="0">
                <a:latin typeface="Arial" pitchFamily="34" charset="0"/>
                <a:ea typeface="MS PGothic" pitchFamily="34" charset="-128"/>
              </a:rPr>
              <a:t> on attendance of </a:t>
            </a:r>
            <a:r>
              <a:rPr lang="en-US" sz="1200" dirty="0" err="1" smtClean="0">
                <a:latin typeface="Arial" pitchFamily="34" charset="0"/>
                <a:ea typeface="MS PGothic" pitchFamily="34" charset="-128"/>
              </a:rPr>
              <a:t>CWPANad</a:t>
            </a:r>
            <a:r>
              <a:rPr lang="en-US" sz="1200" dirty="0" smtClean="0">
                <a:latin typeface="Arial" pitchFamily="34" charset="0"/>
                <a:ea typeface="MS PGothic" pitchFamily="34" charset="-128"/>
              </a:rPr>
              <a:t> meetings only</a:t>
            </a:r>
          </a:p>
          <a:p>
            <a:pPr lvl="1"/>
            <a:r>
              <a:rPr lang="en-US" sz="1200" dirty="0" smtClean="0">
                <a:latin typeface="Arial" pitchFamily="34" charset="0"/>
                <a:ea typeface="MS PGothic" pitchFamily="34" charset="-128"/>
              </a:rPr>
              <a:t>[Obtaining voting right]: It is suggested that participants who attend three </a:t>
            </a:r>
            <a:r>
              <a:rPr lang="en-US" sz="1200" dirty="0" err="1" smtClean="0">
                <a:latin typeface="Arial" pitchFamily="34" charset="0"/>
                <a:ea typeface="MS PGothic" pitchFamily="34" charset="-128"/>
              </a:rPr>
              <a:t>CWPANad</a:t>
            </a:r>
            <a:r>
              <a:rPr lang="en-US" sz="1200" dirty="0" smtClean="0">
                <a:latin typeface="Arial" pitchFamily="34" charset="0"/>
                <a:ea typeface="MS PGothic" pitchFamily="34" charset="-128"/>
              </a:rPr>
              <a:t> meetings per year including at least one </a:t>
            </a:r>
            <a:r>
              <a:rPr lang="en-US" sz="1200" dirty="0" err="1" smtClean="0">
                <a:latin typeface="Arial" pitchFamily="34" charset="0"/>
                <a:ea typeface="MS PGothic" pitchFamily="34" charset="-128"/>
              </a:rPr>
              <a:t>CWPANad</a:t>
            </a:r>
            <a:r>
              <a:rPr lang="en-US" sz="1200" dirty="0" smtClean="0">
                <a:latin typeface="Arial" pitchFamily="34" charset="0"/>
                <a:ea typeface="MS PGothic" pitchFamily="34" charset="-128"/>
              </a:rPr>
              <a:t> interim meeting will obtain the voting rights of </a:t>
            </a:r>
            <a:r>
              <a:rPr lang="en-US" sz="1200" dirty="0" err="1" smtClean="0">
                <a:latin typeface="Arial" pitchFamily="34" charset="0"/>
                <a:ea typeface="MS PGothic" pitchFamily="34" charset="-128"/>
              </a:rPr>
              <a:t>CWPANad</a:t>
            </a:r>
            <a:endParaRPr lang="en-US" sz="1200" dirty="0" smtClean="0">
              <a:latin typeface="Arial" pitchFamily="34" charset="0"/>
              <a:ea typeface="MS PGothic" pitchFamily="34" charset="-128"/>
            </a:endParaRPr>
          </a:p>
          <a:p>
            <a:pPr lvl="1"/>
            <a:r>
              <a:rPr lang="en-US" sz="1200" dirty="0" smtClean="0">
                <a:latin typeface="Arial" pitchFamily="34" charset="0"/>
                <a:ea typeface="MS PGothic" pitchFamily="34" charset="-128"/>
              </a:rPr>
              <a:t>[Maintaining voting right]: It is suggested that participants who has obtained the voting right of </a:t>
            </a:r>
            <a:r>
              <a:rPr lang="en-US" sz="1200" dirty="0" err="1" smtClean="0">
                <a:latin typeface="Arial" pitchFamily="34" charset="0"/>
                <a:ea typeface="MS PGothic" pitchFamily="34" charset="-128"/>
              </a:rPr>
              <a:t>CWPANad</a:t>
            </a:r>
            <a:r>
              <a:rPr lang="en-US" sz="1200" dirty="0" smtClean="0">
                <a:latin typeface="Arial" pitchFamily="34" charset="0"/>
                <a:ea typeface="MS PGothic" pitchFamily="34" charset="-128"/>
              </a:rPr>
              <a:t>, needs to attend two </a:t>
            </a:r>
            <a:r>
              <a:rPr lang="en-US" sz="1200" dirty="0" err="1" smtClean="0">
                <a:latin typeface="Arial" pitchFamily="34" charset="0"/>
                <a:ea typeface="MS PGothic" pitchFamily="34" charset="-128"/>
              </a:rPr>
              <a:t>CWPANad</a:t>
            </a:r>
            <a:r>
              <a:rPr lang="en-US" sz="1200" dirty="0" smtClean="0">
                <a:latin typeface="Arial" pitchFamily="34" charset="0"/>
                <a:ea typeface="MS PGothic" pitchFamily="34" charset="-128"/>
              </a:rPr>
              <a:t> meetings including at least one </a:t>
            </a:r>
            <a:r>
              <a:rPr lang="en-US" sz="1200" dirty="0" err="1" smtClean="0">
                <a:latin typeface="Arial" pitchFamily="34" charset="0"/>
                <a:ea typeface="MS PGothic" pitchFamily="34" charset="-128"/>
              </a:rPr>
              <a:t>CWPANad</a:t>
            </a:r>
            <a:r>
              <a:rPr lang="en-US" sz="1200" dirty="0" smtClean="0">
                <a:latin typeface="Arial" pitchFamily="34" charset="0"/>
                <a:ea typeface="MS PGothic" pitchFamily="34" charset="-128"/>
              </a:rPr>
              <a:t> interim meeting  to maintain the voting right. </a:t>
            </a:r>
          </a:p>
          <a:p>
            <a:pPr lvl="1"/>
            <a:r>
              <a:rPr lang="en-US" sz="1200" dirty="0" smtClean="0">
                <a:latin typeface="Arial" pitchFamily="34" charset="0"/>
                <a:ea typeface="MS PGothic" pitchFamily="34" charset="-128"/>
              </a:rPr>
              <a:t>[Note 1]: Voting right of </a:t>
            </a:r>
            <a:r>
              <a:rPr lang="en-US" sz="1200" dirty="0" err="1" smtClean="0">
                <a:latin typeface="Arial" pitchFamily="34" charset="0"/>
                <a:ea typeface="MS PGothic" pitchFamily="34" charset="-128"/>
              </a:rPr>
              <a:t>CWPANad</a:t>
            </a:r>
            <a:r>
              <a:rPr lang="en-US" sz="1200" dirty="0" smtClean="0">
                <a:latin typeface="Arial" pitchFamily="34" charset="0"/>
                <a:ea typeface="MS PGothic" pitchFamily="34" charset="-128"/>
              </a:rPr>
              <a:t> is not equivalent to the voting right of IEEE 802.11. To obtain the voting right of IEEE 802.11, it needs to follow the existing regulation</a:t>
            </a:r>
          </a:p>
          <a:p>
            <a:pPr lvl="1"/>
            <a:r>
              <a:rPr lang="en-US" sz="1200" dirty="0" smtClean="0">
                <a:latin typeface="Arial" pitchFamily="34" charset="0"/>
                <a:ea typeface="MS PGothic" pitchFamily="34" charset="-128"/>
              </a:rPr>
              <a:t>[Note 2]: We expect </a:t>
            </a:r>
            <a:r>
              <a:rPr lang="en-US" sz="1200" dirty="0" err="1" smtClean="0">
                <a:latin typeface="Arial" pitchFamily="34" charset="0"/>
                <a:ea typeface="MS PGothic" pitchFamily="34" charset="-128"/>
              </a:rPr>
              <a:t>CWPANad</a:t>
            </a:r>
            <a:r>
              <a:rPr lang="en-US" sz="1200" dirty="0" smtClean="0">
                <a:latin typeface="Arial" pitchFamily="34" charset="0"/>
                <a:ea typeface="MS PGothic" pitchFamily="34" charset="-128"/>
              </a:rPr>
              <a:t> participants to attend at least one </a:t>
            </a:r>
            <a:r>
              <a:rPr lang="en-US" sz="1200" dirty="0" err="1" smtClean="0">
                <a:latin typeface="Arial" pitchFamily="34" charset="0"/>
                <a:ea typeface="MS PGothic" pitchFamily="34" charset="-128"/>
              </a:rPr>
              <a:t>CWPANad</a:t>
            </a:r>
            <a:r>
              <a:rPr lang="en-US" sz="1200" dirty="0" smtClean="0">
                <a:latin typeface="Arial" pitchFamily="34" charset="0"/>
                <a:ea typeface="MS PGothic" pitchFamily="34" charset="-128"/>
              </a:rPr>
              <a:t> interim meeting per year to ensure enough communication and better understanding with Chinese participants</a:t>
            </a:r>
          </a:p>
        </p:txBody>
      </p:sp>
      <p:sp>
        <p:nvSpPr>
          <p:cNvPr id="31748" name="Date Placeholder 3"/>
          <p:cNvSpPr>
            <a:spLocks noGrp="1"/>
          </p:cNvSpPr>
          <p:nvPr>
            <p:ph type="dt" sz="quarter" idx="10"/>
          </p:nvPr>
        </p:nvSpPr>
        <p:spPr/>
        <p:txBody>
          <a:bodyPr/>
          <a:lstStyle/>
          <a:p>
            <a:pPr>
              <a:defRPr/>
            </a:pPr>
            <a:r>
              <a:rPr lang="en-US"/>
              <a:t>January 2012</a:t>
            </a:r>
          </a:p>
        </p:txBody>
      </p:sp>
      <p:sp>
        <p:nvSpPr>
          <p:cNvPr id="31749" name="Footer Placeholder 4"/>
          <p:cNvSpPr>
            <a:spLocks noGrp="1"/>
          </p:cNvSpPr>
          <p:nvPr>
            <p:ph type="ftr" sz="quarter" idx="11"/>
          </p:nvPr>
        </p:nvSpPr>
        <p:spPr/>
        <p:txBody>
          <a:bodyPr/>
          <a:lstStyle/>
          <a:p>
            <a:pPr>
              <a:defRPr/>
            </a:pPr>
            <a:r>
              <a:rPr lang="en-US" smtClean="0"/>
              <a:t>Eldad Perahia, Xiaoming Peng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Slide </a:t>
            </a:r>
            <a:fld id="{F95D6C79-3367-4407-864C-C8AB96617018}" type="slidenum">
              <a:rPr lang="en-US"/>
              <a:pPr/>
              <a:t>12</a:t>
            </a:fld>
            <a:endParaRPr lang="en-US"/>
          </a:p>
        </p:txBody>
      </p:sp>
    </p:spTree>
    <p:extLst>
      <p:ext uri="{BB962C8B-B14F-4D97-AF65-F5344CB8AC3E}">
        <p14:creationId xmlns:p14="http://schemas.microsoft.com/office/powerpoint/2010/main" val="1026571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152400" y="838200"/>
            <a:ext cx="8763000" cy="1066800"/>
          </a:xfrm>
        </p:spPr>
        <p:txBody>
          <a:bodyPr>
            <a:normAutofit fontScale="90000"/>
          </a:bodyPr>
          <a:lstStyle/>
          <a:p>
            <a:r>
              <a:rPr lang="en-US" smtClean="0"/>
              <a:t>Discussion in 802.11ad in Atlanta on meeting locations in Asia, attendance, voting rights </a:t>
            </a:r>
          </a:p>
        </p:txBody>
      </p:sp>
      <p:sp>
        <p:nvSpPr>
          <p:cNvPr id="43011" name="Content Placeholder 2"/>
          <p:cNvSpPr>
            <a:spLocks noGrp="1"/>
          </p:cNvSpPr>
          <p:nvPr>
            <p:ph idx="1"/>
          </p:nvPr>
        </p:nvSpPr>
        <p:spPr>
          <a:xfrm>
            <a:off x="685800" y="2514600"/>
            <a:ext cx="7772400" cy="3581400"/>
          </a:xfrm>
        </p:spPr>
        <p:txBody>
          <a:bodyPr/>
          <a:lstStyle/>
          <a:p>
            <a:r>
              <a:rPr lang="en-US" sz="2000" smtClean="0">
                <a:latin typeface="Arial" pitchFamily="34" charset="0"/>
                <a:ea typeface="MS PGothic" pitchFamily="34" charset="-128"/>
              </a:rPr>
              <a:t>Establishing Task group voting rights is the wrong way to go, because it splits voting rights in 802.11. It is better to have the interim CWPANad meetings be adhoc meetings with no implications on voting rights.</a:t>
            </a:r>
          </a:p>
          <a:p>
            <a:endParaRPr lang="en-US" sz="1600" smtClean="0">
              <a:solidFill>
                <a:srgbClr val="FF0000"/>
              </a:solidFill>
              <a:latin typeface="Arial" pitchFamily="34" charset="0"/>
              <a:ea typeface="MS PGothic" pitchFamily="34" charset="-128"/>
            </a:endParaRPr>
          </a:p>
          <a:p>
            <a:r>
              <a:rPr lang="en-US" sz="2000" smtClean="0">
                <a:latin typeface="Arial" pitchFamily="34" charset="0"/>
                <a:ea typeface="MS PGothic" pitchFamily="34" charset="-128"/>
              </a:rPr>
              <a:t>Request more explanation about the need for having separate meetings in Asia given that more and more mainland Chinese attendees are actually attending these 802.11 meetings.</a:t>
            </a:r>
          </a:p>
          <a:p>
            <a:pPr lvl="1"/>
            <a:r>
              <a:rPr lang="en-US" sz="1400" smtClean="0">
                <a:latin typeface="Arial" pitchFamily="34" charset="0"/>
                <a:ea typeface="MS PGothic" pitchFamily="34" charset="-128"/>
              </a:rPr>
              <a:t>Response: from past experience, many individuals from mainland China have trouble obtaining visa to travel to the US. Holding meetings in Asia will allow easier attendance. </a:t>
            </a:r>
          </a:p>
          <a:p>
            <a:endParaRPr lang="en-US" b="0" smtClean="0"/>
          </a:p>
        </p:txBody>
      </p:sp>
      <p:sp>
        <p:nvSpPr>
          <p:cNvPr id="32772" name="Date Placeholder 3"/>
          <p:cNvSpPr>
            <a:spLocks noGrp="1"/>
          </p:cNvSpPr>
          <p:nvPr>
            <p:ph type="dt" sz="quarter" idx="10"/>
          </p:nvPr>
        </p:nvSpPr>
        <p:spPr/>
        <p:txBody>
          <a:bodyPr/>
          <a:lstStyle/>
          <a:p>
            <a:pPr>
              <a:defRPr/>
            </a:pPr>
            <a:r>
              <a:rPr lang="en-US"/>
              <a:t>January 2012</a:t>
            </a:r>
          </a:p>
        </p:txBody>
      </p:sp>
      <p:sp>
        <p:nvSpPr>
          <p:cNvPr id="32773" name="Footer Placeholder 4"/>
          <p:cNvSpPr>
            <a:spLocks noGrp="1"/>
          </p:cNvSpPr>
          <p:nvPr>
            <p:ph type="ftr" sz="quarter" idx="11"/>
          </p:nvPr>
        </p:nvSpPr>
        <p:spPr/>
        <p:txBody>
          <a:bodyPr/>
          <a:lstStyle/>
          <a:p>
            <a:pPr>
              <a:defRPr/>
            </a:pPr>
            <a:r>
              <a:rPr lang="en-US" smtClean="0"/>
              <a:t>Eldad Perahia, Xiaoming Peng</a:t>
            </a:r>
            <a:endParaRPr lang="en-US"/>
          </a:p>
        </p:txBody>
      </p:sp>
      <p:sp>
        <p:nvSpPr>
          <p:cNvPr id="430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Slide </a:t>
            </a:r>
            <a:fld id="{D8C6621F-79CE-470F-804C-F42BF4A3539C}" type="slidenum">
              <a:rPr lang="en-US"/>
              <a:pPr/>
              <a:t>13</a:t>
            </a:fld>
            <a:endParaRPr lang="en-US"/>
          </a:p>
        </p:txBody>
      </p:sp>
    </p:spTree>
    <p:extLst>
      <p:ext uri="{BB962C8B-B14F-4D97-AF65-F5344CB8AC3E}">
        <p14:creationId xmlns:p14="http://schemas.microsoft.com/office/powerpoint/2010/main" val="25655051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smtClean="0"/>
              <a:t>Task Group Logistic Discussion</a:t>
            </a:r>
          </a:p>
        </p:txBody>
      </p:sp>
      <p:sp>
        <p:nvSpPr>
          <p:cNvPr id="44035" name="Content Placeholder 2"/>
          <p:cNvSpPr>
            <a:spLocks noGrp="1"/>
          </p:cNvSpPr>
          <p:nvPr>
            <p:ph idx="1"/>
          </p:nvPr>
        </p:nvSpPr>
        <p:spPr>
          <a:xfrm>
            <a:off x="685800" y="1752600"/>
            <a:ext cx="7772400" cy="4495800"/>
          </a:xfrm>
        </p:spPr>
        <p:txBody>
          <a:bodyPr>
            <a:normAutofit/>
          </a:bodyPr>
          <a:lstStyle/>
          <a:p>
            <a:r>
              <a:rPr lang="en-US" smtClean="0"/>
              <a:t>Suggestion made</a:t>
            </a:r>
            <a:endParaRPr lang="en-SG" smtClean="0"/>
          </a:p>
          <a:p>
            <a:pPr lvl="1"/>
            <a:r>
              <a:rPr lang="en-US" smtClean="0"/>
              <a:t>Prefer keeping the current voting structure of 802.11 </a:t>
            </a:r>
          </a:p>
          <a:p>
            <a:pPr lvl="1"/>
            <a:endParaRPr lang="en-US" smtClean="0"/>
          </a:p>
          <a:p>
            <a:pPr lvl="1"/>
            <a:r>
              <a:rPr lang="en-US" smtClean="0"/>
              <a:t>Consider entity-based voting or kind of hybrid voting structures</a:t>
            </a:r>
          </a:p>
          <a:p>
            <a:pPr lvl="1"/>
            <a:endParaRPr lang="en-US" smtClean="0"/>
          </a:p>
          <a:p>
            <a:pPr lvl="1"/>
            <a:r>
              <a:rPr lang="en-US" smtClean="0"/>
              <a:t>It is possible to grant working group voting rights to those individuals in CWPAN who are active in PG4 and SG5</a:t>
            </a:r>
          </a:p>
          <a:p>
            <a:pPr lvl="1"/>
            <a:endParaRPr lang="en-US" smtClean="0"/>
          </a:p>
          <a:p>
            <a:pPr lvl="1"/>
            <a:r>
              <a:rPr lang="en-SG" smtClean="0"/>
              <a:t>Other possible changes to the voting right can be considered at the discretion of the WG chair within the limit of 802 rules.</a:t>
            </a:r>
          </a:p>
          <a:p>
            <a:endParaRPr lang="en-US" smtClean="0"/>
          </a:p>
          <a:p>
            <a:endParaRPr lang="en-US" smtClean="0"/>
          </a:p>
        </p:txBody>
      </p:sp>
      <p:sp>
        <p:nvSpPr>
          <p:cNvPr id="4" name="Date Placeholder 3"/>
          <p:cNvSpPr>
            <a:spLocks noGrp="1"/>
          </p:cNvSpPr>
          <p:nvPr>
            <p:ph type="dt" sz="quarter" idx="10"/>
          </p:nvPr>
        </p:nvSpPr>
        <p:spPr/>
        <p:txBody>
          <a:bodyPr/>
          <a:lstStyle/>
          <a:p>
            <a:pPr>
              <a:defRPr/>
            </a:pPr>
            <a:r>
              <a:rPr lang="en-US" smtClean="0"/>
              <a:t>January 2012</a:t>
            </a:r>
            <a:endParaRPr lang="en-US"/>
          </a:p>
        </p:txBody>
      </p:sp>
      <p:sp>
        <p:nvSpPr>
          <p:cNvPr id="5" name="Footer Placeholder 4"/>
          <p:cNvSpPr>
            <a:spLocks noGrp="1"/>
          </p:cNvSpPr>
          <p:nvPr>
            <p:ph type="ftr" sz="quarter" idx="11"/>
          </p:nvPr>
        </p:nvSpPr>
        <p:spPr/>
        <p:txBody>
          <a:bodyPr/>
          <a:lstStyle/>
          <a:p>
            <a:pPr>
              <a:defRPr/>
            </a:pPr>
            <a:r>
              <a:rPr lang="en-US" smtClean="0"/>
              <a:t>Eldad Perahia, Xiaoming Peng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Slide </a:t>
            </a:r>
            <a:fld id="{E4AFF8BF-8401-45B7-A9EE-7B6233D06619}" type="slidenum">
              <a:rPr lang="en-US"/>
              <a:pPr/>
              <a:t>14</a:t>
            </a:fld>
            <a:endParaRPr lang="en-US"/>
          </a:p>
        </p:txBody>
      </p:sp>
    </p:spTree>
    <p:extLst>
      <p:ext uri="{BB962C8B-B14F-4D97-AF65-F5344CB8AC3E}">
        <p14:creationId xmlns:p14="http://schemas.microsoft.com/office/powerpoint/2010/main" val="4893411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609600" y="685800"/>
            <a:ext cx="7772400" cy="609600"/>
          </a:xfrm>
        </p:spPr>
        <p:txBody>
          <a:bodyPr>
            <a:normAutofit/>
          </a:bodyPr>
          <a:lstStyle/>
          <a:p>
            <a:r>
              <a:rPr lang="en-US" smtClean="0"/>
              <a:t>Meetings – Questions</a:t>
            </a:r>
          </a:p>
        </p:txBody>
      </p:sp>
      <p:sp>
        <p:nvSpPr>
          <p:cNvPr id="45059" name="Content Placeholder 2"/>
          <p:cNvSpPr>
            <a:spLocks noGrp="1"/>
          </p:cNvSpPr>
          <p:nvPr>
            <p:ph idx="1"/>
          </p:nvPr>
        </p:nvSpPr>
        <p:spPr>
          <a:xfrm>
            <a:off x="0" y="1371600"/>
            <a:ext cx="8763000" cy="5181600"/>
          </a:xfrm>
        </p:spPr>
        <p:txBody>
          <a:bodyPr/>
          <a:lstStyle/>
          <a:p>
            <a:r>
              <a:rPr lang="en-US" sz="1600" smtClean="0"/>
              <a:t>We have confirmed that CMMW TG meetings will be organized through CESI</a:t>
            </a:r>
          </a:p>
          <a:p>
            <a:r>
              <a:rPr lang="en-US" sz="1600" smtClean="0"/>
              <a:t>What is the best scheduling arrangement to optimize the quantity and quality of participation and technical exchanges </a:t>
            </a:r>
          </a:p>
          <a:p>
            <a:pPr lvl="1"/>
            <a:r>
              <a:rPr lang="en-US" sz="1400" smtClean="0"/>
              <a:t>Essentially all of  current CWPAN PG4/SG5 members will  participate in CMMW TG activities  </a:t>
            </a:r>
          </a:p>
          <a:p>
            <a:pPr lvl="1"/>
            <a:r>
              <a:rPr lang="en-US" sz="1400" smtClean="0"/>
              <a:t>CMMW TG meetings will be co-located with 802.11 plenary meetings</a:t>
            </a:r>
          </a:p>
          <a:p>
            <a:pPr lvl="1"/>
            <a:r>
              <a:rPr lang="en-US" sz="1400" smtClean="0"/>
              <a:t>CMMW TG interim meetings will be held independently in Asia</a:t>
            </a:r>
            <a:endParaRPr lang="en-US" smtClean="0"/>
          </a:p>
          <a:p>
            <a:pPr lvl="2"/>
            <a:endParaRPr lang="en-US" sz="1600" smtClean="0"/>
          </a:p>
          <a:p>
            <a:r>
              <a:rPr lang="en-US" sz="1600" smtClean="0"/>
              <a:t>The meeting schedule for 802.11 interims and 802 plenaries are scheduled through 2014</a:t>
            </a:r>
          </a:p>
          <a:p>
            <a:r>
              <a:rPr lang="en-US" sz="1600" smtClean="0"/>
              <a:t>CMMW TG meetings will not be scheduled to overlap with scheduled 802.11 WG meetings</a:t>
            </a:r>
          </a:p>
          <a:p>
            <a:r>
              <a:rPr lang="en-US" sz="1600" smtClean="0"/>
              <a:t>If there is an 802.11 interim meeting in Asia, the CMMW TG will be co-located</a:t>
            </a:r>
          </a:p>
          <a:p>
            <a:r>
              <a:rPr lang="en-US" sz="1600" smtClean="0"/>
              <a:t>The three Asian CMMW TG interim meetings will be scheduled  for 2 days  ( 12 months in advance) </a:t>
            </a:r>
          </a:p>
          <a:p>
            <a:r>
              <a:rPr lang="en-US" sz="1600" smtClean="0"/>
              <a:t>If the CMMW TG interim meeting follows the 802.11 interim would you prefer the CMMW TG interim meetings be held Mon-Tues or Thur-Fri?</a:t>
            </a:r>
          </a:p>
          <a:p>
            <a:pPr lvl="1"/>
            <a:r>
              <a:rPr lang="en-US" sz="1600" smtClean="0"/>
              <a:t>CWPAN meetings will be co-located</a:t>
            </a:r>
          </a:p>
          <a:p>
            <a:pPr lvl="1"/>
            <a:endParaRPr lang="en-US" sz="1400" smtClean="0"/>
          </a:p>
          <a:p>
            <a:r>
              <a:rPr lang="en-US" sz="1800" smtClean="0"/>
              <a:t>802.11 interim meetings announced at least 45 days in advance do not require a quorum for voting</a:t>
            </a:r>
          </a:p>
          <a:p>
            <a:pPr lvl="1"/>
            <a:endParaRPr lang="en-US" sz="1600" smtClean="0"/>
          </a:p>
        </p:txBody>
      </p:sp>
      <p:sp>
        <p:nvSpPr>
          <p:cNvPr id="30724" name="Date Placeholder 3"/>
          <p:cNvSpPr>
            <a:spLocks noGrp="1"/>
          </p:cNvSpPr>
          <p:nvPr>
            <p:ph type="dt" sz="quarter" idx="10"/>
          </p:nvPr>
        </p:nvSpPr>
        <p:spPr/>
        <p:txBody>
          <a:bodyPr/>
          <a:lstStyle/>
          <a:p>
            <a:pPr>
              <a:defRPr/>
            </a:pPr>
            <a:r>
              <a:rPr lang="en-US"/>
              <a:t>January 2012</a:t>
            </a:r>
          </a:p>
        </p:txBody>
      </p:sp>
      <p:sp>
        <p:nvSpPr>
          <p:cNvPr id="30725" name="Footer Placeholder 4"/>
          <p:cNvSpPr>
            <a:spLocks noGrp="1"/>
          </p:cNvSpPr>
          <p:nvPr>
            <p:ph type="ftr" sz="quarter" idx="11"/>
          </p:nvPr>
        </p:nvSpPr>
        <p:spPr/>
        <p:txBody>
          <a:bodyPr/>
          <a:lstStyle/>
          <a:p>
            <a:pPr>
              <a:defRPr/>
            </a:pPr>
            <a:r>
              <a:rPr lang="en-US" smtClean="0"/>
              <a:t>Eldad Perahia, Xiaoming Peng</a:t>
            </a:r>
            <a:endParaRPr lang="en-US"/>
          </a:p>
        </p:txBody>
      </p:sp>
      <p:sp>
        <p:nvSpPr>
          <p:cNvPr id="450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Slide </a:t>
            </a:r>
            <a:fld id="{D1D4F348-CD71-4D72-8285-D7BF9E05995E}" type="slidenum">
              <a:rPr lang="en-US"/>
              <a:pPr/>
              <a:t>15</a:t>
            </a:fld>
            <a:endParaRPr lang="en-US"/>
          </a:p>
        </p:txBody>
      </p:sp>
    </p:spTree>
    <p:extLst>
      <p:ext uri="{BB962C8B-B14F-4D97-AF65-F5344CB8AC3E}">
        <p14:creationId xmlns:p14="http://schemas.microsoft.com/office/powerpoint/2010/main" val="42888968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685800" y="609600"/>
            <a:ext cx="7772400" cy="1066800"/>
          </a:xfrm>
        </p:spPr>
        <p:txBody>
          <a:bodyPr/>
          <a:lstStyle/>
          <a:p>
            <a:r>
              <a:rPr lang="en-US" smtClean="0"/>
              <a:t>Introduction of CESI</a:t>
            </a:r>
            <a:endParaRPr lang="en-SG" smtClean="0"/>
          </a:p>
        </p:txBody>
      </p:sp>
      <p:sp>
        <p:nvSpPr>
          <p:cNvPr id="46083" name="Content Placeholder 2"/>
          <p:cNvSpPr>
            <a:spLocks noGrp="1"/>
          </p:cNvSpPr>
          <p:nvPr>
            <p:ph idx="1"/>
          </p:nvPr>
        </p:nvSpPr>
        <p:spPr>
          <a:xfrm>
            <a:off x="609600" y="1600200"/>
            <a:ext cx="7772400" cy="4495800"/>
          </a:xfrm>
        </p:spPr>
        <p:txBody>
          <a:bodyPr/>
          <a:lstStyle/>
          <a:p>
            <a:r>
              <a:rPr lang="en-US" sz="1800" smtClean="0"/>
              <a:t>China Electronics Standardization Institute(CESI) founded in 1963 is a professional  institute for standardization in the field of electronics and IT industry under China Ministry of Industry and Information Technology (MIIT)</a:t>
            </a:r>
          </a:p>
          <a:p>
            <a:endParaRPr lang="en-US" sz="1800" smtClean="0"/>
          </a:p>
          <a:p>
            <a:r>
              <a:rPr lang="en-US" sz="1800" smtClean="0"/>
              <a:t>CESI has been playing a significant accelerating role in disseminating and applying standards, promoting the development of the industry, and international exchange and cooperation, with: </a:t>
            </a:r>
            <a:endParaRPr lang="en-SG" sz="1800" smtClean="0"/>
          </a:p>
          <a:p>
            <a:pPr lvl="1"/>
            <a:r>
              <a:rPr lang="en-US" sz="1600" smtClean="0"/>
              <a:t>having established laboratories, certification bodies and working stations authorized by the government and accredited by the authorities;</a:t>
            </a:r>
            <a:endParaRPr lang="en-SG" sz="1600" smtClean="0"/>
          </a:p>
          <a:p>
            <a:pPr lvl="1"/>
            <a:r>
              <a:rPr lang="en-US" sz="1600" smtClean="0"/>
              <a:t>taking charge of the centralized management for 54 national technical mirrors to IEC TC/SCs and ISO/IEC JTC1/SCs;</a:t>
            </a:r>
            <a:endParaRPr lang="en-SG" sz="1600" smtClean="0"/>
          </a:p>
          <a:p>
            <a:pPr lvl="1"/>
            <a:r>
              <a:rPr lang="en-US" sz="1600" smtClean="0"/>
              <a:t>having held 11 secretariats of national standardization technical committees, including CWPAN</a:t>
            </a:r>
            <a:endParaRPr lang="en-SG" sz="1600" smtClean="0"/>
          </a:p>
          <a:p>
            <a:pPr lvl="1"/>
            <a:r>
              <a:rPr lang="en-US" sz="1600" smtClean="0"/>
              <a:t>having established cooperation relationship with some international standardization organizations and well-known international bodies </a:t>
            </a:r>
            <a:endParaRPr lang="en-SG" sz="2400" smtClean="0"/>
          </a:p>
          <a:p>
            <a:endParaRPr lang="en-SG" smtClean="0"/>
          </a:p>
        </p:txBody>
      </p:sp>
      <p:sp>
        <p:nvSpPr>
          <p:cNvPr id="4" name="Date Placeholder 3"/>
          <p:cNvSpPr>
            <a:spLocks noGrp="1"/>
          </p:cNvSpPr>
          <p:nvPr>
            <p:ph type="dt" sz="quarter" idx="10"/>
          </p:nvPr>
        </p:nvSpPr>
        <p:spPr/>
        <p:txBody>
          <a:bodyPr/>
          <a:lstStyle/>
          <a:p>
            <a:pPr>
              <a:defRPr/>
            </a:pPr>
            <a:r>
              <a:rPr lang="en-US"/>
              <a:t>January 2012</a:t>
            </a:r>
          </a:p>
        </p:txBody>
      </p:sp>
      <p:sp>
        <p:nvSpPr>
          <p:cNvPr id="5" name="Footer Placeholder 4"/>
          <p:cNvSpPr>
            <a:spLocks noGrp="1"/>
          </p:cNvSpPr>
          <p:nvPr>
            <p:ph type="ftr" sz="quarter" idx="11"/>
          </p:nvPr>
        </p:nvSpPr>
        <p:spPr/>
        <p:txBody>
          <a:bodyPr/>
          <a:lstStyle/>
          <a:p>
            <a:pPr>
              <a:defRPr/>
            </a:pPr>
            <a:r>
              <a:rPr lang="en-US" smtClean="0"/>
              <a:t>Eldad Perahia, Xiaoming Peng</a:t>
            </a:r>
            <a:endParaRPr lang="en-US"/>
          </a:p>
        </p:txBody>
      </p:sp>
      <p:sp>
        <p:nvSpPr>
          <p:cNvPr id="460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Slide </a:t>
            </a:r>
            <a:fld id="{A9CFA57C-D2AF-4D1D-9822-9F0289EE5003}" type="slidenum">
              <a:rPr lang="en-US"/>
              <a:pPr/>
              <a:t>16</a:t>
            </a:fld>
            <a:endParaRPr lang="en-US"/>
          </a:p>
        </p:txBody>
      </p:sp>
    </p:spTree>
    <p:extLst>
      <p:ext uri="{BB962C8B-B14F-4D97-AF65-F5344CB8AC3E}">
        <p14:creationId xmlns:p14="http://schemas.microsoft.com/office/powerpoint/2010/main" val="41666687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76200" y="685800"/>
            <a:ext cx="8839200" cy="457200"/>
          </a:xfrm>
        </p:spPr>
        <p:txBody>
          <a:bodyPr>
            <a:normAutofit fontScale="90000"/>
          </a:bodyPr>
          <a:lstStyle/>
          <a:p>
            <a:r>
              <a:rPr lang="en-US" sz="2800" smtClean="0"/>
              <a:t>Voting rights  - Baseline</a:t>
            </a:r>
          </a:p>
        </p:txBody>
      </p:sp>
      <p:sp>
        <p:nvSpPr>
          <p:cNvPr id="47107" name="Content Placeholder 2"/>
          <p:cNvSpPr>
            <a:spLocks noGrp="1"/>
          </p:cNvSpPr>
          <p:nvPr>
            <p:ph idx="1"/>
          </p:nvPr>
        </p:nvSpPr>
        <p:spPr>
          <a:xfrm>
            <a:off x="228600" y="1066800"/>
            <a:ext cx="8763000" cy="5562600"/>
          </a:xfrm>
        </p:spPr>
        <p:txBody>
          <a:bodyPr/>
          <a:lstStyle/>
          <a:p>
            <a:pPr marL="0" indent="0">
              <a:buFontTx/>
              <a:buNone/>
            </a:pPr>
            <a:r>
              <a:rPr lang="en-US" sz="1600" u="sng" smtClean="0"/>
              <a:t>Rules Baseline</a:t>
            </a:r>
          </a:p>
          <a:p>
            <a:pPr marL="0" indent="0"/>
            <a:r>
              <a:rPr lang="en-US" sz="1600" smtClean="0"/>
              <a:t>A working group can authorize more than one Interim meeting between plenaries.</a:t>
            </a:r>
          </a:p>
          <a:p>
            <a:pPr marL="0" indent="0"/>
            <a:r>
              <a:rPr lang="en-US" sz="1600" smtClean="0"/>
              <a:t>An interim announced at least 45 days in advance does not have any quorum requirement</a:t>
            </a:r>
          </a:p>
          <a:p>
            <a:pPr marL="0" indent="0"/>
            <a:r>
              <a:rPr lang="en-US" sz="1600" smtClean="0"/>
              <a:t>WG voting rights are obtained and maintained by attending meetings and voting on WG draft ballots</a:t>
            </a:r>
          </a:p>
          <a:p>
            <a:pPr marL="0" indent="0"/>
            <a:r>
              <a:rPr lang="en-US" sz="1600" smtClean="0"/>
              <a:t>Under the current 802 WG rules an individual who attends only 802.11 interim meetings cannot obtain or maintain 802.11 WG Voting rights</a:t>
            </a:r>
          </a:p>
          <a:p>
            <a:pPr marL="0" indent="0"/>
            <a:r>
              <a:rPr lang="en-US" sz="1600" smtClean="0"/>
              <a:t>The WG11 chair does have the power to grant or reinstate voting rights if the circumstances warrant such an action</a:t>
            </a:r>
          </a:p>
          <a:p>
            <a:pPr marL="0" indent="0"/>
            <a:r>
              <a:rPr lang="en-US" sz="1600" smtClean="0"/>
              <a:t>802.11 only grants voting rights on a WG basis – there are currently no provisions for task group only voting rights</a:t>
            </a:r>
          </a:p>
          <a:p>
            <a:pPr marL="0" indent="0">
              <a:buFontTx/>
              <a:buNone/>
            </a:pPr>
            <a:endParaRPr lang="en-US" sz="1600" u="sng" smtClean="0"/>
          </a:p>
          <a:p>
            <a:pPr marL="0" indent="0">
              <a:buFontTx/>
              <a:buNone/>
            </a:pPr>
            <a:r>
              <a:rPr lang="en-US" sz="1600" u="sng" smtClean="0"/>
              <a:t>Working assumptions</a:t>
            </a:r>
            <a:endParaRPr lang="en-US" sz="1600" smtClean="0"/>
          </a:p>
          <a:p>
            <a:pPr marL="0" indent="0"/>
            <a:r>
              <a:rPr lang="en-US" sz="1600" smtClean="0"/>
              <a:t>It is expected that 802.11 members will broadly participate in multiple TG activities and will be broadly interested in the “seamless” integration of new amendments into the whole</a:t>
            </a:r>
          </a:p>
          <a:p>
            <a:pPr marL="0" indent="0"/>
            <a:r>
              <a:rPr lang="en-US" sz="1600" smtClean="0"/>
              <a:t>The Chairs of the CMMW TG project will be able to attend both regular 802.11 WG interims and plenaries plus Asian based CMMW TG interim meetings </a:t>
            </a:r>
          </a:p>
          <a:p>
            <a:pPr marL="400050" lvl="1" indent="0"/>
            <a:r>
              <a:rPr lang="en-US" sz="1400" b="1" smtClean="0"/>
              <a:t> However a substantial portion of the  CMMW participants live in China, plan to attend the CMMW TG interims held in China but will not be able to travel to the US for 802.11 WG Meetings</a:t>
            </a:r>
          </a:p>
          <a:p>
            <a:pPr marL="0" indent="0"/>
            <a:endParaRPr lang="en-US" sz="1600" smtClean="0"/>
          </a:p>
        </p:txBody>
      </p:sp>
      <p:sp>
        <p:nvSpPr>
          <p:cNvPr id="34820" name="Date Placeholder 3"/>
          <p:cNvSpPr>
            <a:spLocks noGrp="1"/>
          </p:cNvSpPr>
          <p:nvPr>
            <p:ph type="dt" sz="quarter" idx="10"/>
          </p:nvPr>
        </p:nvSpPr>
        <p:spPr/>
        <p:txBody>
          <a:bodyPr/>
          <a:lstStyle/>
          <a:p>
            <a:pPr>
              <a:defRPr/>
            </a:pPr>
            <a:r>
              <a:rPr lang="en-US"/>
              <a:t>January 2012</a:t>
            </a:r>
          </a:p>
        </p:txBody>
      </p:sp>
      <p:sp>
        <p:nvSpPr>
          <p:cNvPr id="34821" name="Footer Placeholder 4"/>
          <p:cNvSpPr>
            <a:spLocks noGrp="1"/>
          </p:cNvSpPr>
          <p:nvPr>
            <p:ph type="ftr" sz="quarter" idx="11"/>
          </p:nvPr>
        </p:nvSpPr>
        <p:spPr/>
        <p:txBody>
          <a:bodyPr/>
          <a:lstStyle/>
          <a:p>
            <a:pPr>
              <a:defRPr/>
            </a:pPr>
            <a:r>
              <a:rPr lang="en-US" smtClean="0"/>
              <a:t>Eldad Perahia, Xiaoming Peng</a:t>
            </a:r>
            <a:endParaRPr lang="en-US"/>
          </a:p>
        </p:txBody>
      </p:sp>
      <p:sp>
        <p:nvSpPr>
          <p:cNvPr id="471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Slide </a:t>
            </a:r>
            <a:fld id="{E893701F-C66E-4977-894D-7A1D48CF03C8}" type="slidenum">
              <a:rPr lang="en-US"/>
              <a:pPr/>
              <a:t>17</a:t>
            </a:fld>
            <a:endParaRPr lang="en-US"/>
          </a:p>
        </p:txBody>
      </p:sp>
    </p:spTree>
    <p:extLst>
      <p:ext uri="{BB962C8B-B14F-4D97-AF65-F5344CB8AC3E}">
        <p14:creationId xmlns:p14="http://schemas.microsoft.com/office/powerpoint/2010/main" val="27585738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76200" y="685800"/>
            <a:ext cx="8839200" cy="457200"/>
          </a:xfrm>
        </p:spPr>
        <p:txBody>
          <a:bodyPr>
            <a:normAutofit fontScale="90000"/>
          </a:bodyPr>
          <a:lstStyle/>
          <a:p>
            <a:r>
              <a:rPr lang="en-US" sz="2800" smtClean="0"/>
              <a:t>Voting in Meetings </a:t>
            </a:r>
          </a:p>
        </p:txBody>
      </p:sp>
      <p:sp>
        <p:nvSpPr>
          <p:cNvPr id="48131" name="Content Placeholder 2"/>
          <p:cNvSpPr>
            <a:spLocks noGrp="1"/>
          </p:cNvSpPr>
          <p:nvPr>
            <p:ph idx="1"/>
          </p:nvPr>
        </p:nvSpPr>
        <p:spPr>
          <a:xfrm>
            <a:off x="152400" y="1219200"/>
            <a:ext cx="8763000" cy="4876800"/>
          </a:xfrm>
        </p:spPr>
        <p:txBody>
          <a:bodyPr/>
          <a:lstStyle/>
          <a:p>
            <a:pPr marL="0" indent="0">
              <a:buFontTx/>
              <a:buNone/>
            </a:pPr>
            <a:r>
              <a:rPr lang="en-US" u="sng" smtClean="0"/>
              <a:t>Rationale</a:t>
            </a:r>
          </a:p>
          <a:p>
            <a:pPr marL="0" indent="0">
              <a:buFontTx/>
              <a:buNone/>
            </a:pPr>
            <a:r>
              <a:rPr lang="en-US" smtClean="0"/>
              <a:t>We want participation from all members so we need the meeting to have importance (i.e. voting)</a:t>
            </a:r>
          </a:p>
          <a:p>
            <a:pPr marL="0" indent="0">
              <a:buFontTx/>
              <a:buNone/>
            </a:pPr>
            <a:endParaRPr lang="en-US" smtClean="0"/>
          </a:p>
          <a:p>
            <a:pPr marL="0" indent="0">
              <a:buFontTx/>
              <a:buNone/>
            </a:pPr>
            <a:r>
              <a:rPr lang="en-US" u="sng" smtClean="0"/>
              <a:t>Proposal</a:t>
            </a:r>
          </a:p>
          <a:p>
            <a:pPr marL="0" indent="0">
              <a:buFontTx/>
              <a:buNone/>
            </a:pPr>
            <a:r>
              <a:rPr lang="en-US" smtClean="0"/>
              <a:t>CMMW TG meetings should be conducted such that qualified voting members will be able to conduct binding votes (not just straw polls)</a:t>
            </a:r>
          </a:p>
          <a:p>
            <a:pPr marL="0" indent="0">
              <a:buFontTx/>
              <a:buNone/>
            </a:pPr>
            <a:endParaRPr lang="en-US" smtClean="0"/>
          </a:p>
        </p:txBody>
      </p:sp>
      <p:sp>
        <p:nvSpPr>
          <p:cNvPr id="34820" name="Date Placeholder 3"/>
          <p:cNvSpPr>
            <a:spLocks noGrp="1"/>
          </p:cNvSpPr>
          <p:nvPr>
            <p:ph type="dt" sz="quarter" idx="10"/>
          </p:nvPr>
        </p:nvSpPr>
        <p:spPr/>
        <p:txBody>
          <a:bodyPr/>
          <a:lstStyle/>
          <a:p>
            <a:pPr>
              <a:defRPr/>
            </a:pPr>
            <a:r>
              <a:rPr lang="en-US"/>
              <a:t>January 2012</a:t>
            </a:r>
          </a:p>
        </p:txBody>
      </p:sp>
      <p:sp>
        <p:nvSpPr>
          <p:cNvPr id="34821" name="Footer Placeholder 4"/>
          <p:cNvSpPr>
            <a:spLocks noGrp="1"/>
          </p:cNvSpPr>
          <p:nvPr>
            <p:ph type="ftr" sz="quarter" idx="11"/>
          </p:nvPr>
        </p:nvSpPr>
        <p:spPr/>
        <p:txBody>
          <a:bodyPr/>
          <a:lstStyle/>
          <a:p>
            <a:pPr>
              <a:defRPr/>
            </a:pPr>
            <a:r>
              <a:rPr lang="en-US" smtClean="0"/>
              <a:t>Eldad Perahia, Xiaoming Peng</a:t>
            </a:r>
            <a:endParaRPr lang="en-US"/>
          </a:p>
        </p:txBody>
      </p:sp>
      <p:sp>
        <p:nvSpPr>
          <p:cNvPr id="4813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Slide </a:t>
            </a:r>
            <a:fld id="{94362B62-07C0-4368-84C7-B36D18023B09}" type="slidenum">
              <a:rPr lang="en-US"/>
              <a:pPr/>
              <a:t>18</a:t>
            </a:fld>
            <a:endParaRPr lang="en-US"/>
          </a:p>
        </p:txBody>
      </p:sp>
    </p:spTree>
    <p:extLst>
      <p:ext uri="{BB962C8B-B14F-4D97-AF65-F5344CB8AC3E}">
        <p14:creationId xmlns:p14="http://schemas.microsoft.com/office/powerpoint/2010/main" val="10410535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76200" y="685800"/>
            <a:ext cx="8839200" cy="457200"/>
          </a:xfrm>
        </p:spPr>
        <p:txBody>
          <a:bodyPr>
            <a:normAutofit fontScale="90000"/>
          </a:bodyPr>
          <a:lstStyle/>
          <a:p>
            <a:r>
              <a:rPr lang="en-US" sz="2800" smtClean="0"/>
              <a:t>Attaining/Retaining Voting rights</a:t>
            </a:r>
          </a:p>
        </p:txBody>
      </p:sp>
      <p:sp>
        <p:nvSpPr>
          <p:cNvPr id="49155" name="Content Placeholder 2"/>
          <p:cNvSpPr>
            <a:spLocks noGrp="1"/>
          </p:cNvSpPr>
          <p:nvPr>
            <p:ph idx="1"/>
          </p:nvPr>
        </p:nvSpPr>
        <p:spPr>
          <a:xfrm>
            <a:off x="152400" y="1219200"/>
            <a:ext cx="8763000" cy="4876800"/>
          </a:xfrm>
        </p:spPr>
        <p:txBody>
          <a:bodyPr/>
          <a:lstStyle/>
          <a:p>
            <a:pPr marL="0" indent="0">
              <a:buFontTx/>
              <a:buNone/>
            </a:pPr>
            <a:r>
              <a:rPr lang="en-US" sz="1800" u="sng" smtClean="0"/>
              <a:t>Assumption</a:t>
            </a:r>
          </a:p>
          <a:p>
            <a:pPr marL="0" indent="0">
              <a:buFontTx/>
              <a:buNone/>
            </a:pPr>
            <a:r>
              <a:rPr lang="en-US" sz="1800" smtClean="0"/>
              <a:t>Credit towards working group voting rights will be granted from attendance at Asian Task Group interim meetings (when not co-located with normal 802.11 interim meeting, but it cannot be double counted if the participants attend the normal 802.11 interim meeting towards WG voting rights) </a:t>
            </a:r>
          </a:p>
          <a:p>
            <a:pPr marL="0" indent="0">
              <a:buFontTx/>
              <a:buNone/>
            </a:pPr>
            <a:endParaRPr lang="en-US" sz="1800" smtClean="0"/>
          </a:p>
          <a:p>
            <a:pPr marL="0" indent="0">
              <a:buFontTx/>
              <a:buNone/>
            </a:pPr>
            <a:r>
              <a:rPr lang="en-US" sz="1800" smtClean="0"/>
              <a:t>802.11 voters, that never attend a CMMW interim meeting, will have CMMW voting rights.</a:t>
            </a:r>
          </a:p>
          <a:p>
            <a:pPr marL="0" indent="0">
              <a:buFontTx/>
              <a:buNone/>
            </a:pPr>
            <a:endParaRPr lang="en-US" smtClean="0"/>
          </a:p>
          <a:p>
            <a:pPr marL="0" indent="0">
              <a:buFontTx/>
              <a:buNone/>
            </a:pPr>
            <a:r>
              <a:rPr lang="en-US" sz="1800" u="sng" smtClean="0"/>
              <a:t>New considerations</a:t>
            </a:r>
          </a:p>
          <a:p>
            <a:pPr marL="0" indent="0">
              <a:buFontTx/>
              <a:buNone/>
            </a:pPr>
            <a:r>
              <a:rPr lang="en-US" sz="1800" smtClean="0"/>
              <a:t>Should 802.11 create a new class of Voting rights that are task group specific? (i.e. CMMW TG voter)</a:t>
            </a:r>
          </a:p>
          <a:p>
            <a:pPr marL="0" indent="0"/>
            <a:endParaRPr lang="en-US" sz="1800" smtClean="0"/>
          </a:p>
          <a:p>
            <a:pPr marL="0" indent="0">
              <a:buFontTx/>
              <a:buNone/>
            </a:pPr>
            <a:endParaRPr lang="en-US" smtClean="0"/>
          </a:p>
          <a:p>
            <a:pPr marL="0" indent="0">
              <a:buFontTx/>
              <a:buNone/>
            </a:pPr>
            <a:endParaRPr lang="en-US" sz="1600" smtClean="0"/>
          </a:p>
        </p:txBody>
      </p:sp>
      <p:sp>
        <p:nvSpPr>
          <p:cNvPr id="34820" name="Date Placeholder 3"/>
          <p:cNvSpPr>
            <a:spLocks noGrp="1"/>
          </p:cNvSpPr>
          <p:nvPr>
            <p:ph type="dt" sz="quarter" idx="10"/>
          </p:nvPr>
        </p:nvSpPr>
        <p:spPr/>
        <p:txBody>
          <a:bodyPr/>
          <a:lstStyle/>
          <a:p>
            <a:pPr>
              <a:defRPr/>
            </a:pPr>
            <a:r>
              <a:rPr lang="en-US"/>
              <a:t>January 2012</a:t>
            </a:r>
          </a:p>
        </p:txBody>
      </p:sp>
      <p:sp>
        <p:nvSpPr>
          <p:cNvPr id="34821" name="Footer Placeholder 4"/>
          <p:cNvSpPr>
            <a:spLocks noGrp="1"/>
          </p:cNvSpPr>
          <p:nvPr>
            <p:ph type="ftr" sz="quarter" idx="11"/>
          </p:nvPr>
        </p:nvSpPr>
        <p:spPr/>
        <p:txBody>
          <a:bodyPr/>
          <a:lstStyle/>
          <a:p>
            <a:pPr>
              <a:defRPr/>
            </a:pPr>
            <a:r>
              <a:rPr lang="en-US" smtClean="0"/>
              <a:t>Eldad Perahia, Xiaoming Peng</a:t>
            </a:r>
            <a:endParaRPr lang="en-US"/>
          </a:p>
        </p:txBody>
      </p:sp>
      <p:sp>
        <p:nvSpPr>
          <p:cNvPr id="491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Slide </a:t>
            </a:r>
            <a:fld id="{F34971FF-3A70-4C8F-B364-BBC5FEB7F80A}" type="slidenum">
              <a:rPr lang="en-US"/>
              <a:pPr/>
              <a:t>19</a:t>
            </a:fld>
            <a:endParaRPr lang="en-US"/>
          </a:p>
        </p:txBody>
      </p:sp>
    </p:spTree>
    <p:extLst>
      <p:ext uri="{BB962C8B-B14F-4D97-AF65-F5344CB8AC3E}">
        <p14:creationId xmlns:p14="http://schemas.microsoft.com/office/powerpoint/2010/main" val="15198324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Discussion on Meeting Logistics for CMMW TG</a:t>
            </a:r>
            <a:endParaRPr lang="en-US" dirty="0"/>
          </a:p>
        </p:txBody>
      </p:sp>
    </p:spTree>
    <p:extLst>
      <p:ext uri="{BB962C8B-B14F-4D97-AF65-F5344CB8AC3E}">
        <p14:creationId xmlns:p14="http://schemas.microsoft.com/office/powerpoint/2010/main" val="5383336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84994"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84995"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E9EF2D56-F4C3-4BF5-93E5-621B787C3CA0}" type="slidenum">
              <a:rPr lang="en-US" smtClean="0"/>
              <a:pPr/>
              <a:t>20</a:t>
            </a:fld>
            <a:endParaRPr lang="en-US" smtClean="0"/>
          </a:p>
        </p:txBody>
      </p:sp>
      <p:sp>
        <p:nvSpPr>
          <p:cNvPr id="84996" name="Rectangle 2"/>
          <p:cNvSpPr>
            <a:spLocks noGrp="1" noChangeArrowheads="1"/>
          </p:cNvSpPr>
          <p:nvPr>
            <p:ph type="title"/>
          </p:nvPr>
        </p:nvSpPr>
        <p:spPr>
          <a:xfrm>
            <a:off x="685800" y="685800"/>
            <a:ext cx="7772400" cy="663575"/>
          </a:xfrm>
        </p:spPr>
        <p:txBody>
          <a:bodyPr/>
          <a:lstStyle/>
          <a:p>
            <a:r>
              <a:rPr lang="en-US" dirty="0" smtClean="0"/>
              <a:t>Future Venues - 2012</a:t>
            </a:r>
          </a:p>
        </p:txBody>
      </p:sp>
      <p:sp>
        <p:nvSpPr>
          <p:cNvPr id="84997" name="Rectangle 3"/>
          <p:cNvSpPr>
            <a:spLocks noGrp="1" noChangeArrowheads="1"/>
          </p:cNvSpPr>
          <p:nvPr>
            <p:ph type="body" idx="1"/>
          </p:nvPr>
        </p:nvSpPr>
        <p:spPr>
          <a:xfrm>
            <a:off x="28575" y="1304925"/>
            <a:ext cx="9028113" cy="4791075"/>
          </a:xfrm>
        </p:spPr>
        <p:txBody>
          <a:bodyPr/>
          <a:lstStyle/>
          <a:p>
            <a:pPr>
              <a:lnSpc>
                <a:spcPct val="80000"/>
              </a:lnSpc>
              <a:buFontTx/>
              <a:buNone/>
            </a:pPr>
            <a:r>
              <a:rPr lang="en-US" sz="2200" u="sng" dirty="0" smtClean="0"/>
              <a:t>2012</a:t>
            </a:r>
          </a:p>
          <a:p>
            <a:pPr>
              <a:lnSpc>
                <a:spcPct val="80000"/>
              </a:lnSpc>
              <a:buFontTx/>
              <a:buNone/>
            </a:pPr>
            <a:r>
              <a:rPr lang="en-US" sz="2000" baseline="30000" dirty="0" smtClean="0"/>
              <a:t># </a:t>
            </a:r>
            <a:r>
              <a:rPr lang="en-US" sz="2200" dirty="0" smtClean="0"/>
              <a:t>131 </a:t>
            </a:r>
            <a:r>
              <a:rPr lang="en-US" sz="2200" u="sng" dirty="0" smtClean="0"/>
              <a:t>January 15-20, 2012</a:t>
            </a:r>
            <a:r>
              <a:rPr lang="en-US" sz="2200" dirty="0" smtClean="0"/>
              <a:t> ----Hyatt Regency, Jacksonville, FL</a:t>
            </a:r>
          </a:p>
          <a:p>
            <a:pPr>
              <a:lnSpc>
                <a:spcPct val="80000"/>
              </a:lnSpc>
              <a:buFontTx/>
              <a:buNone/>
            </a:pPr>
            <a:r>
              <a:rPr lang="en-US" sz="2200" dirty="0" smtClean="0"/>
              <a:t>Including 802.16 and 802.21</a:t>
            </a:r>
          </a:p>
          <a:p>
            <a:pPr>
              <a:lnSpc>
                <a:spcPct val="80000"/>
              </a:lnSpc>
              <a:buFontTx/>
              <a:buNone/>
            </a:pPr>
            <a:r>
              <a:rPr lang="en-US" sz="2200" dirty="0" smtClean="0"/>
              <a:t> </a:t>
            </a:r>
          </a:p>
          <a:p>
            <a:pPr>
              <a:lnSpc>
                <a:spcPct val="80000"/>
              </a:lnSpc>
              <a:buFontTx/>
              <a:buNone/>
            </a:pPr>
            <a:r>
              <a:rPr lang="en-US" sz="2000" baseline="30000" dirty="0" smtClean="0"/>
              <a:t># </a:t>
            </a:r>
            <a:r>
              <a:rPr lang="en-US" sz="2200" dirty="0" smtClean="0"/>
              <a:t>132 March 11-16, 2012 –Hilton Waikoloa, Big Island, HI</a:t>
            </a:r>
          </a:p>
          <a:p>
            <a:pPr>
              <a:lnSpc>
                <a:spcPct val="80000"/>
              </a:lnSpc>
              <a:buFontTx/>
              <a:buNone/>
            </a:pPr>
            <a:endParaRPr lang="en-US" sz="2200" u="sng" dirty="0" smtClean="0"/>
          </a:p>
          <a:p>
            <a:pPr>
              <a:lnSpc>
                <a:spcPct val="80000"/>
              </a:lnSpc>
              <a:buFontTx/>
              <a:buNone/>
            </a:pPr>
            <a:r>
              <a:rPr lang="en-US" sz="2000" baseline="30000" dirty="0" smtClean="0"/>
              <a:t># </a:t>
            </a:r>
            <a:r>
              <a:rPr lang="en-US" sz="2200" dirty="0" smtClean="0"/>
              <a:t>133 </a:t>
            </a:r>
            <a:r>
              <a:rPr lang="en-US" sz="2200" u="sng" dirty="0" smtClean="0"/>
              <a:t>May 13-18, 2012, </a:t>
            </a:r>
            <a:r>
              <a:rPr lang="en-US" sz="2200" dirty="0" smtClean="0"/>
              <a:t> Hyatt Regency Atlanta, Atlanta, Georgia, USA</a:t>
            </a:r>
          </a:p>
          <a:p>
            <a:pPr>
              <a:lnSpc>
                <a:spcPct val="80000"/>
              </a:lnSpc>
              <a:buFontTx/>
              <a:buNone/>
            </a:pPr>
            <a:r>
              <a:rPr lang="en-US" sz="2200" dirty="0" smtClean="0"/>
              <a:t> </a:t>
            </a:r>
          </a:p>
          <a:p>
            <a:pPr>
              <a:lnSpc>
                <a:spcPct val="80000"/>
              </a:lnSpc>
              <a:buFontTx/>
              <a:buNone/>
            </a:pPr>
            <a:r>
              <a:rPr lang="en-US" sz="2000" baseline="30000" dirty="0" smtClean="0"/>
              <a:t># </a:t>
            </a:r>
            <a:r>
              <a:rPr lang="en-US" sz="2200" dirty="0" smtClean="0"/>
              <a:t>134 July 15-20, 2012    Grand Hyatt Manchester, San Diego, CA, USA</a:t>
            </a:r>
          </a:p>
          <a:p>
            <a:pPr>
              <a:lnSpc>
                <a:spcPct val="80000"/>
              </a:lnSpc>
              <a:buFontTx/>
              <a:buNone/>
            </a:pPr>
            <a:endParaRPr lang="en-US" sz="2200" u="sng" dirty="0" smtClean="0"/>
          </a:p>
          <a:p>
            <a:pPr>
              <a:lnSpc>
                <a:spcPct val="80000"/>
              </a:lnSpc>
              <a:buFontTx/>
              <a:buNone/>
            </a:pPr>
            <a:r>
              <a:rPr lang="en-US" sz="2000" baseline="30000" dirty="0" smtClean="0"/>
              <a:t># </a:t>
            </a:r>
            <a:r>
              <a:rPr lang="en-US" sz="2200" dirty="0" smtClean="0"/>
              <a:t>135 </a:t>
            </a:r>
            <a:r>
              <a:rPr lang="en-US" sz="2200" u="sng" dirty="0" smtClean="0"/>
              <a:t>September 16-21, 2012, </a:t>
            </a:r>
            <a:r>
              <a:rPr lang="en-US" sz="2200" dirty="0" smtClean="0"/>
              <a:t> Hyatt Grand Champion, Indian Wells, CA</a:t>
            </a:r>
          </a:p>
          <a:p>
            <a:pPr>
              <a:lnSpc>
                <a:spcPct val="80000"/>
              </a:lnSpc>
              <a:buFontTx/>
              <a:buNone/>
            </a:pPr>
            <a:r>
              <a:rPr lang="en-US" sz="2200" dirty="0" smtClean="0"/>
              <a:t> </a:t>
            </a:r>
          </a:p>
          <a:p>
            <a:pPr>
              <a:lnSpc>
                <a:spcPct val="80000"/>
              </a:lnSpc>
              <a:buFontTx/>
              <a:buNone/>
            </a:pPr>
            <a:r>
              <a:rPr lang="en-US" sz="2000" baseline="30000" dirty="0" smtClean="0"/>
              <a:t># </a:t>
            </a:r>
            <a:r>
              <a:rPr lang="en-US" sz="2200" dirty="0" smtClean="0"/>
              <a:t>136 Nov 11-16, 2012    Grand Hyatt San Antonio, San Antonio, TX, USA</a:t>
            </a:r>
          </a:p>
        </p:txBody>
      </p:sp>
      <p:sp>
        <p:nvSpPr>
          <p:cNvPr id="84998" name="Text Box 4"/>
          <p:cNvSpPr txBox="1">
            <a:spLocks noChangeArrowheads="1"/>
          </p:cNvSpPr>
          <p:nvPr/>
        </p:nvSpPr>
        <p:spPr bwMode="auto">
          <a:xfrm>
            <a:off x="290513" y="611188"/>
            <a:ext cx="2841625" cy="400050"/>
          </a:xfrm>
          <a:prstGeom prst="rect">
            <a:avLst/>
          </a:prstGeom>
          <a:noFill/>
          <a:ln w="9525">
            <a:noFill/>
            <a:miter lim="800000"/>
            <a:headEnd/>
            <a:tailEnd/>
          </a:ln>
        </p:spPr>
        <p:txBody>
          <a:bodyPr wrap="none">
            <a:spAutoFit/>
          </a:body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87042"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87043"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BC20434C-BCA9-4C8D-940D-13C4732F813E}" type="slidenum">
              <a:rPr lang="en-US" smtClean="0"/>
              <a:pPr/>
              <a:t>21</a:t>
            </a:fld>
            <a:endParaRPr lang="en-US" smtClean="0"/>
          </a:p>
        </p:txBody>
      </p:sp>
      <p:sp>
        <p:nvSpPr>
          <p:cNvPr id="87044" name="Rectangle 2"/>
          <p:cNvSpPr>
            <a:spLocks noGrp="1" noChangeArrowheads="1"/>
          </p:cNvSpPr>
          <p:nvPr>
            <p:ph type="title"/>
          </p:nvPr>
        </p:nvSpPr>
        <p:spPr>
          <a:xfrm>
            <a:off x="685800" y="811213"/>
            <a:ext cx="7772400" cy="538162"/>
          </a:xfrm>
        </p:spPr>
        <p:txBody>
          <a:bodyPr/>
          <a:lstStyle/>
          <a:p>
            <a:r>
              <a:rPr lang="en-US" dirty="0" smtClean="0"/>
              <a:t>Future Venues -2013</a:t>
            </a:r>
          </a:p>
        </p:txBody>
      </p:sp>
      <p:sp>
        <p:nvSpPr>
          <p:cNvPr id="87045" name="Rectangle 3"/>
          <p:cNvSpPr>
            <a:spLocks noGrp="1" noChangeArrowheads="1"/>
          </p:cNvSpPr>
          <p:nvPr>
            <p:ph type="body" idx="1"/>
          </p:nvPr>
        </p:nvSpPr>
        <p:spPr>
          <a:xfrm>
            <a:off x="182880" y="1304925"/>
            <a:ext cx="8769927" cy="4791075"/>
          </a:xfrm>
        </p:spPr>
        <p:txBody>
          <a:bodyPr/>
          <a:lstStyle/>
          <a:p>
            <a:pPr>
              <a:lnSpc>
                <a:spcPct val="80000"/>
              </a:lnSpc>
              <a:buFontTx/>
              <a:buNone/>
            </a:pPr>
            <a:r>
              <a:rPr lang="en-US" u="sng" dirty="0" smtClean="0"/>
              <a:t>2013</a:t>
            </a:r>
          </a:p>
          <a:p>
            <a:pPr>
              <a:lnSpc>
                <a:spcPct val="80000"/>
              </a:lnSpc>
              <a:buFontTx/>
              <a:buNone/>
            </a:pPr>
            <a:r>
              <a:rPr lang="en-US" baseline="30000" dirty="0" smtClean="0"/>
              <a:t># </a:t>
            </a:r>
            <a:r>
              <a:rPr lang="en-US" dirty="0" smtClean="0"/>
              <a:t>137 </a:t>
            </a:r>
            <a:r>
              <a:rPr lang="en-US" u="sng" dirty="0" smtClean="0"/>
              <a:t>January 13-18, 2013</a:t>
            </a:r>
            <a:r>
              <a:rPr lang="en-US" dirty="0" smtClean="0"/>
              <a:t> - --Hyatt Regency Vancouver, BC, CA</a:t>
            </a:r>
          </a:p>
          <a:p>
            <a:pPr>
              <a:lnSpc>
                <a:spcPct val="80000"/>
              </a:lnSpc>
              <a:buFontTx/>
              <a:buNone/>
            </a:pPr>
            <a:r>
              <a:rPr lang="en-US" dirty="0" smtClean="0"/>
              <a:t> </a:t>
            </a:r>
            <a:endParaRPr lang="en-US" dirty="0" smtClean="0">
              <a:solidFill>
                <a:srgbClr val="FF0000"/>
              </a:solidFill>
            </a:endParaRPr>
          </a:p>
          <a:p>
            <a:pPr>
              <a:lnSpc>
                <a:spcPct val="80000"/>
              </a:lnSpc>
              <a:buFontTx/>
              <a:buNone/>
            </a:pPr>
            <a:r>
              <a:rPr lang="en-US" baseline="30000" dirty="0" smtClean="0"/>
              <a:t># </a:t>
            </a:r>
            <a:r>
              <a:rPr lang="en-US" dirty="0" smtClean="0"/>
              <a:t>138 March 17-22, 2013 –Caribe Royale, Orlando, FL, USA</a:t>
            </a:r>
          </a:p>
          <a:p>
            <a:pPr>
              <a:lnSpc>
                <a:spcPct val="80000"/>
              </a:lnSpc>
              <a:buFontTx/>
              <a:buNone/>
            </a:pPr>
            <a:endParaRPr lang="en-US" u="sng" dirty="0" smtClean="0"/>
          </a:p>
          <a:p>
            <a:pPr>
              <a:lnSpc>
                <a:spcPct val="80000"/>
              </a:lnSpc>
              <a:buFontTx/>
              <a:buNone/>
            </a:pPr>
            <a:r>
              <a:rPr lang="en-US" baseline="30000" dirty="0" smtClean="0"/>
              <a:t># </a:t>
            </a:r>
            <a:r>
              <a:rPr lang="en-US" dirty="0" smtClean="0"/>
              <a:t>139 </a:t>
            </a:r>
            <a:r>
              <a:rPr lang="en-US" u="sng" dirty="0" smtClean="0"/>
              <a:t>May 12-17, 2013 </a:t>
            </a:r>
            <a:r>
              <a:rPr lang="en-US" dirty="0" smtClean="0"/>
              <a:t>----Hilton Waikoloa, Big Island, HI</a:t>
            </a:r>
          </a:p>
          <a:p>
            <a:pPr>
              <a:lnSpc>
                <a:spcPct val="80000"/>
              </a:lnSpc>
              <a:buFontTx/>
              <a:buNone/>
            </a:pPr>
            <a:r>
              <a:rPr lang="en-US" dirty="0" smtClean="0"/>
              <a:t> </a:t>
            </a:r>
          </a:p>
          <a:p>
            <a:pPr>
              <a:lnSpc>
                <a:spcPct val="80000"/>
              </a:lnSpc>
              <a:buFontTx/>
              <a:buNone/>
            </a:pPr>
            <a:r>
              <a:rPr lang="en-US" baseline="30000" dirty="0" smtClean="0"/>
              <a:t># </a:t>
            </a:r>
            <a:r>
              <a:rPr lang="en-US" dirty="0" smtClean="0"/>
              <a:t>140 July 14-19, 2013    --- Geneva , CH  ITU headquarters</a:t>
            </a:r>
            <a:endParaRPr lang="en-US" dirty="0" smtClean="0">
              <a:solidFill>
                <a:srgbClr val="FF3300"/>
              </a:solidFill>
            </a:endParaRPr>
          </a:p>
          <a:p>
            <a:pPr>
              <a:lnSpc>
                <a:spcPct val="80000"/>
              </a:lnSpc>
              <a:buFontTx/>
              <a:buNone/>
            </a:pPr>
            <a:endParaRPr lang="en-US" u="sng" dirty="0" smtClean="0">
              <a:solidFill>
                <a:srgbClr val="FF0000"/>
              </a:solidFill>
            </a:endParaRPr>
          </a:p>
          <a:p>
            <a:pPr>
              <a:lnSpc>
                <a:spcPct val="80000"/>
              </a:lnSpc>
              <a:buFontTx/>
              <a:buNone/>
            </a:pPr>
            <a:r>
              <a:rPr lang="en-US" baseline="30000" dirty="0" smtClean="0"/>
              <a:t># </a:t>
            </a:r>
            <a:r>
              <a:rPr lang="en-US" dirty="0" smtClean="0"/>
              <a:t>141 </a:t>
            </a:r>
            <a:r>
              <a:rPr lang="en-US" u="sng" dirty="0" smtClean="0"/>
              <a:t>September 15-20, 2013</a:t>
            </a:r>
            <a:r>
              <a:rPr lang="en-US" dirty="0" smtClean="0"/>
              <a:t>----</a:t>
            </a:r>
            <a:r>
              <a:rPr lang="en-US" dirty="0" smtClean="0">
                <a:solidFill>
                  <a:srgbClr val="FF0000"/>
                </a:solidFill>
              </a:rPr>
              <a:t>Confirmed– Nanjing, </a:t>
            </a:r>
            <a:r>
              <a:rPr lang="en-US" dirty="0" smtClean="0">
                <a:solidFill>
                  <a:srgbClr val="FF3300"/>
                </a:solidFill>
              </a:rPr>
              <a:t>China </a:t>
            </a:r>
          </a:p>
          <a:p>
            <a:pPr>
              <a:lnSpc>
                <a:spcPct val="80000"/>
              </a:lnSpc>
              <a:buFontTx/>
              <a:buNone/>
            </a:pPr>
            <a:r>
              <a:rPr lang="en-US" dirty="0" smtClean="0"/>
              <a:t> </a:t>
            </a:r>
          </a:p>
          <a:p>
            <a:pPr>
              <a:lnSpc>
                <a:spcPct val="80000"/>
              </a:lnSpc>
              <a:buFontTx/>
              <a:buNone/>
            </a:pPr>
            <a:r>
              <a:rPr lang="en-US" baseline="30000" dirty="0" smtClean="0"/>
              <a:t># </a:t>
            </a:r>
            <a:r>
              <a:rPr lang="en-US" dirty="0" smtClean="0"/>
              <a:t>142 Nov 10-15, 2013    Hyatt Regency Dallas, TX, USA</a:t>
            </a:r>
          </a:p>
        </p:txBody>
      </p:sp>
      <p:sp>
        <p:nvSpPr>
          <p:cNvPr id="87046" name="Text Box 4"/>
          <p:cNvSpPr txBox="1">
            <a:spLocks noChangeArrowheads="1"/>
          </p:cNvSpPr>
          <p:nvPr/>
        </p:nvSpPr>
        <p:spPr bwMode="auto">
          <a:xfrm>
            <a:off x="290513" y="611188"/>
            <a:ext cx="2841625" cy="400050"/>
          </a:xfrm>
          <a:prstGeom prst="rect">
            <a:avLst/>
          </a:prstGeom>
          <a:noFill/>
          <a:ln w="9525">
            <a:noFill/>
            <a:miter lim="800000"/>
            <a:headEnd/>
            <a:tailEnd/>
          </a:ln>
        </p:spPr>
        <p:txBody>
          <a:bodyPr wrap="none">
            <a:spAutoFit/>
          </a:body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87042"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87043"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BC20434C-BCA9-4C8D-940D-13C4732F813E}" type="slidenum">
              <a:rPr lang="en-US" smtClean="0"/>
              <a:pPr/>
              <a:t>22</a:t>
            </a:fld>
            <a:endParaRPr lang="en-US" smtClean="0"/>
          </a:p>
        </p:txBody>
      </p:sp>
      <p:sp>
        <p:nvSpPr>
          <p:cNvPr id="87044" name="Rectangle 2"/>
          <p:cNvSpPr>
            <a:spLocks noGrp="1" noChangeArrowheads="1"/>
          </p:cNvSpPr>
          <p:nvPr>
            <p:ph type="title"/>
          </p:nvPr>
        </p:nvSpPr>
        <p:spPr>
          <a:xfrm>
            <a:off x="685800" y="811213"/>
            <a:ext cx="7772400" cy="538162"/>
          </a:xfrm>
        </p:spPr>
        <p:txBody>
          <a:bodyPr/>
          <a:lstStyle/>
          <a:p>
            <a:r>
              <a:rPr lang="en-US" dirty="0" smtClean="0"/>
              <a:t>Future Venues - 2014</a:t>
            </a:r>
          </a:p>
        </p:txBody>
      </p:sp>
      <p:sp>
        <p:nvSpPr>
          <p:cNvPr id="87045" name="Rectangle 3"/>
          <p:cNvSpPr>
            <a:spLocks noGrp="1" noChangeArrowheads="1"/>
          </p:cNvSpPr>
          <p:nvPr>
            <p:ph type="body" idx="1"/>
          </p:nvPr>
        </p:nvSpPr>
        <p:spPr>
          <a:xfrm>
            <a:off x="282575" y="1117601"/>
            <a:ext cx="8577263" cy="5152570"/>
          </a:xfrm>
        </p:spPr>
        <p:txBody>
          <a:bodyPr/>
          <a:lstStyle/>
          <a:p>
            <a:pPr>
              <a:lnSpc>
                <a:spcPct val="80000"/>
              </a:lnSpc>
              <a:buFontTx/>
              <a:buNone/>
            </a:pPr>
            <a:r>
              <a:rPr lang="en-US" sz="2300" u="sng" dirty="0" smtClean="0"/>
              <a:t>2014</a:t>
            </a:r>
          </a:p>
          <a:p>
            <a:pPr>
              <a:lnSpc>
                <a:spcPct val="80000"/>
              </a:lnSpc>
              <a:buFontTx/>
              <a:buNone/>
            </a:pPr>
            <a:r>
              <a:rPr lang="en-US" sz="2300" baseline="30000" dirty="0" smtClean="0"/>
              <a:t># </a:t>
            </a:r>
            <a:r>
              <a:rPr lang="en-US" sz="2300" dirty="0" smtClean="0"/>
              <a:t>143 </a:t>
            </a:r>
            <a:r>
              <a:rPr lang="en-US" sz="2300" u="sng" dirty="0" smtClean="0"/>
              <a:t>January 19-24, 2014</a:t>
            </a:r>
            <a:r>
              <a:rPr lang="en-US" sz="2300" dirty="0" smtClean="0"/>
              <a:t> - --Hyatt Century Plaza, Los Angeles, CA, US</a:t>
            </a:r>
          </a:p>
          <a:p>
            <a:pPr>
              <a:lnSpc>
                <a:spcPct val="80000"/>
              </a:lnSpc>
              <a:buFontTx/>
              <a:buNone/>
            </a:pPr>
            <a:r>
              <a:rPr lang="en-US" sz="2300" dirty="0" smtClean="0"/>
              <a:t> </a:t>
            </a:r>
          </a:p>
          <a:p>
            <a:pPr>
              <a:lnSpc>
                <a:spcPct val="80000"/>
              </a:lnSpc>
              <a:buFontTx/>
              <a:buNone/>
            </a:pPr>
            <a:r>
              <a:rPr lang="en-US" sz="2300" baseline="30000" dirty="0" smtClean="0"/>
              <a:t># </a:t>
            </a:r>
            <a:r>
              <a:rPr lang="en-US" sz="2300" dirty="0" smtClean="0"/>
              <a:t>144 March 16-21, 2014 –Hyatt Regency Atlanta, Atlanta, GA, US</a:t>
            </a:r>
          </a:p>
          <a:p>
            <a:pPr>
              <a:lnSpc>
                <a:spcPct val="80000"/>
              </a:lnSpc>
              <a:buFontTx/>
              <a:buNone/>
            </a:pPr>
            <a:endParaRPr lang="en-US" sz="2300" u="sng" dirty="0" smtClean="0"/>
          </a:p>
          <a:p>
            <a:pPr>
              <a:lnSpc>
                <a:spcPct val="80000"/>
              </a:lnSpc>
              <a:buFontTx/>
              <a:buNone/>
            </a:pPr>
            <a:r>
              <a:rPr lang="en-US" sz="2300" baseline="30000" dirty="0" smtClean="0"/>
              <a:t># </a:t>
            </a:r>
            <a:r>
              <a:rPr lang="en-US" sz="2300" dirty="0" smtClean="0"/>
              <a:t>145 </a:t>
            </a:r>
            <a:r>
              <a:rPr lang="en-US" sz="2300" u="sng" dirty="0" smtClean="0"/>
              <a:t>May 11-16, 2014 </a:t>
            </a:r>
            <a:r>
              <a:rPr lang="en-US" sz="2300" dirty="0" smtClean="0"/>
              <a:t>----Hilton Waikoloa, Big Island, HI</a:t>
            </a:r>
          </a:p>
          <a:p>
            <a:pPr>
              <a:lnSpc>
                <a:spcPct val="80000"/>
              </a:lnSpc>
              <a:buFontTx/>
              <a:buNone/>
            </a:pPr>
            <a:r>
              <a:rPr lang="en-US" sz="2300" dirty="0" smtClean="0"/>
              <a:t> </a:t>
            </a:r>
          </a:p>
          <a:p>
            <a:pPr>
              <a:lnSpc>
                <a:spcPct val="80000"/>
              </a:lnSpc>
              <a:buFontTx/>
              <a:buNone/>
            </a:pPr>
            <a:r>
              <a:rPr lang="en-US" sz="2300" baseline="30000" dirty="0" smtClean="0"/>
              <a:t># </a:t>
            </a:r>
            <a:r>
              <a:rPr lang="en-US" sz="2300" dirty="0" smtClean="0"/>
              <a:t>146 July 13-18, 2014    --- Manchester Grand Hyatt, San Diego, CA, US</a:t>
            </a:r>
          </a:p>
          <a:p>
            <a:pPr>
              <a:lnSpc>
                <a:spcPct val="80000"/>
              </a:lnSpc>
              <a:buFontTx/>
              <a:buNone/>
            </a:pPr>
            <a:endParaRPr lang="en-US" sz="2300" u="sng" dirty="0" smtClean="0"/>
          </a:p>
          <a:p>
            <a:pPr>
              <a:lnSpc>
                <a:spcPct val="80000"/>
              </a:lnSpc>
              <a:buFontTx/>
              <a:buNone/>
            </a:pPr>
            <a:r>
              <a:rPr lang="en-US" sz="2300" baseline="30000" dirty="0" smtClean="0"/>
              <a:t># </a:t>
            </a:r>
            <a:r>
              <a:rPr lang="en-US" sz="2300" dirty="0" smtClean="0"/>
              <a:t>147 </a:t>
            </a:r>
            <a:r>
              <a:rPr lang="en-US" sz="2300" u="sng" dirty="0" smtClean="0"/>
              <a:t>September 14-19, 2014</a:t>
            </a:r>
            <a:r>
              <a:rPr lang="en-US" sz="2300" dirty="0" smtClean="0"/>
              <a:t>----</a:t>
            </a:r>
            <a:r>
              <a:rPr lang="en-US" sz="2300" dirty="0" smtClean="0">
                <a:solidFill>
                  <a:srgbClr val="FF0000"/>
                </a:solidFill>
              </a:rPr>
              <a:t>Under review – Kobe, Japan</a:t>
            </a:r>
          </a:p>
          <a:p>
            <a:pPr>
              <a:lnSpc>
                <a:spcPct val="80000"/>
              </a:lnSpc>
              <a:buFontTx/>
              <a:buNone/>
            </a:pPr>
            <a:r>
              <a:rPr lang="en-US" sz="2300" dirty="0">
                <a:solidFill>
                  <a:srgbClr val="FF0000"/>
                </a:solidFill>
              </a:rPr>
              <a:t>	</a:t>
            </a:r>
            <a:r>
              <a:rPr lang="en-US" sz="2300" dirty="0" smtClean="0">
                <a:solidFill>
                  <a:srgbClr val="FF0000"/>
                </a:solidFill>
              </a:rPr>
              <a:t>						      Seoul, Korea</a:t>
            </a:r>
          </a:p>
          <a:p>
            <a:pPr>
              <a:lnSpc>
                <a:spcPct val="80000"/>
              </a:lnSpc>
              <a:buFontTx/>
              <a:buNone/>
            </a:pPr>
            <a:r>
              <a:rPr lang="en-US" sz="2300" dirty="0" smtClean="0"/>
              <a:t> </a:t>
            </a:r>
          </a:p>
          <a:p>
            <a:pPr>
              <a:lnSpc>
                <a:spcPct val="80000"/>
              </a:lnSpc>
              <a:buFontTx/>
              <a:buNone/>
            </a:pPr>
            <a:r>
              <a:rPr lang="en-US" sz="2300" baseline="30000" dirty="0" smtClean="0"/>
              <a:t># </a:t>
            </a:r>
            <a:r>
              <a:rPr lang="en-US" sz="2300" dirty="0" smtClean="0"/>
              <a:t>148 November 2-7, 2014   Hyatt Regency San Antonio, TX, US</a:t>
            </a:r>
          </a:p>
          <a:p>
            <a:pPr>
              <a:lnSpc>
                <a:spcPct val="80000"/>
              </a:lnSpc>
              <a:buFontTx/>
              <a:buNone/>
            </a:pPr>
            <a:endParaRPr lang="en-US" sz="2300" dirty="0" smtClean="0"/>
          </a:p>
        </p:txBody>
      </p:sp>
      <p:sp>
        <p:nvSpPr>
          <p:cNvPr id="87046" name="Text Box 4"/>
          <p:cNvSpPr txBox="1">
            <a:spLocks noChangeArrowheads="1"/>
          </p:cNvSpPr>
          <p:nvPr/>
        </p:nvSpPr>
        <p:spPr bwMode="auto">
          <a:xfrm>
            <a:off x="290513" y="611188"/>
            <a:ext cx="2841625" cy="400050"/>
          </a:xfrm>
          <a:prstGeom prst="rect">
            <a:avLst/>
          </a:prstGeom>
          <a:noFill/>
          <a:ln w="9525">
            <a:noFill/>
            <a:miter lim="800000"/>
            <a:headEnd/>
            <a:tailEnd/>
          </a:ln>
        </p:spPr>
        <p:txBody>
          <a:bodyPr wrap="none">
            <a:spAutoFit/>
          </a:bodyPr>
          <a:lstStyle/>
          <a:p>
            <a:pPr algn="ctr" eaLnBrk="0" hangingPunct="0"/>
            <a:r>
              <a:rPr lang="en-US" sz="2000">
                <a:solidFill>
                  <a:schemeClr val="tx2"/>
                </a:solidFill>
              </a:rPr>
              <a:t>Friday Agenda Item 6.3 </a:t>
            </a:r>
          </a:p>
        </p:txBody>
      </p:sp>
    </p:spTree>
    <p:extLst>
      <p:ext uri="{BB962C8B-B14F-4D97-AF65-F5344CB8AC3E}">
        <p14:creationId xmlns:p14="http://schemas.microsoft.com/office/powerpoint/2010/main" val="2639542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87042"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87043"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BC20434C-BCA9-4C8D-940D-13C4732F813E}" type="slidenum">
              <a:rPr lang="en-US" smtClean="0"/>
              <a:pPr/>
              <a:t>23</a:t>
            </a:fld>
            <a:endParaRPr lang="en-US" smtClean="0"/>
          </a:p>
        </p:txBody>
      </p:sp>
      <p:sp>
        <p:nvSpPr>
          <p:cNvPr id="87044" name="Rectangle 2"/>
          <p:cNvSpPr>
            <a:spLocks noGrp="1" noChangeArrowheads="1"/>
          </p:cNvSpPr>
          <p:nvPr>
            <p:ph type="title"/>
          </p:nvPr>
        </p:nvSpPr>
        <p:spPr>
          <a:xfrm>
            <a:off x="685800" y="811213"/>
            <a:ext cx="7772400" cy="538162"/>
          </a:xfrm>
        </p:spPr>
        <p:txBody>
          <a:bodyPr/>
          <a:lstStyle/>
          <a:p>
            <a:r>
              <a:rPr lang="en-US" dirty="0" smtClean="0"/>
              <a:t>Future Venues - 2015</a:t>
            </a:r>
          </a:p>
        </p:txBody>
      </p:sp>
      <p:sp>
        <p:nvSpPr>
          <p:cNvPr id="87046" name="Text Box 4"/>
          <p:cNvSpPr txBox="1">
            <a:spLocks noChangeArrowheads="1"/>
          </p:cNvSpPr>
          <p:nvPr/>
        </p:nvSpPr>
        <p:spPr bwMode="auto">
          <a:xfrm>
            <a:off x="290513" y="611188"/>
            <a:ext cx="2841625" cy="400050"/>
          </a:xfrm>
          <a:prstGeom prst="rect">
            <a:avLst/>
          </a:prstGeom>
          <a:noFill/>
          <a:ln w="9525">
            <a:noFill/>
            <a:miter lim="800000"/>
            <a:headEnd/>
            <a:tailEnd/>
          </a:ln>
        </p:spPr>
        <p:txBody>
          <a:bodyPr wrap="none">
            <a:spAutoFit/>
          </a:bodyPr>
          <a:lstStyle/>
          <a:p>
            <a:pPr algn="ctr" eaLnBrk="0" hangingPunct="0"/>
            <a:r>
              <a:rPr lang="en-US" sz="2000">
                <a:solidFill>
                  <a:schemeClr val="tx2"/>
                </a:solidFill>
              </a:rPr>
              <a:t>Friday Agenda Item 6.3 </a:t>
            </a:r>
          </a:p>
        </p:txBody>
      </p:sp>
      <p:graphicFrame>
        <p:nvGraphicFramePr>
          <p:cNvPr id="2" name="Table 1"/>
          <p:cNvGraphicFramePr>
            <a:graphicFrameLocks noGrp="1"/>
          </p:cNvGraphicFramePr>
          <p:nvPr>
            <p:extLst>
              <p:ext uri="{D42A27DB-BD31-4B8C-83A1-F6EECF244321}">
                <p14:modId xmlns:p14="http://schemas.microsoft.com/office/powerpoint/2010/main" val="2304754709"/>
              </p:ext>
            </p:extLst>
          </p:nvPr>
        </p:nvGraphicFramePr>
        <p:xfrm>
          <a:off x="522515" y="1959429"/>
          <a:ext cx="8200571" cy="3976914"/>
        </p:xfrm>
        <a:graphic>
          <a:graphicData uri="http://schemas.openxmlformats.org/drawingml/2006/table">
            <a:tbl>
              <a:tblPr/>
              <a:tblGrid>
                <a:gridCol w="1929546"/>
                <a:gridCol w="2411933"/>
                <a:gridCol w="1929546"/>
                <a:gridCol w="1929546"/>
              </a:tblGrid>
              <a:tr h="511000">
                <a:tc>
                  <a:txBody>
                    <a:bodyPr/>
                    <a:lstStyle/>
                    <a:p>
                      <a:pPr algn="ctr" rtl="0" fontAlgn="ctr"/>
                      <a:r>
                        <a:rPr lang="en-GB" sz="2000" b="1" dirty="0">
                          <a:solidFill>
                            <a:srgbClr val="FFFFFF"/>
                          </a:solidFill>
                          <a:effectLst/>
                          <a:latin typeface="Times New Roman"/>
                        </a:rPr>
                        <a:t>For Year 2015</a:t>
                      </a:r>
                    </a:p>
                  </a:txBody>
                  <a:tcPr marL="38100" marR="38100" marT="38100" marB="38100" anchor="ctr">
                    <a:lnL>
                      <a:noFill/>
                    </a:lnL>
                    <a:lnR>
                      <a:noFill/>
                    </a:lnR>
                    <a:lnT>
                      <a:noFill/>
                    </a:lnT>
                    <a:lnB>
                      <a:noFill/>
                    </a:lnB>
                    <a:solidFill>
                      <a:srgbClr val="008080"/>
                    </a:solidFill>
                  </a:tcPr>
                </a:tc>
                <a:tc>
                  <a:txBody>
                    <a:bodyPr/>
                    <a:lstStyle/>
                    <a:p>
                      <a:pPr algn="ctr" rtl="0" fontAlgn="ctr"/>
                      <a:r>
                        <a:rPr lang="en-GB" sz="2000" b="1" dirty="0">
                          <a:solidFill>
                            <a:srgbClr val="FFFFFF"/>
                          </a:solidFill>
                          <a:effectLst/>
                          <a:latin typeface="Times New Roman"/>
                        </a:rPr>
                        <a:t> </a:t>
                      </a:r>
                    </a:p>
                  </a:txBody>
                  <a:tcPr marL="38100" marR="38100" marT="38100" marB="38100" anchor="ctr">
                    <a:lnL>
                      <a:noFill/>
                    </a:lnL>
                    <a:lnR>
                      <a:noFill/>
                    </a:lnR>
                    <a:lnT>
                      <a:noFill/>
                    </a:lnT>
                    <a:lnB>
                      <a:noFill/>
                    </a:lnB>
                    <a:solidFill>
                      <a:srgbClr val="008080"/>
                    </a:solidFill>
                  </a:tcPr>
                </a:tc>
                <a:tc>
                  <a:txBody>
                    <a:bodyPr/>
                    <a:lstStyle/>
                    <a:p>
                      <a:pPr algn="ctr" rtl="0" fontAlgn="ctr"/>
                      <a:r>
                        <a:rPr lang="en-GB" sz="2000" b="1">
                          <a:solidFill>
                            <a:srgbClr val="FFFFFF"/>
                          </a:solidFill>
                          <a:effectLst/>
                          <a:latin typeface="Times New Roman"/>
                        </a:rPr>
                        <a:t>Session</a:t>
                      </a:r>
                    </a:p>
                  </a:txBody>
                  <a:tcPr marL="38100" marR="38100" marT="38100" marB="38100" anchor="ctr">
                    <a:lnL>
                      <a:noFill/>
                    </a:lnL>
                    <a:lnR>
                      <a:noFill/>
                    </a:lnR>
                    <a:lnT>
                      <a:noFill/>
                    </a:lnT>
                    <a:lnB>
                      <a:noFill/>
                    </a:lnB>
                    <a:solidFill>
                      <a:srgbClr val="008080"/>
                    </a:solidFill>
                  </a:tcPr>
                </a:tc>
                <a:tc>
                  <a:txBody>
                    <a:bodyPr/>
                    <a:lstStyle/>
                    <a:p>
                      <a:pPr algn="ctr" rtl="0" fontAlgn="ctr"/>
                      <a:r>
                        <a:rPr lang="en-GB" sz="2000" b="1">
                          <a:solidFill>
                            <a:srgbClr val="FFFFFF"/>
                          </a:solidFill>
                          <a:effectLst/>
                          <a:latin typeface="Times New Roman"/>
                        </a:rPr>
                        <a:t>Type</a:t>
                      </a:r>
                    </a:p>
                  </a:txBody>
                  <a:tcPr marL="38100" marR="38100" marT="38100" marB="38100" anchor="ctr">
                    <a:lnL>
                      <a:noFill/>
                    </a:lnL>
                    <a:lnR>
                      <a:noFill/>
                    </a:lnR>
                    <a:lnT>
                      <a:noFill/>
                    </a:lnT>
                    <a:lnB>
                      <a:noFill/>
                    </a:lnB>
                    <a:solidFill>
                      <a:srgbClr val="008080"/>
                    </a:solidFill>
                  </a:tcPr>
                </a:tc>
              </a:tr>
              <a:tr h="511000">
                <a:tc>
                  <a:txBody>
                    <a:bodyPr/>
                    <a:lstStyle/>
                    <a:p>
                      <a:pPr algn="ctr" rtl="0" fontAlgn="ctr"/>
                      <a:r>
                        <a:rPr lang="en-GB" sz="2000">
                          <a:effectLst/>
                          <a:latin typeface="Times New Roman"/>
                        </a:rPr>
                        <a:t>January</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 </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149</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 Interim*</a:t>
                      </a:r>
                    </a:p>
                  </a:txBody>
                  <a:tcPr marL="38100" marR="38100" marT="38100" marB="38100" anchor="ctr">
                    <a:lnL>
                      <a:noFill/>
                    </a:lnL>
                    <a:lnR>
                      <a:noFill/>
                    </a:lnR>
                    <a:lnT>
                      <a:noFill/>
                    </a:lnT>
                    <a:lnB>
                      <a:noFill/>
                    </a:lnB>
                    <a:solidFill>
                      <a:srgbClr val="CCFFCC"/>
                    </a:solidFill>
                  </a:tcPr>
                </a:tc>
              </a:tr>
              <a:tr h="511000">
                <a:tc>
                  <a:txBody>
                    <a:bodyPr/>
                    <a:lstStyle/>
                    <a:p>
                      <a:pPr algn="ctr" rtl="0" fontAlgn="ctr"/>
                      <a:r>
                        <a:rPr lang="en-GB" sz="2000">
                          <a:effectLst/>
                          <a:latin typeface="Times New Roman"/>
                        </a:rPr>
                        <a:t>March</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a:effectLst/>
                          <a:latin typeface="Times New Roman"/>
                        </a:rPr>
                        <a:t> </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a:effectLst/>
                          <a:latin typeface="Times New Roman"/>
                        </a:rPr>
                        <a:t>150</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a:effectLst/>
                          <a:latin typeface="Times New Roman"/>
                        </a:rPr>
                        <a:t>Plenary</a:t>
                      </a:r>
                    </a:p>
                  </a:txBody>
                  <a:tcPr marL="38100" marR="38100" marT="38100" marB="38100" anchor="ctr">
                    <a:lnL>
                      <a:noFill/>
                    </a:lnL>
                    <a:lnR>
                      <a:noFill/>
                    </a:lnR>
                    <a:lnT>
                      <a:noFill/>
                    </a:lnT>
                    <a:lnB>
                      <a:noFill/>
                    </a:lnB>
                    <a:solidFill>
                      <a:srgbClr val="FFFFCC"/>
                    </a:solidFill>
                  </a:tcPr>
                </a:tc>
              </a:tr>
              <a:tr h="511000">
                <a:tc>
                  <a:txBody>
                    <a:bodyPr/>
                    <a:lstStyle/>
                    <a:p>
                      <a:pPr algn="ctr" rtl="0" fontAlgn="ctr"/>
                      <a:r>
                        <a:rPr lang="en-GB" sz="2000">
                          <a:effectLst/>
                          <a:latin typeface="Times New Roman"/>
                        </a:rPr>
                        <a:t>May</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 </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151</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Interim*</a:t>
                      </a:r>
                    </a:p>
                  </a:txBody>
                  <a:tcPr marL="38100" marR="38100" marT="38100" marB="38100" anchor="ctr">
                    <a:lnL>
                      <a:noFill/>
                    </a:lnL>
                    <a:lnR>
                      <a:noFill/>
                    </a:lnR>
                    <a:lnT>
                      <a:noFill/>
                    </a:lnT>
                    <a:lnB>
                      <a:noFill/>
                    </a:lnB>
                    <a:solidFill>
                      <a:srgbClr val="CCFFCC"/>
                    </a:solidFill>
                  </a:tcPr>
                </a:tc>
              </a:tr>
              <a:tr h="511000">
                <a:tc>
                  <a:txBody>
                    <a:bodyPr/>
                    <a:lstStyle/>
                    <a:p>
                      <a:pPr algn="ctr" rtl="0" fontAlgn="ctr"/>
                      <a:r>
                        <a:rPr lang="en-GB" sz="2000">
                          <a:effectLst/>
                          <a:latin typeface="Times New Roman"/>
                        </a:rPr>
                        <a:t>July  </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a:effectLst/>
                          <a:latin typeface="Times New Roman"/>
                        </a:rPr>
                        <a:t> </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a:effectLst/>
                          <a:latin typeface="Times New Roman"/>
                        </a:rPr>
                        <a:t>152</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a:effectLst/>
                          <a:latin typeface="Times New Roman"/>
                        </a:rPr>
                        <a:t>Plenary</a:t>
                      </a:r>
                    </a:p>
                  </a:txBody>
                  <a:tcPr marL="38100" marR="38100" marT="38100" marB="38100" anchor="ctr">
                    <a:lnL>
                      <a:noFill/>
                    </a:lnL>
                    <a:lnR>
                      <a:noFill/>
                    </a:lnR>
                    <a:lnT>
                      <a:noFill/>
                    </a:lnT>
                    <a:lnB>
                      <a:noFill/>
                    </a:lnB>
                    <a:solidFill>
                      <a:srgbClr val="FFFFCC"/>
                    </a:solidFill>
                  </a:tcPr>
                </a:tc>
              </a:tr>
              <a:tr h="511000">
                <a:tc>
                  <a:txBody>
                    <a:bodyPr/>
                    <a:lstStyle/>
                    <a:p>
                      <a:pPr algn="ctr" rtl="0" fontAlgn="ctr"/>
                      <a:r>
                        <a:rPr lang="en-GB" sz="2000">
                          <a:effectLst/>
                          <a:latin typeface="Times New Roman"/>
                        </a:rPr>
                        <a:t>September</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 </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153</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Interim*</a:t>
                      </a:r>
                    </a:p>
                  </a:txBody>
                  <a:tcPr marL="38100" marR="38100" marT="38100" marB="38100" anchor="ctr">
                    <a:lnL>
                      <a:noFill/>
                    </a:lnL>
                    <a:lnR>
                      <a:noFill/>
                    </a:lnR>
                    <a:lnT>
                      <a:noFill/>
                    </a:lnT>
                    <a:lnB>
                      <a:noFill/>
                    </a:lnB>
                    <a:solidFill>
                      <a:srgbClr val="CCFFCC"/>
                    </a:solidFill>
                  </a:tcPr>
                </a:tc>
              </a:tr>
              <a:tr h="910914">
                <a:tc>
                  <a:txBody>
                    <a:bodyPr/>
                    <a:lstStyle/>
                    <a:p>
                      <a:pPr algn="ctr" rtl="0" fontAlgn="ctr"/>
                      <a:r>
                        <a:rPr lang="en-GB" sz="2000" dirty="0">
                          <a:effectLst/>
                          <a:latin typeface="Times New Roman"/>
                        </a:rPr>
                        <a:t>November</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a:effectLst/>
                          <a:latin typeface="Times New Roman"/>
                        </a:rPr>
                        <a:t>Hyatt Regency, Dallas, TX, USA</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a:effectLst/>
                          <a:latin typeface="Times New Roman"/>
                        </a:rPr>
                        <a:t>154</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dirty="0">
                          <a:effectLst/>
                          <a:latin typeface="Times New Roman"/>
                        </a:rPr>
                        <a:t>Plenary</a:t>
                      </a:r>
                    </a:p>
                  </a:txBody>
                  <a:tcPr marL="38100" marR="38100" marT="38100" marB="38100" anchor="ctr">
                    <a:lnL>
                      <a:noFill/>
                    </a:lnL>
                    <a:lnR>
                      <a:noFill/>
                    </a:lnR>
                    <a:lnT>
                      <a:noFill/>
                    </a:lnT>
                    <a:lnB>
                      <a:noFill/>
                    </a:lnB>
                    <a:solidFill>
                      <a:srgbClr val="FFFFCC"/>
                    </a:solidFill>
                  </a:tcPr>
                </a:tc>
              </a:tr>
            </a:tbl>
          </a:graphicData>
        </a:graphic>
      </p:graphicFrame>
    </p:spTree>
    <p:extLst>
      <p:ext uri="{BB962C8B-B14F-4D97-AF65-F5344CB8AC3E}">
        <p14:creationId xmlns:p14="http://schemas.microsoft.com/office/powerpoint/2010/main" val="35482795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91138"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91139"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B0A41CB9-E662-4D24-913D-7E0233A7D7E9}" type="slidenum">
              <a:rPr lang="en-US" smtClean="0"/>
              <a:pPr/>
              <a:t>24</a:t>
            </a:fld>
            <a:endParaRPr lang="en-US" smtClean="0"/>
          </a:p>
        </p:txBody>
      </p:sp>
      <p:pic>
        <p:nvPicPr>
          <p:cNvPr id="91140" name="Picture 2"/>
          <p:cNvPicPr>
            <a:picLocks noChangeAspect="1" noChangeArrowheads="1"/>
          </p:cNvPicPr>
          <p:nvPr/>
        </p:nvPicPr>
        <p:blipFill>
          <a:blip r:embed="rId2"/>
          <a:srcRect/>
          <a:stretch>
            <a:fillRect/>
          </a:stretch>
        </p:blipFill>
        <p:spPr bwMode="auto">
          <a:xfrm>
            <a:off x="295275" y="609600"/>
            <a:ext cx="8485188" cy="58785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Meeting Locations</a:t>
            </a:r>
            <a:endParaRPr lang="en-US" sz="3200" dirty="0"/>
          </a:p>
        </p:txBody>
      </p:sp>
      <p:sp>
        <p:nvSpPr>
          <p:cNvPr id="3" name="Content Placeholder 2"/>
          <p:cNvSpPr>
            <a:spLocks noGrp="1"/>
          </p:cNvSpPr>
          <p:nvPr>
            <p:ph idx="1"/>
          </p:nvPr>
        </p:nvSpPr>
        <p:spPr>
          <a:xfrm>
            <a:off x="76200" y="1600200"/>
            <a:ext cx="8915400" cy="4525963"/>
          </a:xfrm>
        </p:spPr>
        <p:txBody>
          <a:bodyPr>
            <a:normAutofit/>
          </a:bodyPr>
          <a:lstStyle/>
          <a:p>
            <a:pPr marL="0" indent="0">
              <a:buNone/>
            </a:pPr>
            <a:r>
              <a:rPr lang="en-US" sz="2000" u="sng" dirty="0" smtClean="0"/>
              <a:t>3 meeting venues for CMMW TG</a:t>
            </a:r>
          </a:p>
          <a:p>
            <a:r>
              <a:rPr lang="en-US" sz="2000" dirty="0" smtClean="0"/>
              <a:t>802 plenary   - dates &amp; locations scheduled going out several years</a:t>
            </a:r>
          </a:p>
          <a:p>
            <a:r>
              <a:rPr lang="en-US" sz="2000" dirty="0" smtClean="0"/>
              <a:t>802.11 interim </a:t>
            </a:r>
            <a:r>
              <a:rPr lang="en-US" sz="2000" dirty="0" smtClean="0"/>
              <a:t>- dates &amp; locations scheduled going out several years</a:t>
            </a:r>
            <a:endParaRPr lang="en-US" sz="2000" dirty="0" smtClean="0"/>
          </a:p>
          <a:p>
            <a:r>
              <a:rPr lang="en-US" sz="2000" dirty="0" smtClean="0"/>
              <a:t>CMMW </a:t>
            </a:r>
            <a:r>
              <a:rPr lang="en-US" sz="2000" dirty="0" smtClean="0"/>
              <a:t> TG in conjunction with CWPAN in Asia (typically China) - dates &amp; locations scheduled for 2012 and 2013</a:t>
            </a:r>
          </a:p>
          <a:p>
            <a:endParaRPr lang="en-US" sz="2000" dirty="0" smtClean="0"/>
          </a:p>
          <a:p>
            <a:pPr marL="0" indent="0">
              <a:buNone/>
            </a:pPr>
            <a:endParaRPr lang="en-US" sz="2000" dirty="0" smtClean="0"/>
          </a:p>
        </p:txBody>
      </p:sp>
      <p:sp>
        <p:nvSpPr>
          <p:cNvPr id="4" name="4-Point Star 3"/>
          <p:cNvSpPr/>
          <p:nvPr/>
        </p:nvSpPr>
        <p:spPr>
          <a:xfrm>
            <a:off x="8382000" y="381000"/>
            <a:ext cx="457200" cy="457200"/>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607794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smtClean="0"/>
              <a:t>Voting - Conservative Approach</a:t>
            </a:r>
            <a:br>
              <a:rPr lang="en-US" sz="3200" dirty="0" smtClean="0"/>
            </a:br>
            <a:r>
              <a:rPr lang="en-US" sz="3200" dirty="0" smtClean="0"/>
              <a:t>No dispensation to get started</a:t>
            </a:r>
            <a:br>
              <a:rPr lang="en-US" sz="3200" dirty="0" smtClean="0"/>
            </a:br>
            <a:r>
              <a:rPr lang="en-US" sz="3200" dirty="0" smtClean="0"/>
              <a:t>Full Integration into 802.11 Expected</a:t>
            </a:r>
            <a:endParaRPr lang="en-US" sz="3200" dirty="0"/>
          </a:p>
        </p:txBody>
      </p:sp>
      <p:sp>
        <p:nvSpPr>
          <p:cNvPr id="3" name="Content Placeholder 2"/>
          <p:cNvSpPr>
            <a:spLocks noGrp="1"/>
          </p:cNvSpPr>
          <p:nvPr>
            <p:ph idx="1"/>
          </p:nvPr>
        </p:nvSpPr>
        <p:spPr>
          <a:xfrm>
            <a:off x="304800" y="1600200"/>
            <a:ext cx="8610600" cy="4525963"/>
          </a:xfrm>
        </p:spPr>
        <p:txBody>
          <a:bodyPr>
            <a:normAutofit/>
          </a:bodyPr>
          <a:lstStyle/>
          <a:p>
            <a:pPr marL="0" indent="0">
              <a:buNone/>
            </a:pPr>
            <a:r>
              <a:rPr lang="en-US" sz="2400" u="sng" dirty="0" smtClean="0"/>
              <a:t>Option 1</a:t>
            </a:r>
          </a:p>
          <a:p>
            <a:r>
              <a:rPr lang="en-US" sz="2400" dirty="0" smtClean="0"/>
              <a:t>Upon formation of the CMMW task group: </a:t>
            </a:r>
          </a:p>
          <a:p>
            <a:pPr marL="457200" indent="-457200">
              <a:buFont typeface="+mj-lt"/>
              <a:buAutoNum type="arabicPeriod"/>
            </a:pPr>
            <a:r>
              <a:rPr lang="en-US" sz="2400" dirty="0" smtClean="0"/>
              <a:t>Existing voting members of 802.11 possess voting rights in CMMW TG and gain or lose voting rights in any/all WG activities based upon standard 802.11 rules.</a:t>
            </a:r>
          </a:p>
          <a:p>
            <a:pPr marL="457200" indent="-457200">
              <a:buFont typeface="+mj-lt"/>
              <a:buAutoNum type="arabicPeriod"/>
            </a:pPr>
            <a:r>
              <a:rPr lang="en-US" sz="2400" dirty="0" smtClean="0"/>
              <a:t>New interested parties, including members of CWPAN who expect to participate in CMMW task group must earn </a:t>
            </a:r>
            <a:r>
              <a:rPr lang="en-US" sz="2400" dirty="0" smtClean="0"/>
              <a:t>802.11 WG voting rights through the procedures defined in the standard 802.11 rules</a:t>
            </a:r>
            <a:r>
              <a:rPr lang="en-US" sz="2400" dirty="0"/>
              <a:t>.</a:t>
            </a:r>
            <a:r>
              <a:rPr lang="en-US" sz="2400" dirty="0" smtClean="0"/>
              <a:t> After obtaining voting status, failure to attend meetings or vote lead to loss of voting rights.</a:t>
            </a:r>
            <a:endParaRPr lang="en-US" sz="2400" dirty="0"/>
          </a:p>
        </p:txBody>
      </p:sp>
      <p:sp>
        <p:nvSpPr>
          <p:cNvPr id="4" name="Chevron 3"/>
          <p:cNvSpPr/>
          <p:nvPr/>
        </p:nvSpPr>
        <p:spPr>
          <a:xfrm>
            <a:off x="8077200" y="533400"/>
            <a:ext cx="484632" cy="48463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42504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sz="3200" dirty="0" smtClean="0"/>
              <a:t>Voting - </a:t>
            </a:r>
            <a:r>
              <a:rPr lang="en-US" sz="3200" dirty="0" smtClean="0"/>
              <a:t>Rapid Inclusion Approach</a:t>
            </a:r>
            <a:br>
              <a:rPr lang="en-US" sz="3200" dirty="0" smtClean="0"/>
            </a:br>
            <a:r>
              <a:rPr lang="en-US" sz="3200" dirty="0" smtClean="0"/>
              <a:t>Special dispensation to get started</a:t>
            </a:r>
            <a:br>
              <a:rPr lang="en-US" sz="3200" dirty="0" smtClean="0"/>
            </a:br>
            <a:r>
              <a:rPr lang="en-US" sz="3200" dirty="0" smtClean="0"/>
              <a:t>Full Integration into 802.11 Expected</a:t>
            </a:r>
            <a:endParaRPr lang="en-US" sz="3200" dirty="0"/>
          </a:p>
        </p:txBody>
      </p:sp>
      <p:sp>
        <p:nvSpPr>
          <p:cNvPr id="3" name="Content Placeholder 2"/>
          <p:cNvSpPr>
            <a:spLocks noGrp="1"/>
          </p:cNvSpPr>
          <p:nvPr>
            <p:ph idx="1"/>
          </p:nvPr>
        </p:nvSpPr>
        <p:spPr/>
        <p:txBody>
          <a:bodyPr>
            <a:normAutofit fontScale="92500"/>
          </a:bodyPr>
          <a:lstStyle/>
          <a:p>
            <a:pPr marL="0" indent="0">
              <a:buNone/>
            </a:pPr>
            <a:r>
              <a:rPr lang="en-US" sz="2400" u="sng" dirty="0" smtClean="0"/>
              <a:t>Option 2</a:t>
            </a:r>
          </a:p>
          <a:p>
            <a:r>
              <a:rPr lang="en-US" sz="2400" dirty="0" smtClean="0"/>
              <a:t>Upon formation of the CMMW task group: </a:t>
            </a:r>
          </a:p>
          <a:p>
            <a:pPr marL="457200" indent="-457200">
              <a:buFont typeface="+mj-lt"/>
              <a:buAutoNum type="arabicPeriod"/>
            </a:pPr>
            <a:r>
              <a:rPr lang="en-US" sz="2400" dirty="0" smtClean="0"/>
              <a:t>Existing voting members of 802.11 possess voting rights in CMMW TG and gain or lose voting rights in any/all WG activities based upon standard 802.11 rules.</a:t>
            </a:r>
          </a:p>
          <a:p>
            <a:pPr marL="457200" indent="-457200">
              <a:buFont typeface="+mj-lt"/>
              <a:buAutoNum type="arabicPeriod"/>
            </a:pPr>
            <a:r>
              <a:rPr lang="en-US" sz="2400" dirty="0" smtClean="0"/>
              <a:t>All members of CWPAN who expect to participate in CMMW task group are granted </a:t>
            </a:r>
            <a:r>
              <a:rPr lang="en-US" sz="2400" dirty="0" smtClean="0"/>
              <a:t>802.11 WG voting rights by the 802.11 chair. From that date forward, standard 802.11 voting right maintenance rules apply; failure to attend meetings or vote lead to loss of voting rights.</a:t>
            </a:r>
            <a:endParaRPr lang="en-US" sz="2400" dirty="0"/>
          </a:p>
        </p:txBody>
      </p:sp>
      <p:sp>
        <p:nvSpPr>
          <p:cNvPr id="4" name="Chevron 3"/>
          <p:cNvSpPr/>
          <p:nvPr/>
        </p:nvSpPr>
        <p:spPr>
          <a:xfrm>
            <a:off x="8077200" y="533400"/>
            <a:ext cx="484632" cy="48463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422782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73162"/>
          </a:xfrm>
        </p:spPr>
        <p:txBody>
          <a:bodyPr>
            <a:normAutofit fontScale="90000"/>
          </a:bodyPr>
          <a:lstStyle/>
          <a:p>
            <a:r>
              <a:rPr lang="en-US" sz="3200" dirty="0" smtClean="0"/>
              <a:t>Voting - </a:t>
            </a:r>
            <a:r>
              <a:rPr lang="en-US" sz="3200" dirty="0" smtClean="0"/>
              <a:t>Rapid Inclusion Approach</a:t>
            </a:r>
            <a:br>
              <a:rPr lang="en-US" sz="3200" dirty="0" smtClean="0"/>
            </a:br>
            <a:r>
              <a:rPr lang="en-US" sz="3200" dirty="0" smtClean="0"/>
              <a:t>Special dispensation to get started</a:t>
            </a:r>
            <a:br>
              <a:rPr lang="en-US" sz="3200" dirty="0" smtClean="0"/>
            </a:br>
            <a:r>
              <a:rPr lang="en-US" sz="3200" dirty="0" smtClean="0"/>
              <a:t>Discretionary Integration into 802.11 Expected</a:t>
            </a:r>
            <a:endParaRPr lang="en-US" sz="3200" dirty="0"/>
          </a:p>
        </p:txBody>
      </p:sp>
      <p:sp>
        <p:nvSpPr>
          <p:cNvPr id="3" name="Content Placeholder 2"/>
          <p:cNvSpPr>
            <a:spLocks noGrp="1"/>
          </p:cNvSpPr>
          <p:nvPr>
            <p:ph idx="1"/>
          </p:nvPr>
        </p:nvSpPr>
        <p:spPr>
          <a:xfrm>
            <a:off x="457200" y="1676400"/>
            <a:ext cx="8229600" cy="4449763"/>
          </a:xfrm>
        </p:spPr>
        <p:txBody>
          <a:bodyPr>
            <a:normAutofit/>
          </a:bodyPr>
          <a:lstStyle/>
          <a:p>
            <a:pPr marL="0" indent="0">
              <a:buNone/>
            </a:pPr>
            <a:r>
              <a:rPr lang="en-US" sz="2400" u="sng" dirty="0" smtClean="0"/>
              <a:t>Option 3</a:t>
            </a:r>
          </a:p>
          <a:p>
            <a:r>
              <a:rPr lang="en-US" sz="2400" dirty="0" smtClean="0"/>
              <a:t>Upon formation of the CMMW task group: </a:t>
            </a:r>
          </a:p>
          <a:p>
            <a:pPr marL="457200" indent="-457200">
              <a:buFont typeface="+mj-lt"/>
              <a:buAutoNum type="arabicPeriod"/>
            </a:pPr>
            <a:r>
              <a:rPr lang="en-US" sz="2400" dirty="0" smtClean="0"/>
              <a:t>Existing voting members of 802.11 possess voting rights in CMMW TG and gain or lose voting rights in any/all WG activities based upon standard 802.11 rules.</a:t>
            </a:r>
            <a:endParaRPr lang="en-US" sz="2400" dirty="0" smtClean="0"/>
          </a:p>
          <a:p>
            <a:pPr marL="457200" indent="-457200">
              <a:buFont typeface="+mj-lt"/>
              <a:buAutoNum type="arabicPeriod"/>
            </a:pPr>
            <a:r>
              <a:rPr lang="en-US" sz="2400" dirty="0" smtClean="0"/>
              <a:t>All members of CWPAN who expect to participate in CMMW task group are granted </a:t>
            </a:r>
            <a:r>
              <a:rPr lang="en-US" sz="2400" dirty="0" smtClean="0"/>
              <a:t>802.11 WG voting rights by the 802.11 chair. From that date forward, standard 802.11 voting right maintenance rules apply; failure to attend meetings or vote lead to loss of voting rights.</a:t>
            </a:r>
            <a:endParaRPr lang="en-US" sz="2400" dirty="0"/>
          </a:p>
        </p:txBody>
      </p:sp>
      <p:sp>
        <p:nvSpPr>
          <p:cNvPr id="5" name="Chevron 4"/>
          <p:cNvSpPr/>
          <p:nvPr/>
        </p:nvSpPr>
        <p:spPr>
          <a:xfrm>
            <a:off x="8077200" y="533400"/>
            <a:ext cx="484632" cy="48463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7382558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Operations Manual</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smtClean="0"/>
              <a:t>3.6.2  Interim </a:t>
            </a:r>
            <a:r>
              <a:rPr lang="en-US" b="1" dirty="0"/>
              <a:t>Sessions</a:t>
            </a:r>
          </a:p>
          <a:p>
            <a:r>
              <a:rPr lang="en-US" dirty="0"/>
              <a:t>Interim sessions of the WG, TGs, SGs and/or SCs are scheduled by the respective groups no later than the end of the prior plenary session. A WG interim session is held between 802 plenary sessions. Additional sessions may be scheduled as needed to conduct business of the WG, TGs, SGs and/or SCs. The date, time, and place of the session(s) must be approved by the WG and announced at the WG Closing Plenary meeting and entered in the minutes of the WG meeting</a:t>
            </a:r>
            <a:r>
              <a:rPr lang="en-US" dirty="0" smtClean="0"/>
              <a:t>.</a:t>
            </a:r>
          </a:p>
          <a:p>
            <a:endParaRPr lang="en-US" dirty="0"/>
          </a:p>
          <a:p>
            <a:r>
              <a:rPr lang="en-US" dirty="0" smtClean="0"/>
              <a:t>802.11 interim meetings announced at least 45 days in advance do not require a quorum for voting.</a:t>
            </a:r>
            <a:endParaRPr lang="en-US" dirty="0"/>
          </a:p>
          <a:p>
            <a:endParaRPr lang="en-US" dirty="0"/>
          </a:p>
        </p:txBody>
      </p:sp>
      <p:sp>
        <p:nvSpPr>
          <p:cNvPr id="4" name="4-Point Star 3"/>
          <p:cNvSpPr/>
          <p:nvPr/>
        </p:nvSpPr>
        <p:spPr>
          <a:xfrm>
            <a:off x="8382000" y="381000"/>
            <a:ext cx="457200" cy="457200"/>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685492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Traditional Meeting Status (part 1)</a:t>
            </a:r>
            <a:endParaRPr lang="en-US" sz="3600" dirty="0"/>
          </a:p>
        </p:txBody>
      </p:sp>
      <p:sp>
        <p:nvSpPr>
          <p:cNvPr id="3" name="Content Placeholder 2"/>
          <p:cNvSpPr>
            <a:spLocks noGrp="1"/>
          </p:cNvSpPr>
          <p:nvPr>
            <p:ph idx="1"/>
          </p:nvPr>
        </p:nvSpPr>
        <p:spPr>
          <a:xfrm>
            <a:off x="457200" y="1295400"/>
            <a:ext cx="8229600" cy="4830763"/>
          </a:xfrm>
        </p:spPr>
        <p:txBody>
          <a:bodyPr>
            <a:normAutofit/>
          </a:bodyPr>
          <a:lstStyle/>
          <a:p>
            <a:r>
              <a:rPr lang="en-US" sz="2800" dirty="0" smtClean="0"/>
              <a:t>Traditional 802 plenaries: There is no change to the status of plenary meetings as defined by 802 rules.</a:t>
            </a:r>
          </a:p>
          <a:p>
            <a:endParaRPr lang="en-US" sz="2800" dirty="0"/>
          </a:p>
          <a:p>
            <a:r>
              <a:rPr lang="en-US" sz="2800" dirty="0" smtClean="0"/>
              <a:t> Traditional 802.11 interims: </a:t>
            </a:r>
            <a:r>
              <a:rPr lang="en-US" sz="2800" dirty="0" smtClean="0"/>
              <a:t>There is no change to the status of interim meetings as defined by 802 rules.</a:t>
            </a:r>
          </a:p>
          <a:p>
            <a:endParaRPr lang="en-US" sz="2800" dirty="0"/>
          </a:p>
        </p:txBody>
      </p:sp>
      <p:sp>
        <p:nvSpPr>
          <p:cNvPr id="4" name="Chevron 3"/>
          <p:cNvSpPr/>
          <p:nvPr/>
        </p:nvSpPr>
        <p:spPr>
          <a:xfrm>
            <a:off x="8077200" y="533400"/>
            <a:ext cx="484632" cy="48463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422024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CMMW Meeting Status (part 2)</a:t>
            </a:r>
            <a:endParaRPr lang="en-US" sz="3600" dirty="0"/>
          </a:p>
        </p:txBody>
      </p:sp>
      <p:sp>
        <p:nvSpPr>
          <p:cNvPr id="3" name="Content Placeholder 2"/>
          <p:cNvSpPr>
            <a:spLocks noGrp="1"/>
          </p:cNvSpPr>
          <p:nvPr>
            <p:ph idx="1"/>
          </p:nvPr>
        </p:nvSpPr>
        <p:spPr>
          <a:xfrm>
            <a:off x="228600" y="1447800"/>
            <a:ext cx="8458200" cy="4678363"/>
          </a:xfrm>
        </p:spPr>
        <p:txBody>
          <a:bodyPr>
            <a:normAutofit/>
          </a:bodyPr>
          <a:lstStyle/>
          <a:p>
            <a:r>
              <a:rPr lang="en-US" sz="2400" dirty="0" smtClean="0"/>
              <a:t>Conservative Approach: CMMW TG meetings are scheduled and attended as other 802.11 TG ad </a:t>
            </a:r>
            <a:r>
              <a:rPr lang="en-US" sz="2400" dirty="0" err="1" smtClean="0"/>
              <a:t>hocs</a:t>
            </a:r>
            <a:r>
              <a:rPr lang="en-US" sz="2400" dirty="0" smtClean="0"/>
              <a:t>. There can be straw polls taken but there is no formal voting allowed.</a:t>
            </a:r>
          </a:p>
          <a:p>
            <a:endParaRPr lang="en-US" sz="2400" dirty="0"/>
          </a:p>
          <a:p>
            <a:r>
              <a:rPr lang="en-US" sz="2400" dirty="0" smtClean="0"/>
              <a:t> </a:t>
            </a:r>
            <a:r>
              <a:rPr lang="en-US" sz="2400" dirty="0" smtClean="0"/>
              <a:t>Inclusive Approach : CMMW TG meetings are scheduled and attended as other 802.11 TG interims. Formal voting is allowed.</a:t>
            </a:r>
          </a:p>
          <a:p>
            <a:endParaRPr lang="en-US" sz="2400" dirty="0"/>
          </a:p>
        </p:txBody>
      </p:sp>
      <p:sp>
        <p:nvSpPr>
          <p:cNvPr id="4" name="Chevron 3"/>
          <p:cNvSpPr/>
          <p:nvPr/>
        </p:nvSpPr>
        <p:spPr>
          <a:xfrm>
            <a:off x="8077200" y="533400"/>
            <a:ext cx="484632" cy="48463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896585355"/>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260328</TotalTime>
  <Words>2096</Words>
  <Application>Microsoft Office PowerPoint</Application>
  <PresentationFormat>On-screen Show (4:3)</PresentationFormat>
  <Paragraphs>287</Paragraphs>
  <Slides>24</Slides>
  <Notes>5</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Default Design</vt:lpstr>
      <vt:lpstr>CMMW Logistics Options- March 2012</vt:lpstr>
      <vt:lpstr>Discussion on Meeting Logistics for CMMW TG</vt:lpstr>
      <vt:lpstr>Meeting Locations</vt:lpstr>
      <vt:lpstr>Voting - Conservative Approach No dispensation to get started Full Integration into 802.11 Expected</vt:lpstr>
      <vt:lpstr>Voting - Rapid Inclusion Approach Special dispensation to get started Full Integration into 802.11 Expected</vt:lpstr>
      <vt:lpstr>Voting - Rapid Inclusion Approach Special dispensation to get started Discretionary Integration into 802.11 Expected</vt:lpstr>
      <vt:lpstr>802.11 Operations Manual</vt:lpstr>
      <vt:lpstr>Traditional Meeting Status (part 1)</vt:lpstr>
      <vt:lpstr>CMMW Meeting Status (part 2)</vt:lpstr>
      <vt:lpstr>CWPAN response on voting and attendance</vt:lpstr>
      <vt:lpstr>PowerPoint Presentation</vt:lpstr>
      <vt:lpstr>Summary from 11/1570  on meeting locations in Asia, attendance, voting rights</vt:lpstr>
      <vt:lpstr>Discussion in 802.11ad in Atlanta on meeting locations in Asia, attendance, voting rights </vt:lpstr>
      <vt:lpstr>Task Group Logistic Discussion</vt:lpstr>
      <vt:lpstr>Meetings – Questions</vt:lpstr>
      <vt:lpstr>Introduction of CESI</vt:lpstr>
      <vt:lpstr>Voting rights  - Baseline</vt:lpstr>
      <vt:lpstr>Voting in Meetings </vt:lpstr>
      <vt:lpstr>Attaining/Retaining Voting rights</vt:lpstr>
      <vt:lpstr>Future Venues - 2012</vt:lpstr>
      <vt:lpstr>Future Venues -2013</vt:lpstr>
      <vt:lpstr>Future Venues - 2014</vt:lpstr>
      <vt:lpstr>Future Venues - 2015</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CMMW Logistics Discussions</dc:title>
  <dc:subject>Additional Meeting Information</dc:subject>
  <dc:creator>Bruce Kraemer (Marvell)</dc:creator>
  <cp:lastModifiedBy>Bruce Kraemer</cp:lastModifiedBy>
  <cp:revision>2663</cp:revision>
  <cp:lastPrinted>2012-03-15T19:51:49Z</cp:lastPrinted>
  <dcterms:created xsi:type="dcterms:W3CDTF">1998-02-10T13:07:52Z</dcterms:created>
  <dcterms:modified xsi:type="dcterms:W3CDTF">2012-03-15T20:17:12Z</dcterms:modified>
</cp:coreProperties>
</file>