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3" r:id="rId3"/>
    <p:sldId id="312" r:id="rId4"/>
    <p:sldId id="315" r:id="rId5"/>
    <p:sldId id="317" r:id="rId6"/>
    <p:sldId id="307" r:id="rId7"/>
    <p:sldId id="316" r:id="rId8"/>
    <p:sldId id="310" r:id="rId9"/>
    <p:sldId id="314" r:id="rId10"/>
  </p:sldIdLst>
  <p:sldSz cx="9144000" cy="6858000" type="screen4x3"/>
  <p:notesSz cx="641985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CC"/>
    <a:srgbClr val="FF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9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79972" y="17561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44021" y="17561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98879" y="901024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879079" y="90102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4AA79A2-C8E4-4BCD-95E5-1048DBC14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42567" y="387879"/>
            <a:ext cx="51347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42567" y="90102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8213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42567" y="8999115"/>
            <a:ext cx="52771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038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19223" y="96132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06223" y="96132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04850"/>
            <a:ext cx="4637088" cy="3478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54817" y="4422459"/>
            <a:ext cx="4710216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99118" y="9013422"/>
            <a:ext cx="21159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40751" y="901342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6E10E02-58F7-4FCE-81BD-889F19549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70189" y="901342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9163"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670189" y="9011832"/>
            <a:ext cx="50794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98954" y="297269"/>
            <a:ext cx="52219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145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ＭＳ Ｐゴシック" charset="-128"/>
              </a:rPr>
              <a:t>John Doe, Some Company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043344" y="901342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B8D0E96B-7B3A-4863-8674-9E5D5E23805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2175" y="704850"/>
            <a:ext cx="4635500" cy="3478213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52095" y="6475413"/>
            <a:ext cx="2434705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Santosh Abraham, Qualcomm </a:t>
            </a:r>
            <a:r>
              <a:rPr lang="en-US" dirty="0" err="1" smtClean="0"/>
              <a:t>Inc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81375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12/0439r0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baseline="0" dirty="0" smtClean="0">
                <a:latin typeface="+mj-lt"/>
                <a:cs typeface="Calibri" pitchFamily="34" charset="0"/>
              </a:rPr>
              <a:t>March 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Garamond" pitchFamily="18" charset="0"/>
                <a:ea typeface="ＭＳ Ｐゴシック" charset="-128"/>
              </a:rPr>
              <a:t>Switching between DCF and PP-MAC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b="0" dirty="0" smtClean="0">
                <a:latin typeface="Garamond" pitchFamily="18" charset="0"/>
                <a:ea typeface="ＭＳ Ｐゴシック" charset="-128"/>
              </a:rPr>
              <a:t>Date: 2012-3-14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6F1C7D1A-EB33-4B90-B23C-82B61DCD3345}" type="slidenum">
              <a:rPr lang="en-US"/>
              <a:pPr/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19812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Garamond" pitchFamily="18" charset="0"/>
              </a:rPr>
              <a:t>Authors:</a:t>
            </a:r>
            <a:endParaRPr lang="en-US" sz="2000" dirty="0">
              <a:latin typeface="Garamond" pitchFamily="18" charset="0"/>
            </a:endParaRPr>
          </a:p>
        </p:txBody>
      </p:sp>
      <p:graphicFrame>
        <p:nvGraphicFramePr>
          <p:cNvPr id="10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780512"/>
              </p:ext>
            </p:extLst>
          </p:nvPr>
        </p:nvGraphicFramePr>
        <p:xfrm>
          <a:off x="744538" y="2435225"/>
          <a:ext cx="7421562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Document" r:id="rId4" imgW="8529152" imgH="4734344" progId="Word.Document.8">
                  <p:embed/>
                </p:oleObj>
              </mc:Choice>
              <mc:Fallback>
                <p:oleObj name="Document" r:id="rId4" imgW="8529152" imgH="473434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2435225"/>
                        <a:ext cx="7421562" cy="412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pPr>
              <a:buNone/>
            </a:pPr>
            <a:endParaRPr lang="en-US" altLang="ko-KR" sz="2000" dirty="0" smtClean="0"/>
          </a:p>
          <a:p>
            <a:r>
              <a:rPr lang="en-US" altLang="ko-KR" sz="2000" dirty="0"/>
              <a:t>This contribution proposes a solution for 802.11ah MAC to operate efficiently under the various situations.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altLang="ko-KR" sz="2000" dirty="0" smtClean="0"/>
              <a:t>Various use cases are defined in 802.11ah [1</a:t>
            </a:r>
            <a:r>
              <a:rPr lang="en-US" altLang="ko-KR" sz="2000" dirty="0" smtClean="0"/>
              <a:t>].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Smart grid, environmental/agricultural monitoring, industrial process automation, healthcare system, …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In some use cases, the traffic characteristics may vary depending on the </a:t>
            </a:r>
            <a:r>
              <a:rPr lang="en-US" altLang="ko-KR" sz="2000" dirty="0" smtClean="0"/>
              <a:t>situation.</a:t>
            </a:r>
            <a:endParaRPr lang="en-US" altLang="ko-KR" sz="2000" dirty="0"/>
          </a:p>
          <a:p>
            <a:pPr lvl="1"/>
            <a:r>
              <a:rPr lang="en-US" sz="1600" dirty="0" smtClean="0"/>
              <a:t>In normal </a:t>
            </a:r>
            <a:r>
              <a:rPr lang="en-US" sz="1600" dirty="0" smtClean="0"/>
              <a:t>operation, </a:t>
            </a:r>
            <a:r>
              <a:rPr lang="en-US" sz="1600" dirty="0" smtClean="0"/>
              <a:t>STAs transmit uplink data sparsely with different transmission starting time.</a:t>
            </a:r>
          </a:p>
          <a:p>
            <a:pPr lvl="1"/>
            <a:r>
              <a:rPr lang="en-US" sz="1600" dirty="0" smtClean="0"/>
              <a:t>When an event is detected or an emergency occurs, the STAs attempt to transmit data simultaneously </a:t>
            </a:r>
            <a:r>
              <a:rPr lang="en-US" sz="1600" dirty="0" smtClean="0"/>
              <a:t>for a while</a:t>
            </a:r>
            <a:r>
              <a:rPr lang="en-US" sz="1600" dirty="0" smtClean="0"/>
              <a:t>. </a:t>
            </a:r>
            <a:endParaRPr lang="en-US" sz="1600" dirty="0" smtClean="0"/>
          </a:p>
          <a:p>
            <a:pPr lvl="1"/>
            <a:r>
              <a:rPr lang="en-US" sz="1600" dirty="0" smtClean="0"/>
              <a:t>For example, when disaster (forest fire, flood) is detected (use case 1c), system is out of work (use case 1d), a patient’s condition (blood pressure, heart rate) changed (use case 1f).  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MAC </a:t>
            </a:r>
            <a:r>
              <a:rPr lang="en-US" sz="2000" dirty="0" smtClean="0"/>
              <a:t>proper </a:t>
            </a:r>
            <a:r>
              <a:rPr lang="en-US" sz="2000" dirty="0"/>
              <a:t>to </a:t>
            </a:r>
            <a:r>
              <a:rPr lang="en-US" sz="2000" dirty="0" smtClean="0"/>
              <a:t>the</a:t>
            </a:r>
            <a:r>
              <a:rPr lang="en-US" sz="2000" dirty="0" smtClean="0"/>
              <a:t> </a:t>
            </a:r>
            <a:r>
              <a:rPr lang="en-US" sz="2000" dirty="0"/>
              <a:t>situation should be </a:t>
            </a:r>
            <a:r>
              <a:rPr lang="en-US" sz="2000" dirty="0" smtClean="0"/>
              <a:t>considered.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altLang="ko-KR" sz="2000" dirty="0" smtClean="0"/>
              <a:t>In normal </a:t>
            </a:r>
            <a:r>
              <a:rPr lang="en-US" altLang="ko-KR" sz="2000" dirty="0" smtClean="0"/>
              <a:t>operation</a:t>
            </a:r>
            <a:r>
              <a:rPr lang="en-US" altLang="ko-KR" sz="2000" dirty="0" smtClean="0"/>
              <a:t>, </a:t>
            </a:r>
            <a:r>
              <a:rPr lang="en-US" altLang="ko-KR" sz="2000" dirty="0" smtClean="0"/>
              <a:t>DCF is enough to handle uplink </a:t>
            </a:r>
            <a:r>
              <a:rPr lang="en-US" altLang="ko-KR" sz="2000" dirty="0" smtClean="0"/>
              <a:t>transmissions.</a:t>
            </a:r>
            <a:endParaRPr lang="en-US" sz="1600" dirty="0" smtClean="0"/>
          </a:p>
          <a:p>
            <a:pPr lvl="1"/>
            <a:r>
              <a:rPr lang="en-US" sz="1600" dirty="0" smtClean="0"/>
              <a:t>If the STAs’ uplink transmissions are sparse, there may be little degradation from collisions.</a:t>
            </a:r>
          </a:p>
          <a:p>
            <a:pPr lvl="1"/>
            <a:r>
              <a:rPr lang="en-US" sz="1600" dirty="0" smtClean="0"/>
              <a:t>For example, STAs transmit few 100 bytes every few ~ 10s minutes in use case 1f [1].</a:t>
            </a:r>
          </a:p>
          <a:p>
            <a:pPr lvl="1"/>
            <a:r>
              <a:rPr lang="en-US" sz="1600" dirty="0" smtClean="0"/>
              <a:t>If</a:t>
            </a:r>
            <a:r>
              <a:rPr lang="en-US" sz="1600" dirty="0" smtClean="0"/>
              <a:t> </a:t>
            </a:r>
            <a:r>
              <a:rPr lang="en-US" sz="1600" dirty="0" smtClean="0"/>
              <a:t>Probe and Pull MAC [2</a:t>
            </a:r>
            <a:r>
              <a:rPr lang="en-US" sz="1600" dirty="0" smtClean="0"/>
              <a:t>] is used, </a:t>
            </a:r>
            <a:r>
              <a:rPr lang="en-US" sz="1600" dirty="0" smtClean="0"/>
              <a:t>probe/pull messages may be wasteful.</a:t>
            </a:r>
          </a:p>
          <a:p>
            <a:pPr lvl="1"/>
            <a:r>
              <a:rPr lang="en-US" sz="1600" dirty="0" smtClean="0"/>
              <a:t>The STAs </a:t>
            </a:r>
            <a:r>
              <a:rPr lang="en-US" sz="1600" dirty="0" smtClean="0"/>
              <a:t>wait </a:t>
            </a:r>
            <a:r>
              <a:rPr lang="en-US" sz="1600" dirty="0" smtClean="0"/>
              <a:t>for the probe message to respond it and pull message to transmit data, which causes STAs’ power consumption and delay.</a:t>
            </a:r>
          </a:p>
          <a:p>
            <a:pPr lvl="1"/>
            <a:endParaRPr lang="en-US" sz="1600" dirty="0"/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40680" y="3819883"/>
            <a:ext cx="30617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9"/>
          <p:cNvSpPr/>
          <p:nvPr/>
        </p:nvSpPr>
        <p:spPr bwMode="auto">
          <a:xfrm>
            <a:off x="4807281" y="4044957"/>
            <a:ext cx="548640" cy="3359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4191000"/>
            <a:ext cx="586213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695" y="4756851"/>
            <a:ext cx="785123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STA1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32"/>
          <p:cNvCxnSpPr/>
          <p:nvPr/>
        </p:nvCxnSpPr>
        <p:spPr bwMode="auto">
          <a:xfrm>
            <a:off x="5373108" y="4053093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tangle 33"/>
          <p:cNvSpPr/>
          <p:nvPr/>
        </p:nvSpPr>
        <p:spPr bwMode="auto">
          <a:xfrm>
            <a:off x="5570804" y="5074211"/>
            <a:ext cx="6096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ight Arrow 35"/>
          <p:cNvSpPr/>
          <p:nvPr/>
        </p:nvSpPr>
        <p:spPr bwMode="auto">
          <a:xfrm rot="16200000">
            <a:off x="5530311" y="4591522"/>
            <a:ext cx="690590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706" y="5159876"/>
            <a:ext cx="782111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665" y="5590803"/>
            <a:ext cx="625459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" y="5951382"/>
            <a:ext cx="767014" cy="322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STA4</a:t>
            </a:r>
          </a:p>
        </p:txBody>
      </p:sp>
      <p:cxnSp>
        <p:nvCxnSpPr>
          <p:cNvPr id="18" name="Straight Connector 43"/>
          <p:cNvCxnSpPr/>
          <p:nvPr/>
        </p:nvCxnSpPr>
        <p:spPr bwMode="auto">
          <a:xfrm>
            <a:off x="685800" y="4992491"/>
            <a:ext cx="78486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45"/>
          <p:cNvCxnSpPr/>
          <p:nvPr/>
        </p:nvCxnSpPr>
        <p:spPr bwMode="auto">
          <a:xfrm>
            <a:off x="685800" y="5781240"/>
            <a:ext cx="78486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46"/>
          <p:cNvCxnSpPr/>
          <p:nvPr/>
        </p:nvCxnSpPr>
        <p:spPr bwMode="auto">
          <a:xfrm flipV="1">
            <a:off x="685800" y="6172200"/>
            <a:ext cx="7848600" cy="394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47"/>
          <p:cNvSpPr/>
          <p:nvPr/>
        </p:nvSpPr>
        <p:spPr bwMode="auto">
          <a:xfrm>
            <a:off x="6506941" y="4044957"/>
            <a:ext cx="510139" cy="3359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Arrow Connector 48"/>
          <p:cNvCxnSpPr/>
          <p:nvPr/>
        </p:nvCxnSpPr>
        <p:spPr bwMode="auto">
          <a:xfrm>
            <a:off x="6192439" y="4053093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102680" y="3819883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37"/>
          <p:cNvCxnSpPr/>
          <p:nvPr/>
        </p:nvCxnSpPr>
        <p:spPr bwMode="auto">
          <a:xfrm>
            <a:off x="685800" y="4380946"/>
            <a:ext cx="7848600" cy="1264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44"/>
          <p:cNvCxnSpPr/>
          <p:nvPr/>
        </p:nvCxnSpPr>
        <p:spPr bwMode="auto">
          <a:xfrm>
            <a:off x="685800" y="5393714"/>
            <a:ext cx="7848600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ight Arrow 53"/>
          <p:cNvSpPr/>
          <p:nvPr/>
        </p:nvSpPr>
        <p:spPr bwMode="auto">
          <a:xfrm rot="16200000">
            <a:off x="7129597" y="4584568"/>
            <a:ext cx="676683" cy="28604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29" name="Rectangle 56"/>
          <p:cNvSpPr/>
          <p:nvPr/>
        </p:nvSpPr>
        <p:spPr bwMode="auto">
          <a:xfrm>
            <a:off x="7245680" y="5074211"/>
            <a:ext cx="45720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Arrow Connector 59"/>
          <p:cNvCxnSpPr/>
          <p:nvPr/>
        </p:nvCxnSpPr>
        <p:spPr bwMode="auto">
          <a:xfrm>
            <a:off x="7037318" y="4053093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6940880" y="3819883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61"/>
          <p:cNvCxnSpPr/>
          <p:nvPr/>
        </p:nvCxnSpPr>
        <p:spPr bwMode="auto">
          <a:xfrm>
            <a:off x="7679613" y="4043210"/>
            <a:ext cx="241318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TextBox 32"/>
          <p:cNvSpPr txBox="1"/>
          <p:nvPr/>
        </p:nvSpPr>
        <p:spPr>
          <a:xfrm>
            <a:off x="7583175" y="3810000"/>
            <a:ext cx="500705" cy="290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ight Arrow 63"/>
          <p:cNvSpPr/>
          <p:nvPr/>
        </p:nvSpPr>
        <p:spPr bwMode="auto">
          <a:xfrm rot="5400000">
            <a:off x="4202636" y="5204524"/>
            <a:ext cx="1706752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5" name="Rectangle 65"/>
          <p:cNvSpPr/>
          <p:nvPr/>
        </p:nvSpPr>
        <p:spPr bwMode="auto">
          <a:xfrm>
            <a:off x="7931480" y="4053259"/>
            <a:ext cx="45052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ight Arrow 66"/>
          <p:cNvSpPr/>
          <p:nvPr/>
        </p:nvSpPr>
        <p:spPr bwMode="auto">
          <a:xfrm rot="5400000">
            <a:off x="5897004" y="5185497"/>
            <a:ext cx="1706752" cy="22860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7" name="Right Arrow 67"/>
          <p:cNvSpPr/>
          <p:nvPr/>
        </p:nvSpPr>
        <p:spPr bwMode="auto">
          <a:xfrm rot="5400000">
            <a:off x="7729385" y="4793033"/>
            <a:ext cx="916492" cy="228601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58" name="Rectangle 29"/>
          <p:cNvSpPr/>
          <p:nvPr/>
        </p:nvSpPr>
        <p:spPr bwMode="auto">
          <a:xfrm>
            <a:off x="822960" y="4038600"/>
            <a:ext cx="548640" cy="3359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Probe</a:t>
            </a:r>
          </a:p>
        </p:txBody>
      </p:sp>
      <p:sp>
        <p:nvSpPr>
          <p:cNvPr id="60" name="Rectangle 29"/>
          <p:cNvSpPr/>
          <p:nvPr/>
        </p:nvSpPr>
        <p:spPr bwMode="auto">
          <a:xfrm>
            <a:off x="2270760" y="4051972"/>
            <a:ext cx="548640" cy="3359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4450" rIns="0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Probe</a:t>
            </a:r>
          </a:p>
        </p:txBody>
      </p:sp>
      <p:sp>
        <p:nvSpPr>
          <p:cNvPr id="61" name="직사각형 60"/>
          <p:cNvSpPr/>
          <p:nvPr/>
        </p:nvSpPr>
        <p:spPr bwMode="auto">
          <a:xfrm>
            <a:off x="796379" y="4795513"/>
            <a:ext cx="762000" cy="1478855"/>
          </a:xfrm>
          <a:prstGeom prst="rect">
            <a:avLst/>
          </a:prstGeom>
          <a:solidFill>
            <a:schemeClr val="accent1">
              <a:alpha val="44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Have nothing to send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2286000" y="4800600"/>
            <a:ext cx="762000" cy="1478855"/>
          </a:xfrm>
          <a:prstGeom prst="rect">
            <a:avLst/>
          </a:prstGeom>
          <a:solidFill>
            <a:schemeClr val="accent1">
              <a:alpha val="44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Have nothing to send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3352800" y="5168560"/>
            <a:ext cx="914400" cy="394040"/>
          </a:xfrm>
          <a:prstGeom prst="rect">
            <a:avLst/>
          </a:prstGeom>
          <a:solidFill>
            <a:srgbClr val="FFC000">
              <a:alpha val="44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Have data to send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92955" y="3761601"/>
            <a:ext cx="707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wasteful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40755" y="3761601"/>
            <a:ext cx="707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wasteful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276600" y="4419600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Should wait for the next probe message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4" name="직선 연결선 73"/>
          <p:cNvCxnSpPr/>
          <p:nvPr/>
        </p:nvCxnSpPr>
        <p:spPr bwMode="auto">
          <a:xfrm>
            <a:off x="762000" y="3905138"/>
            <a:ext cx="0" cy="2419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직선 연결선 74"/>
          <p:cNvCxnSpPr/>
          <p:nvPr/>
        </p:nvCxnSpPr>
        <p:spPr bwMode="auto">
          <a:xfrm>
            <a:off x="2209800" y="3886200"/>
            <a:ext cx="0" cy="2419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직선 연결선 75"/>
          <p:cNvCxnSpPr/>
          <p:nvPr/>
        </p:nvCxnSpPr>
        <p:spPr bwMode="auto">
          <a:xfrm>
            <a:off x="4724400" y="3867262"/>
            <a:ext cx="0" cy="24194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3276600" y="5715000"/>
            <a:ext cx="1257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 DCF, STA2 can attempt to transmit data immediately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200900" y="5410200"/>
            <a:ext cx="125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Now, STA2 can transmit data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altLang="ko-KR" sz="2000" dirty="0"/>
              <a:t>When an event is </a:t>
            </a:r>
            <a:r>
              <a:rPr lang="en-US" altLang="ko-KR" sz="2000" dirty="0" smtClean="0"/>
              <a:t>detected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or an emergency occurs, </a:t>
            </a:r>
            <a:r>
              <a:rPr lang="en-US" altLang="ko-KR" sz="2000" dirty="0"/>
              <a:t>PP-MAC </a:t>
            </a:r>
            <a:r>
              <a:rPr lang="en-US" altLang="ko-KR" sz="2000" dirty="0" smtClean="0"/>
              <a:t>is better.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PP-MAC </a:t>
            </a:r>
            <a:r>
              <a:rPr lang="en-US" altLang="ko-KR" sz="1600" dirty="0" smtClean="0"/>
              <a:t>provides better throughput &amp; fairness</a:t>
            </a:r>
            <a:r>
              <a:rPr lang="en-US" altLang="ko-KR" sz="1600" dirty="0"/>
              <a:t>, and low latency for the simultaneous </a:t>
            </a:r>
            <a:r>
              <a:rPr lang="en-US" altLang="ko-KR" sz="1600" dirty="0" smtClean="0"/>
              <a:t>uplink </a:t>
            </a:r>
            <a:r>
              <a:rPr lang="en-US" altLang="ko-KR" sz="1600" dirty="0" smtClean="0"/>
              <a:t>transmissions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[3].</a:t>
            </a:r>
            <a:endParaRPr lang="en-US" altLang="ko-KR" sz="1600" dirty="0"/>
          </a:p>
          <a:p>
            <a:endParaRPr lang="en-US" altLang="ko-KR" dirty="0" smtClean="0"/>
          </a:p>
          <a:p>
            <a:r>
              <a:rPr lang="en-US" altLang="ko-KR" dirty="0" smtClean="0"/>
              <a:t>Changing MAC according to the situation is required.</a:t>
            </a:r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09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타원 38"/>
          <p:cNvSpPr/>
          <p:nvPr/>
        </p:nvSpPr>
        <p:spPr bwMode="auto">
          <a:xfrm>
            <a:off x="5943600" y="4669814"/>
            <a:ext cx="2091070" cy="1104900"/>
          </a:xfrm>
          <a:prstGeom prst="ellipse">
            <a:avLst/>
          </a:prstGeom>
          <a:solidFill>
            <a:srgbClr val="FFC000">
              <a:alpha val="32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Switching DCF to PP-MAC when </a:t>
            </a:r>
            <a:r>
              <a:rPr lang="en-US" sz="2000" dirty="0" smtClean="0"/>
              <a:t>an</a:t>
            </a:r>
            <a:r>
              <a:rPr lang="en-US" sz="2000" dirty="0" smtClean="0"/>
              <a:t> </a:t>
            </a:r>
            <a:r>
              <a:rPr lang="en-US" sz="2000" dirty="0" smtClean="0"/>
              <a:t>emergency </a:t>
            </a:r>
            <a:r>
              <a:rPr lang="en-US" sz="2000" dirty="0" smtClean="0"/>
              <a:t>occurs</a:t>
            </a:r>
            <a:endParaRPr lang="en-US" sz="2000" dirty="0" smtClean="0"/>
          </a:p>
          <a:p>
            <a:pPr lvl="1"/>
            <a:r>
              <a:rPr lang="en-US" sz="1600" dirty="0" smtClean="0"/>
              <a:t>PP-MAC handles simultaneous uplink transmission attempts.</a:t>
            </a:r>
          </a:p>
          <a:p>
            <a:pPr lvl="1"/>
            <a:endParaRPr lang="en-US" sz="1600" dirty="0"/>
          </a:p>
          <a:p>
            <a:r>
              <a:rPr lang="en-US" sz="2000" dirty="0"/>
              <a:t>Switching PP-MAC to </a:t>
            </a:r>
            <a:r>
              <a:rPr lang="en-US" sz="2000" dirty="0" smtClean="0"/>
              <a:t>DCF in the normal operation</a:t>
            </a:r>
            <a:endParaRPr lang="en-US" sz="20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타원 6"/>
          <p:cNvSpPr/>
          <p:nvPr/>
        </p:nvSpPr>
        <p:spPr bwMode="auto">
          <a:xfrm>
            <a:off x="1858039" y="54699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261730" y="53556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304800" y="53556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913514" y="46317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1541720" y="4890439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2472069" y="47460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2700669" y="5243086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820479" y="5230680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2086639" y="4618423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이등변 삼각형 15"/>
          <p:cNvSpPr/>
          <p:nvPr/>
        </p:nvSpPr>
        <p:spPr bwMode="auto">
          <a:xfrm>
            <a:off x="1454001" y="4136414"/>
            <a:ext cx="316319" cy="457200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1979427" y="5116380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타원 17"/>
          <p:cNvSpPr/>
          <p:nvPr/>
        </p:nvSpPr>
        <p:spPr bwMode="auto">
          <a:xfrm>
            <a:off x="461630" y="47841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직선 화살표 연결선 19"/>
          <p:cNvCxnSpPr>
            <a:stCxn id="14" idx="7"/>
          </p:cNvCxnSpPr>
          <p:nvPr/>
        </p:nvCxnSpPr>
        <p:spPr bwMode="auto">
          <a:xfrm flipV="1">
            <a:off x="1015601" y="4631714"/>
            <a:ext cx="360429" cy="6324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22" name="직선 화살표 연결선 21"/>
          <p:cNvCxnSpPr>
            <a:stCxn id="17" idx="1"/>
          </p:cNvCxnSpPr>
          <p:nvPr/>
        </p:nvCxnSpPr>
        <p:spPr bwMode="auto">
          <a:xfrm flipH="1" flipV="1">
            <a:off x="1770667" y="4631714"/>
            <a:ext cx="242238" cy="518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5" name="타원 24"/>
          <p:cNvSpPr/>
          <p:nvPr/>
        </p:nvSpPr>
        <p:spPr bwMode="auto">
          <a:xfrm>
            <a:off x="7691770" y="54318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7095461" y="53175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6138531" y="53175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타원 27"/>
          <p:cNvSpPr/>
          <p:nvPr/>
        </p:nvSpPr>
        <p:spPr bwMode="auto">
          <a:xfrm>
            <a:off x="6747245" y="45936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타원 28"/>
          <p:cNvSpPr/>
          <p:nvPr/>
        </p:nvSpPr>
        <p:spPr bwMode="auto">
          <a:xfrm>
            <a:off x="7375451" y="4852339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타원 29"/>
          <p:cNvSpPr/>
          <p:nvPr/>
        </p:nvSpPr>
        <p:spPr bwMode="auto">
          <a:xfrm>
            <a:off x="8305800" y="47079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타원 30"/>
          <p:cNvSpPr/>
          <p:nvPr/>
        </p:nvSpPr>
        <p:spPr bwMode="auto">
          <a:xfrm>
            <a:off x="8534400" y="5204986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타원 31"/>
          <p:cNvSpPr/>
          <p:nvPr/>
        </p:nvSpPr>
        <p:spPr bwMode="auto">
          <a:xfrm>
            <a:off x="6654210" y="5192580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타원 32"/>
          <p:cNvSpPr/>
          <p:nvPr/>
        </p:nvSpPr>
        <p:spPr bwMode="auto">
          <a:xfrm>
            <a:off x="7920370" y="4580323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이등변 삼각형 33"/>
          <p:cNvSpPr/>
          <p:nvPr/>
        </p:nvSpPr>
        <p:spPr bwMode="auto">
          <a:xfrm>
            <a:off x="7287732" y="4098314"/>
            <a:ext cx="316319" cy="457200"/>
          </a:xfrm>
          <a:prstGeom prst="triangl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타원 34"/>
          <p:cNvSpPr/>
          <p:nvPr/>
        </p:nvSpPr>
        <p:spPr bwMode="auto">
          <a:xfrm>
            <a:off x="7813158" y="5078280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타원 35"/>
          <p:cNvSpPr/>
          <p:nvPr/>
        </p:nvSpPr>
        <p:spPr bwMode="auto">
          <a:xfrm>
            <a:off x="6295361" y="4746014"/>
            <a:ext cx="228600" cy="2286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직선 화살표 연결선 36"/>
          <p:cNvCxnSpPr>
            <a:stCxn id="32" idx="7"/>
          </p:cNvCxnSpPr>
          <p:nvPr/>
        </p:nvCxnSpPr>
        <p:spPr bwMode="auto">
          <a:xfrm flipV="1">
            <a:off x="6849332" y="4593614"/>
            <a:ext cx="360429" cy="6324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38" name="직선 화살표 연결선 37"/>
          <p:cNvCxnSpPr>
            <a:stCxn id="35" idx="1"/>
          </p:cNvCxnSpPr>
          <p:nvPr/>
        </p:nvCxnSpPr>
        <p:spPr bwMode="auto">
          <a:xfrm flipH="1" flipV="1">
            <a:off x="7604398" y="4593614"/>
            <a:ext cx="242238" cy="518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245572" y="5660414"/>
            <a:ext cx="1526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An emergency occurs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>
            <a:stCxn id="39" idx="0"/>
          </p:cNvCxnSpPr>
          <p:nvPr/>
        </p:nvCxnSpPr>
        <p:spPr bwMode="auto">
          <a:xfrm flipV="1">
            <a:off x="6989135" y="4441214"/>
            <a:ext cx="186513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44" name="직선 화살표 연결선 43"/>
          <p:cNvCxnSpPr/>
          <p:nvPr/>
        </p:nvCxnSpPr>
        <p:spPr bwMode="auto">
          <a:xfrm flipV="1">
            <a:off x="7209761" y="4669814"/>
            <a:ext cx="152400" cy="6370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47" name="직선 화살표 연결선 46"/>
          <p:cNvCxnSpPr>
            <a:stCxn id="29" idx="0"/>
            <a:endCxn id="34" idx="3"/>
          </p:cNvCxnSpPr>
          <p:nvPr/>
        </p:nvCxnSpPr>
        <p:spPr bwMode="auto">
          <a:xfrm flipH="1" flipV="1">
            <a:off x="7445892" y="4555514"/>
            <a:ext cx="43859" cy="2968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0" name="직선 화살표 연결선 49"/>
          <p:cNvCxnSpPr>
            <a:stCxn id="36" idx="7"/>
          </p:cNvCxnSpPr>
          <p:nvPr/>
        </p:nvCxnSpPr>
        <p:spPr bwMode="auto">
          <a:xfrm flipV="1">
            <a:off x="6490483" y="4326914"/>
            <a:ext cx="604978" cy="452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4" name="직선 화살표 연결선 53"/>
          <p:cNvCxnSpPr>
            <a:stCxn id="25" idx="0"/>
          </p:cNvCxnSpPr>
          <p:nvPr/>
        </p:nvCxnSpPr>
        <p:spPr bwMode="auto">
          <a:xfrm flipH="1" flipV="1">
            <a:off x="7557438" y="4669814"/>
            <a:ext cx="248632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58" name="직선 화살표 연결선 57"/>
          <p:cNvCxnSpPr>
            <a:stCxn id="27" idx="7"/>
          </p:cNvCxnSpPr>
          <p:nvPr/>
        </p:nvCxnSpPr>
        <p:spPr bwMode="auto">
          <a:xfrm flipV="1">
            <a:off x="6333653" y="4707914"/>
            <a:ext cx="761808" cy="6430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61" name="타원 60"/>
          <p:cNvSpPr/>
          <p:nvPr/>
        </p:nvSpPr>
        <p:spPr bwMode="auto">
          <a:xfrm>
            <a:off x="2667000" y="3962400"/>
            <a:ext cx="1295400" cy="707414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DCF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타원 61"/>
          <p:cNvSpPr/>
          <p:nvPr/>
        </p:nvSpPr>
        <p:spPr bwMode="auto">
          <a:xfrm>
            <a:off x="3953348" y="5079603"/>
            <a:ext cx="1842283" cy="733211"/>
          </a:xfrm>
          <a:prstGeom prst="ellips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2400" dirty="0" smtClean="0"/>
              <a:t>PP-MAC</a:t>
            </a:r>
            <a:endParaRPr kumimoji="0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왼쪽/오른쪽 화살표 62"/>
          <p:cNvSpPr/>
          <p:nvPr/>
        </p:nvSpPr>
        <p:spPr bwMode="auto">
          <a:xfrm rot="2492105">
            <a:off x="3779604" y="4618526"/>
            <a:ext cx="679535" cy="381632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448568" y="3733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239768" y="36854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26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Criteria for switching MAC</a:t>
            </a:r>
          </a:p>
          <a:p>
            <a:pPr lvl="1"/>
            <a:r>
              <a:rPr lang="en-US" sz="1600" dirty="0" smtClean="0"/>
              <a:t>Information from the application (cognition </a:t>
            </a:r>
            <a:r>
              <a:rPr lang="en-US" sz="1600" dirty="0" smtClean="0"/>
              <a:t>of emergency traffic in AP or STAs) </a:t>
            </a:r>
          </a:p>
          <a:p>
            <a:pPr lvl="1"/>
            <a:r>
              <a:rPr lang="en-US" sz="1600" dirty="0" smtClean="0"/>
              <a:t>Collisions in MAC (in DCF)</a:t>
            </a:r>
          </a:p>
          <a:p>
            <a:pPr lvl="1"/>
            <a:r>
              <a:rPr lang="en-US" sz="1600" dirty="0" smtClean="0"/>
              <a:t>The number of STAs that respond to the probe message (in PP-MAC)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Methods</a:t>
            </a:r>
          </a:p>
          <a:p>
            <a:pPr lvl="1"/>
            <a:r>
              <a:rPr lang="en-US" sz="1600" dirty="0" smtClean="0"/>
              <a:t>AP starts to send a probe </a:t>
            </a:r>
            <a:r>
              <a:rPr lang="en-US" sz="1600" dirty="0" smtClean="0"/>
              <a:t>message (with a reserved bit set to 1) </a:t>
            </a:r>
            <a:r>
              <a:rPr lang="en-US" sz="1600" dirty="0" smtClean="0"/>
              <a:t>to switch</a:t>
            </a:r>
            <a:r>
              <a:rPr lang="en-US" sz="1600" dirty="0" smtClean="0"/>
              <a:t> DCF to PP-MAC.</a:t>
            </a:r>
            <a:endParaRPr lang="en-US" sz="1600" dirty="0" smtClean="0"/>
          </a:p>
          <a:p>
            <a:pPr lvl="1"/>
            <a:r>
              <a:rPr lang="en-US" sz="1600" dirty="0" smtClean="0"/>
              <a:t>AP sends a PP-END message </a:t>
            </a:r>
            <a:r>
              <a:rPr lang="en-US" sz="1600" dirty="0" smtClean="0"/>
              <a:t>or a probe message (with a reserved bit set to 0) to switch PP-MAC to DCF.</a:t>
            </a:r>
            <a:endParaRPr lang="en-US" sz="1600" dirty="0" smtClean="0"/>
          </a:p>
          <a:p>
            <a:pPr lvl="1"/>
            <a:r>
              <a:rPr lang="en-US" sz="1600" dirty="0" smtClean="0"/>
              <a:t>STAs request to AP for switching to PP-MAC by using a reserved bit in the MAC header of uplink data or by sending a PP-REQ message</a:t>
            </a:r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1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Issue the problem under the various situations </a:t>
            </a:r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 smtClean="0"/>
              <a:t>Propose criteria and methods for switching between DCF and PP-MAC</a:t>
            </a:r>
            <a:endParaRPr lang="en-US" altLang="ko-KR" dirty="0"/>
          </a:p>
          <a:p>
            <a:endParaRPr lang="en-US" dirty="0" smtClean="0"/>
          </a:p>
          <a:p>
            <a:r>
              <a:rPr lang="en-US" dirty="0" smtClean="0"/>
              <a:t>Further quantify the performance of the proposed solution according to the environments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ko-KR" dirty="0">
                <a:ea typeface="굴림" charset="-127"/>
              </a:rPr>
              <a:t>[1] </a:t>
            </a:r>
            <a:r>
              <a:rPr lang="en-US" altLang="ko-KR" dirty="0" smtClean="0">
                <a:ea typeface="굴림" charset="-127"/>
              </a:rPr>
              <a:t>11-11/0457r0, </a:t>
            </a:r>
            <a:r>
              <a:rPr lang="en-US" altLang="ko-KR" dirty="0" smtClean="0">
                <a:ea typeface="ＭＳ Ｐゴシック" pitchFamily="34" charset="-128"/>
              </a:rPr>
              <a:t>Potential Compromise for 802.11ah Use Case Document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34" charset="-128"/>
              </a:rPr>
              <a:t>[2] 11-11/1512r4, </a:t>
            </a:r>
            <a:r>
              <a:rPr lang="en-US" altLang="ko-KR" dirty="0"/>
              <a:t>MAC considerations for </a:t>
            </a:r>
            <a:r>
              <a:rPr lang="en-US" altLang="ko-KR" dirty="0" smtClean="0"/>
              <a:t>802.11ah (Probe </a:t>
            </a:r>
            <a:r>
              <a:rPr lang="en-US" altLang="ko-KR" dirty="0"/>
              <a:t>and Pull MAC</a:t>
            </a:r>
            <a:r>
              <a:rPr lang="en-US" altLang="ko-KR" dirty="0" smtClean="0"/>
              <a:t>)</a:t>
            </a:r>
          </a:p>
          <a:p>
            <a:pPr>
              <a:buFontTx/>
              <a:buNone/>
            </a:pPr>
            <a:r>
              <a:rPr lang="en-US" dirty="0" smtClean="0"/>
              <a:t>[3] 11-12/0326r1, Uplink Performance Comparison of PP-MAC and DCF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CB4CD7-B7D9-4882-B0F3-0B1EF410070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26810</TotalTime>
  <Words>589</Words>
  <Application>Microsoft Office PowerPoint</Application>
  <PresentationFormat>화면 슬라이드 쇼(4:3)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1_Extend Submission Template</vt:lpstr>
      <vt:lpstr>Document</vt:lpstr>
      <vt:lpstr>Switching between DCF and PP-MAC</vt:lpstr>
      <vt:lpstr>Abstract</vt:lpstr>
      <vt:lpstr>Motivation</vt:lpstr>
      <vt:lpstr>Problems</vt:lpstr>
      <vt:lpstr>Problems</vt:lpstr>
      <vt:lpstr>Solution</vt:lpstr>
      <vt:lpstr>Solution</vt:lpstr>
      <vt:lpstr>Conclusions</vt:lpstr>
      <vt:lpstr>References</vt:lpstr>
    </vt:vector>
  </TitlesOfParts>
  <Company>Qualcomm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Medium Access</dc:title>
  <dc:creator>Menzo Wentink, Simone Merlin</dc:creator>
  <cp:lastModifiedBy>Windows 사용자</cp:lastModifiedBy>
  <cp:revision>1013</cp:revision>
  <cp:lastPrinted>2012-03-11T15:33:52Z</cp:lastPrinted>
  <dcterms:created xsi:type="dcterms:W3CDTF">2009-12-02T19:05:24Z</dcterms:created>
  <dcterms:modified xsi:type="dcterms:W3CDTF">2012-03-15T09:59:39Z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1656834566</vt:i4>
  </property>
  <property fmtid="{D5CDD505-2E9C-101B-9397-08002B2CF9AE}" pid="3" name="_NewReviewCycle">
    <vt:lpwstr/>
  </property>
  <property fmtid="{D5CDD505-2E9C-101B-9397-08002B2CF9AE}" pid="4" name="_EmailSubject">
    <vt:lpwstr>PS-Poll mechanism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</Properties>
</file>