
<file path=[Content_Types].xml><?xml version="1.0" encoding="utf-8"?>
<Types xmlns="http://schemas.openxmlformats.org/package/2006/content-types">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2" r:id="rId1"/>
  </p:sldMasterIdLst>
  <p:notesMasterIdLst>
    <p:notesMasterId r:id="rId35"/>
  </p:notesMasterIdLst>
  <p:handoutMasterIdLst>
    <p:handoutMasterId r:id="rId36"/>
  </p:handoutMasterIdLst>
  <p:sldIdLst>
    <p:sldId id="2113" r:id="rId2"/>
    <p:sldId id="2149" r:id="rId3"/>
    <p:sldId id="2169" r:id="rId4"/>
    <p:sldId id="2181" r:id="rId5"/>
    <p:sldId id="2170" r:id="rId6"/>
    <p:sldId id="2184" r:id="rId7"/>
    <p:sldId id="2174" r:id="rId8"/>
    <p:sldId id="2118" r:id="rId9"/>
    <p:sldId id="2152" r:id="rId10"/>
    <p:sldId id="2175" r:id="rId11"/>
    <p:sldId id="2153" r:id="rId12"/>
    <p:sldId id="2207" r:id="rId13"/>
    <p:sldId id="2208" r:id="rId14"/>
    <p:sldId id="2185" r:id="rId15"/>
    <p:sldId id="2209" r:id="rId16"/>
    <p:sldId id="2210" r:id="rId17"/>
    <p:sldId id="2206" r:id="rId18"/>
    <p:sldId id="2151" r:id="rId19"/>
    <p:sldId id="2203" r:id="rId20"/>
    <p:sldId id="2204" r:id="rId21"/>
    <p:sldId id="2178" r:id="rId22"/>
    <p:sldId id="2205" r:id="rId23"/>
    <p:sldId id="2182" r:id="rId24"/>
    <p:sldId id="2180" r:id="rId25"/>
    <p:sldId id="2183" r:id="rId26"/>
    <p:sldId id="2196" r:id="rId27"/>
    <p:sldId id="2199" r:id="rId28"/>
    <p:sldId id="2201" r:id="rId29"/>
    <p:sldId id="2213" r:id="rId30"/>
    <p:sldId id="2212" r:id="rId31"/>
    <p:sldId id="2211" r:id="rId32"/>
    <p:sldId id="2214" r:id="rId33"/>
    <p:sldId id="2215" r:id="rId34"/>
  </p:sldIdLst>
  <p:sldSz cx="9144000" cy="6858000" type="screen4x3"/>
  <p:notesSz cx="7053263" cy="9309100"/>
  <p:defaultTextStyle>
    <a:defPPr>
      <a:defRPr lang="en-US"/>
    </a:defPPr>
    <a:lvl1pPr algn="l" rtl="0" fontAlgn="base">
      <a:spcBef>
        <a:spcPct val="0"/>
      </a:spcBef>
      <a:spcAft>
        <a:spcPct val="0"/>
      </a:spcAft>
      <a:defRPr sz="2400" b="1" kern="1200">
        <a:solidFill>
          <a:schemeClr val="tx1"/>
        </a:solidFill>
        <a:latin typeface="Times New Roman" pitchFamily="18" charset="0"/>
        <a:ea typeface="+mn-ea"/>
        <a:cs typeface="+mn-cs"/>
      </a:defRPr>
    </a:lvl1pPr>
    <a:lvl2pPr marL="457200" algn="l" rtl="0" fontAlgn="base">
      <a:spcBef>
        <a:spcPct val="0"/>
      </a:spcBef>
      <a:spcAft>
        <a:spcPct val="0"/>
      </a:spcAft>
      <a:defRPr sz="2400" b="1" kern="1200">
        <a:solidFill>
          <a:schemeClr val="tx1"/>
        </a:solidFill>
        <a:latin typeface="Times New Roman" pitchFamily="18" charset="0"/>
        <a:ea typeface="+mn-ea"/>
        <a:cs typeface="+mn-cs"/>
      </a:defRPr>
    </a:lvl2pPr>
    <a:lvl3pPr marL="914400" algn="l" rtl="0" fontAlgn="base">
      <a:spcBef>
        <a:spcPct val="0"/>
      </a:spcBef>
      <a:spcAft>
        <a:spcPct val="0"/>
      </a:spcAft>
      <a:defRPr sz="2400" b="1" kern="1200">
        <a:solidFill>
          <a:schemeClr val="tx1"/>
        </a:solidFill>
        <a:latin typeface="Times New Roman" pitchFamily="18" charset="0"/>
        <a:ea typeface="+mn-ea"/>
        <a:cs typeface="+mn-cs"/>
      </a:defRPr>
    </a:lvl3pPr>
    <a:lvl4pPr marL="1371600" algn="l" rtl="0" fontAlgn="base">
      <a:spcBef>
        <a:spcPct val="0"/>
      </a:spcBef>
      <a:spcAft>
        <a:spcPct val="0"/>
      </a:spcAft>
      <a:defRPr sz="2400" b="1" kern="1200">
        <a:solidFill>
          <a:schemeClr val="tx1"/>
        </a:solidFill>
        <a:latin typeface="Times New Roman" pitchFamily="18" charset="0"/>
        <a:ea typeface="+mn-ea"/>
        <a:cs typeface="+mn-cs"/>
      </a:defRPr>
    </a:lvl4pPr>
    <a:lvl5pPr marL="1828800" algn="l" rtl="0" fontAlgn="base">
      <a:spcBef>
        <a:spcPct val="0"/>
      </a:spcBef>
      <a:spcAft>
        <a:spcPct val="0"/>
      </a:spcAft>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a:srgbClr val="FF9966"/>
    <a:srgbClr val="33CC33"/>
    <a:srgbClr val="66FF99"/>
    <a:srgbClr val="FF3300"/>
    <a:srgbClr val="C0C0C0"/>
    <a:srgbClr val="B2B2B2"/>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989" autoAdjust="0"/>
    <p:restoredTop sz="86410" autoAdjust="0"/>
  </p:normalViewPr>
  <p:slideViewPr>
    <p:cSldViewPr snapToGrid="0">
      <p:cViewPr>
        <p:scale>
          <a:sx n="66" d="100"/>
          <a:sy n="66" d="100"/>
        </p:scale>
        <p:origin x="-948" y="-918"/>
      </p:cViewPr>
      <p:guideLst>
        <p:guide orient="horz" pos="2160"/>
        <p:guide pos="2880"/>
      </p:guideLst>
    </p:cSldViewPr>
  </p:slideViewPr>
  <p:outlineViewPr>
    <p:cViewPr>
      <p:scale>
        <a:sx n="50" d="100"/>
        <a:sy n="50" d="100"/>
      </p:scale>
      <p:origin x="0" y="0"/>
    </p:cViewPr>
    <p:sldLst>
      <p:sld r:id="rId1" collapse="1"/>
    </p:sldLst>
  </p:outlineViewPr>
  <p:notesTextViewPr>
    <p:cViewPr>
      <p:scale>
        <a:sx n="100" d="100"/>
        <a:sy n="100" d="100"/>
      </p:scale>
      <p:origin x="0" y="0"/>
    </p:cViewPr>
  </p:notesTextViewPr>
  <p:sorterViewPr>
    <p:cViewPr>
      <p:scale>
        <a:sx n="100" d="100"/>
        <a:sy n="100" d="100"/>
      </p:scale>
      <p:origin x="0" y="5748"/>
    </p:cViewPr>
  </p:sorterViewPr>
  <p:notesViewPr>
    <p:cSldViewPr snapToGrid="0">
      <p:cViewPr>
        <p:scale>
          <a:sx n="100" d="100"/>
          <a:sy n="100" d="100"/>
        </p:scale>
        <p:origin x="-1134" y="-72"/>
      </p:cViewPr>
      <p:guideLst>
        <p:guide orient="horz" pos="2166"/>
        <p:guide pos="293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image" Target="../media/image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151131" y="175589"/>
            <a:ext cx="2195858" cy="215444"/>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46880" eaLnBrk="0" hangingPunct="0">
              <a:defRPr sz="1400"/>
            </a:lvl1pPr>
          </a:lstStyle>
          <a:p>
            <a:r>
              <a:rPr lang="en-US" smtClean="0"/>
              <a:t>doc.: IEEE 802.11-12/0396r1</a:t>
            </a:r>
            <a:endParaRPr lang="en-US"/>
          </a:p>
        </p:txBody>
      </p:sp>
      <p:sp>
        <p:nvSpPr>
          <p:cNvPr id="3075" name="Rectangle 3"/>
          <p:cNvSpPr>
            <a:spLocks noGrp="1" noChangeArrowheads="1"/>
          </p:cNvSpPr>
          <p:nvPr>
            <p:ph type="dt" sz="quarter" idx="1"/>
          </p:nvPr>
        </p:nvSpPr>
        <p:spPr bwMode="auto">
          <a:xfrm>
            <a:off x="706275" y="175589"/>
            <a:ext cx="964944" cy="215444"/>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46880" eaLnBrk="0" hangingPunct="0">
              <a:defRPr sz="1400"/>
            </a:lvl1pPr>
          </a:lstStyle>
          <a:p>
            <a:r>
              <a:rPr lang="en-US" smtClean="0"/>
              <a:t>March  2012</a:t>
            </a:r>
            <a:endParaRPr lang="en-US"/>
          </a:p>
        </p:txBody>
      </p:sp>
      <p:sp>
        <p:nvSpPr>
          <p:cNvPr id="3076" name="Rectangle 4"/>
          <p:cNvSpPr>
            <a:spLocks noGrp="1" noChangeArrowheads="1"/>
          </p:cNvSpPr>
          <p:nvPr>
            <p:ph type="ftr" sz="quarter" idx="2"/>
          </p:nvPr>
        </p:nvSpPr>
        <p:spPr bwMode="auto">
          <a:xfrm>
            <a:off x="4855439" y="9011096"/>
            <a:ext cx="1570552" cy="18290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46880" eaLnBrk="0" hangingPunct="0">
              <a:defRPr sz="1200" b="0"/>
            </a:lvl1pPr>
          </a:lstStyle>
          <a:p>
            <a:pPr>
              <a:defRPr/>
            </a:pPr>
            <a:r>
              <a:rPr lang="en-US"/>
              <a:t>Bruce Kraemer (Marvell)</a:t>
            </a:r>
          </a:p>
        </p:txBody>
      </p:sp>
      <p:sp>
        <p:nvSpPr>
          <p:cNvPr id="3077" name="Rectangle 5"/>
          <p:cNvSpPr>
            <a:spLocks noGrp="1" noChangeArrowheads="1"/>
          </p:cNvSpPr>
          <p:nvPr>
            <p:ph type="sldNum" sz="quarter" idx="3"/>
          </p:nvPr>
        </p:nvSpPr>
        <p:spPr bwMode="auto">
          <a:xfrm>
            <a:off x="3191116" y="9011096"/>
            <a:ext cx="517770"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46880" eaLnBrk="0" hangingPunct="0">
              <a:defRPr sz="1200" b="0"/>
            </a:lvl1pPr>
          </a:lstStyle>
          <a:p>
            <a:pPr>
              <a:defRPr/>
            </a:pPr>
            <a:r>
              <a:rPr lang="en-US"/>
              <a:t>Page </a:t>
            </a:r>
            <a:fld id="{12F9469A-64C8-437F-90D9-A1499E97FE37}" type="slidenum">
              <a:rPr lang="en-US"/>
              <a:pPr>
                <a:defRPr/>
              </a:pPr>
              <a:t>‹#›</a:t>
            </a:fld>
            <a:endParaRPr lang="en-US"/>
          </a:p>
        </p:txBody>
      </p:sp>
      <p:sp>
        <p:nvSpPr>
          <p:cNvPr id="50182" name="Line 6"/>
          <p:cNvSpPr>
            <a:spLocks noChangeShapeType="1"/>
          </p:cNvSpPr>
          <p:nvPr/>
        </p:nvSpPr>
        <p:spPr bwMode="auto">
          <a:xfrm>
            <a:off x="704695" y="387879"/>
            <a:ext cx="5643874" cy="0"/>
          </a:xfrm>
          <a:prstGeom prst="line">
            <a:avLst/>
          </a:prstGeom>
          <a:noFill/>
          <a:ln w="12700">
            <a:solidFill>
              <a:schemeClr val="tx1"/>
            </a:solidFill>
            <a:round/>
            <a:headEnd type="none" w="sm" len="sm"/>
            <a:tailEnd type="none" w="sm" len="sm"/>
          </a:ln>
          <a:extLst/>
        </p:spPr>
        <p:txBody>
          <a:bodyPr wrap="none" lIns="90901" tIns="45450" rIns="90901" bIns="45450" anchor="ctr"/>
          <a:lstStyle/>
          <a:p>
            <a:pPr algn="ctr" eaLnBrk="0" hangingPunct="0">
              <a:defRPr/>
            </a:pPr>
            <a:endParaRPr lang="en-US"/>
          </a:p>
        </p:txBody>
      </p:sp>
      <p:sp>
        <p:nvSpPr>
          <p:cNvPr id="50183" name="Rectangle 7"/>
          <p:cNvSpPr>
            <a:spLocks noChangeArrowheads="1"/>
          </p:cNvSpPr>
          <p:nvPr/>
        </p:nvSpPr>
        <p:spPr bwMode="auto">
          <a:xfrm>
            <a:off x="704695" y="9011096"/>
            <a:ext cx="714174" cy="182902"/>
          </a:xfrm>
          <a:prstGeom prst="rect">
            <a:avLst/>
          </a:prstGeom>
          <a:noFill/>
          <a:ln>
            <a:noFill/>
          </a:ln>
          <a:extLst/>
        </p:spPr>
        <p:txBody>
          <a:bodyPr wrap="none" lIns="0" tIns="0" rIns="0" bIns="0">
            <a:spAutoFit/>
          </a:bodyPr>
          <a:lstStyle/>
          <a:p>
            <a:pPr defTabSz="946880" eaLnBrk="0" hangingPunct="0">
              <a:defRPr/>
            </a:pPr>
            <a:r>
              <a:rPr lang="en-US" sz="1200" b="0"/>
              <a:t>Submission</a:t>
            </a:r>
          </a:p>
        </p:txBody>
      </p:sp>
      <p:sp>
        <p:nvSpPr>
          <p:cNvPr id="50184" name="Line 8"/>
          <p:cNvSpPr>
            <a:spLocks noChangeShapeType="1"/>
          </p:cNvSpPr>
          <p:nvPr/>
        </p:nvSpPr>
        <p:spPr bwMode="auto">
          <a:xfrm>
            <a:off x="704694" y="9000058"/>
            <a:ext cx="5801878" cy="0"/>
          </a:xfrm>
          <a:prstGeom prst="line">
            <a:avLst/>
          </a:prstGeom>
          <a:noFill/>
          <a:ln w="12700">
            <a:solidFill>
              <a:schemeClr val="tx1"/>
            </a:solidFill>
            <a:round/>
            <a:headEnd type="none" w="sm" len="sm"/>
            <a:tailEnd type="none" w="sm" len="sm"/>
          </a:ln>
          <a:extLst/>
        </p:spPr>
        <p:txBody>
          <a:bodyPr wrap="none" lIns="90901" tIns="45450" rIns="90901" bIns="45450" anchor="ctr"/>
          <a:lstStyle/>
          <a:p>
            <a:pPr algn="ctr" eaLnBrk="0" hangingPunct="0">
              <a:defRPr/>
            </a:pPr>
            <a:endParaRPr lang="en-US"/>
          </a:p>
        </p:txBody>
      </p:sp>
    </p:spTree>
    <p:extLst>
      <p:ext uri="{BB962C8B-B14F-4D97-AF65-F5344CB8AC3E}">
        <p14:creationId xmlns:p14="http://schemas.microsoft.com/office/powerpoint/2010/main" val="155441833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193792" y="95175"/>
            <a:ext cx="2195858" cy="215444"/>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46880" eaLnBrk="0" hangingPunct="0">
              <a:defRPr sz="1400"/>
            </a:lvl1pPr>
          </a:lstStyle>
          <a:p>
            <a:pPr>
              <a:defRPr/>
            </a:pPr>
            <a:r>
              <a:rPr lang="en-US" smtClean="0"/>
              <a:t>doc.: IEEE 802.11-12/0396r1</a:t>
            </a:r>
            <a:endParaRPr lang="en-US"/>
          </a:p>
        </p:txBody>
      </p:sp>
      <p:sp>
        <p:nvSpPr>
          <p:cNvPr id="2051" name="Rectangle 3"/>
          <p:cNvSpPr>
            <a:spLocks noGrp="1" noChangeArrowheads="1"/>
          </p:cNvSpPr>
          <p:nvPr>
            <p:ph type="dt" idx="1"/>
          </p:nvPr>
        </p:nvSpPr>
        <p:spPr bwMode="auto">
          <a:xfrm>
            <a:off x="665194" y="96182"/>
            <a:ext cx="982780" cy="214437"/>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l" defTabSz="946880" eaLnBrk="0" hangingPunct="0">
              <a:defRPr sz="1400"/>
            </a:lvl1pPr>
          </a:lstStyle>
          <a:p>
            <a:pPr>
              <a:defRPr/>
            </a:pPr>
            <a:r>
              <a:rPr lang="en-US" smtClean="0"/>
              <a:t>March  2012</a:t>
            </a:r>
            <a:endParaRPr lang="en-US"/>
          </a:p>
        </p:txBody>
      </p:sp>
      <p:sp>
        <p:nvSpPr>
          <p:cNvPr id="10244" name="Rectangle 4"/>
          <p:cNvSpPr>
            <a:spLocks noGrp="1" noRot="1" noChangeAspect="1" noChangeArrowheads="1" noTextEdit="1"/>
          </p:cNvSpPr>
          <p:nvPr>
            <p:ph type="sldImg" idx="2"/>
          </p:nvPr>
        </p:nvSpPr>
        <p:spPr bwMode="auto">
          <a:xfrm>
            <a:off x="1204913" y="703263"/>
            <a:ext cx="4643437" cy="3481387"/>
          </a:xfrm>
          <a:prstGeom prst="rect">
            <a:avLst/>
          </a:prstGeom>
          <a:noFill/>
          <a:ln w="12700">
            <a:solidFill>
              <a:schemeClr val="tx1"/>
            </a:solidFill>
            <a:miter lim="800000"/>
            <a:headEnd/>
            <a:tailEnd/>
          </a:ln>
        </p:spPr>
      </p:sp>
      <p:sp>
        <p:nvSpPr>
          <p:cNvPr id="2053" name="Rectangle 5"/>
          <p:cNvSpPr>
            <a:spLocks noGrp="1" noChangeArrowheads="1"/>
          </p:cNvSpPr>
          <p:nvPr>
            <p:ph type="body" sz="quarter" idx="3"/>
          </p:nvPr>
        </p:nvSpPr>
        <p:spPr bwMode="auto">
          <a:xfrm>
            <a:off x="940120" y="4422769"/>
            <a:ext cx="5173025" cy="4189410"/>
          </a:xfrm>
          <a:prstGeom prst="rect">
            <a:avLst/>
          </a:prstGeom>
          <a:noFill/>
          <a:ln w="9525">
            <a:noFill/>
            <a:miter lim="800000"/>
            <a:headEnd/>
            <a:tailEnd/>
          </a:ln>
          <a:effectLst/>
        </p:spPr>
        <p:txBody>
          <a:bodyPr vert="horz" wrap="square" lIns="94996" tIns="46694" rIns="94996" bIns="4669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4351409" y="9014249"/>
            <a:ext cx="2038241" cy="18290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62394" lvl="4" algn="r" defTabSz="946880" eaLnBrk="0" hangingPunct="0">
              <a:defRPr sz="1200" b="0"/>
            </a:lvl5pPr>
          </a:lstStyle>
          <a:p>
            <a:pPr lvl="4">
              <a:defRPr/>
            </a:pPr>
            <a:r>
              <a:rPr lang="en-US"/>
              <a:t>Bruce Kraemer (Marvell)</a:t>
            </a:r>
          </a:p>
        </p:txBody>
      </p:sp>
      <p:sp>
        <p:nvSpPr>
          <p:cNvPr id="2055" name="Rectangle 7"/>
          <p:cNvSpPr>
            <a:spLocks noGrp="1" noChangeArrowheads="1"/>
          </p:cNvSpPr>
          <p:nvPr>
            <p:ph type="sldNum" sz="quarter" idx="5"/>
          </p:nvPr>
        </p:nvSpPr>
        <p:spPr bwMode="auto">
          <a:xfrm>
            <a:off x="3280627" y="9014249"/>
            <a:ext cx="517770"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46880" eaLnBrk="0" hangingPunct="0">
              <a:defRPr sz="1200" b="0"/>
            </a:lvl1pPr>
          </a:lstStyle>
          <a:p>
            <a:pPr>
              <a:defRPr/>
            </a:pPr>
            <a:r>
              <a:rPr lang="en-US"/>
              <a:t>Page </a:t>
            </a:r>
            <a:fld id="{D7C42B00-256B-48F9-BB9E-3B9EE3019872}" type="slidenum">
              <a:rPr lang="en-US"/>
              <a:pPr>
                <a:defRPr/>
              </a:pPr>
              <a:t>‹#›</a:t>
            </a:fld>
            <a:endParaRPr lang="en-US"/>
          </a:p>
        </p:txBody>
      </p:sp>
      <p:sp>
        <p:nvSpPr>
          <p:cNvPr id="39944" name="Rectangle 8"/>
          <p:cNvSpPr>
            <a:spLocks noChangeArrowheads="1"/>
          </p:cNvSpPr>
          <p:nvPr/>
        </p:nvSpPr>
        <p:spPr bwMode="auto">
          <a:xfrm>
            <a:off x="736295" y="9014249"/>
            <a:ext cx="714174" cy="182902"/>
          </a:xfrm>
          <a:prstGeom prst="rect">
            <a:avLst/>
          </a:prstGeom>
          <a:noFill/>
          <a:ln>
            <a:noFill/>
          </a:ln>
          <a:extLst/>
        </p:spPr>
        <p:txBody>
          <a:bodyPr wrap="none" lIns="0" tIns="0" rIns="0" bIns="0">
            <a:spAutoFit/>
          </a:bodyPr>
          <a:lstStyle/>
          <a:p>
            <a:pPr defTabSz="927943" eaLnBrk="0" hangingPunct="0">
              <a:defRPr/>
            </a:pPr>
            <a:r>
              <a:rPr lang="en-US" sz="1200" b="0"/>
              <a:t>Submission</a:t>
            </a:r>
          </a:p>
        </p:txBody>
      </p:sp>
      <p:sp>
        <p:nvSpPr>
          <p:cNvPr id="39945" name="Line 9"/>
          <p:cNvSpPr>
            <a:spLocks noChangeShapeType="1"/>
          </p:cNvSpPr>
          <p:nvPr/>
        </p:nvSpPr>
        <p:spPr bwMode="auto">
          <a:xfrm>
            <a:off x="736295" y="9012672"/>
            <a:ext cx="5580673" cy="0"/>
          </a:xfrm>
          <a:prstGeom prst="line">
            <a:avLst/>
          </a:prstGeom>
          <a:noFill/>
          <a:ln w="12700">
            <a:solidFill>
              <a:schemeClr val="tx1"/>
            </a:solidFill>
            <a:round/>
            <a:headEnd type="none" w="sm" len="sm"/>
            <a:tailEnd type="none" w="sm" len="sm"/>
          </a:ln>
          <a:extLst/>
        </p:spPr>
        <p:txBody>
          <a:bodyPr wrap="none" lIns="90901" tIns="45450" rIns="90901" bIns="45450" anchor="ctr"/>
          <a:lstStyle/>
          <a:p>
            <a:pPr algn="ctr" eaLnBrk="0" hangingPunct="0">
              <a:defRPr/>
            </a:pPr>
            <a:endParaRPr lang="en-US"/>
          </a:p>
        </p:txBody>
      </p:sp>
      <p:sp>
        <p:nvSpPr>
          <p:cNvPr id="39946" name="Line 10"/>
          <p:cNvSpPr>
            <a:spLocks noChangeShapeType="1"/>
          </p:cNvSpPr>
          <p:nvPr/>
        </p:nvSpPr>
        <p:spPr bwMode="auto">
          <a:xfrm>
            <a:off x="658874" y="296428"/>
            <a:ext cx="5735516" cy="0"/>
          </a:xfrm>
          <a:prstGeom prst="line">
            <a:avLst/>
          </a:prstGeom>
          <a:noFill/>
          <a:ln w="12700">
            <a:solidFill>
              <a:schemeClr val="tx1"/>
            </a:solidFill>
            <a:round/>
            <a:headEnd type="none" w="sm" len="sm"/>
            <a:tailEnd type="none" w="sm" len="sm"/>
          </a:ln>
          <a:extLst/>
        </p:spPr>
        <p:txBody>
          <a:bodyPr wrap="none" lIns="90901" tIns="45450" rIns="90901" bIns="45450" anchor="ctr"/>
          <a:lstStyle/>
          <a:p>
            <a:pPr algn="ctr" eaLnBrk="0" hangingPunct="0">
              <a:defRPr/>
            </a:pPr>
            <a:endParaRPr lang="en-US"/>
          </a:p>
        </p:txBody>
      </p:sp>
    </p:spTree>
    <p:extLst>
      <p:ext uri="{BB962C8B-B14F-4D97-AF65-F5344CB8AC3E}">
        <p14:creationId xmlns:p14="http://schemas.microsoft.com/office/powerpoint/2010/main" val="657958175"/>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2"/>
          <p:cNvSpPr>
            <a:spLocks noGrp="1" noChangeArrowheads="1"/>
          </p:cNvSpPr>
          <p:nvPr>
            <p:ph type="hdr" sz="quarter"/>
          </p:nvPr>
        </p:nvSpPr>
        <p:spPr>
          <a:noFill/>
        </p:spPr>
        <p:txBody>
          <a:bodyPr/>
          <a:lstStyle/>
          <a:p>
            <a:r>
              <a:rPr lang="en-US" smtClean="0"/>
              <a:t>doc.: IEEE 802.11-12/0396r1</a:t>
            </a:r>
            <a:endParaRPr lang="en-US" smtClean="0"/>
          </a:p>
        </p:txBody>
      </p:sp>
      <p:sp>
        <p:nvSpPr>
          <p:cNvPr id="13314" name="Rectangle 3"/>
          <p:cNvSpPr>
            <a:spLocks noGrp="1" noChangeArrowheads="1"/>
          </p:cNvSpPr>
          <p:nvPr>
            <p:ph type="dt" sz="quarter" idx="1"/>
          </p:nvPr>
        </p:nvSpPr>
        <p:spPr>
          <a:noFill/>
        </p:spPr>
        <p:txBody>
          <a:bodyPr/>
          <a:lstStyle/>
          <a:p>
            <a:r>
              <a:rPr lang="en-US" smtClean="0"/>
              <a:t>March  2012</a:t>
            </a:r>
          </a:p>
        </p:txBody>
      </p:sp>
      <p:sp>
        <p:nvSpPr>
          <p:cNvPr id="13315" name="Rectangle 6"/>
          <p:cNvSpPr>
            <a:spLocks noGrp="1" noChangeArrowheads="1"/>
          </p:cNvSpPr>
          <p:nvPr>
            <p:ph type="ftr" sz="quarter" idx="4"/>
          </p:nvPr>
        </p:nvSpPr>
        <p:spPr>
          <a:noFill/>
        </p:spPr>
        <p:txBody>
          <a:bodyPr/>
          <a:lstStyle/>
          <a:p>
            <a:pPr lvl="4"/>
            <a:r>
              <a:rPr lang="en-US" smtClean="0"/>
              <a:t>Bruce Kraemer (Marvell)</a:t>
            </a:r>
          </a:p>
        </p:txBody>
      </p:sp>
      <p:sp>
        <p:nvSpPr>
          <p:cNvPr id="13316" name="Rectangle 7"/>
          <p:cNvSpPr>
            <a:spLocks noGrp="1" noChangeArrowheads="1"/>
          </p:cNvSpPr>
          <p:nvPr>
            <p:ph type="sldNum" sz="quarter" idx="5"/>
          </p:nvPr>
        </p:nvSpPr>
        <p:spPr>
          <a:xfrm>
            <a:off x="3384429" y="9014249"/>
            <a:ext cx="413968" cy="182902"/>
          </a:xfrm>
          <a:noFill/>
        </p:spPr>
        <p:txBody>
          <a:bodyPr/>
          <a:lstStyle/>
          <a:p>
            <a:r>
              <a:rPr lang="en-US" smtClean="0"/>
              <a:t>Page </a:t>
            </a:r>
            <a:fld id="{2AF03FDA-AC91-428E-9BBF-33BCBA2A9C63}" type="slidenum">
              <a:rPr lang="en-US" smtClean="0"/>
              <a:pPr/>
              <a:t>1</a:t>
            </a:fld>
            <a:endParaRPr lang="en-US" smtClean="0"/>
          </a:p>
        </p:txBody>
      </p:sp>
      <p:sp>
        <p:nvSpPr>
          <p:cNvPr id="13317" name="Rectangle 2"/>
          <p:cNvSpPr>
            <a:spLocks noGrp="1" noRot="1" noChangeAspect="1" noChangeArrowheads="1" noTextEdit="1"/>
          </p:cNvSpPr>
          <p:nvPr>
            <p:ph type="sldImg"/>
          </p:nvPr>
        </p:nvSpPr>
        <p:spPr>
          <a:ln/>
        </p:spPr>
      </p:sp>
      <p:sp>
        <p:nvSpPr>
          <p:cNvPr id="13318"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802.11-12/0396r1</a:t>
            </a:r>
            <a:endParaRPr lang="en-US"/>
          </a:p>
        </p:txBody>
      </p:sp>
      <p:sp>
        <p:nvSpPr>
          <p:cNvPr id="5" name="Date Placeholder 4"/>
          <p:cNvSpPr>
            <a:spLocks noGrp="1"/>
          </p:cNvSpPr>
          <p:nvPr>
            <p:ph type="dt" idx="11"/>
          </p:nvPr>
        </p:nvSpPr>
        <p:spPr/>
        <p:txBody>
          <a:bodyPr/>
          <a:lstStyle/>
          <a:p>
            <a:pPr>
              <a:defRPr/>
            </a:pPr>
            <a:r>
              <a:rPr lang="en-US" smtClean="0"/>
              <a:t>March  2012</a:t>
            </a:r>
            <a:endParaRPr lang="en-US"/>
          </a:p>
        </p:txBody>
      </p:sp>
      <p:sp>
        <p:nvSpPr>
          <p:cNvPr id="6" name="Footer Placeholder 5"/>
          <p:cNvSpPr>
            <a:spLocks noGrp="1"/>
          </p:cNvSpPr>
          <p:nvPr>
            <p:ph type="ftr" sz="quarter" idx="12"/>
          </p:nvPr>
        </p:nvSpPr>
        <p:spPr/>
        <p:txBody>
          <a:bodyPr/>
          <a:lstStyle/>
          <a:p>
            <a:pPr lvl="4">
              <a:defRPr/>
            </a:pPr>
            <a:r>
              <a:rPr lang="en-US" smtClean="0"/>
              <a:t>Bruce Kraemer (Marvell)</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D7C42B00-256B-48F9-BB9E-3B9EE3019872}" type="slidenum">
              <a:rPr lang="en-US" smtClean="0"/>
              <a:pPr>
                <a:defRPr/>
              </a:pPr>
              <a:t>31</a:t>
            </a:fld>
            <a:endParaRPr lang="en-US"/>
          </a:p>
        </p:txBody>
      </p:sp>
    </p:spTree>
    <p:extLst>
      <p:ext uri="{BB962C8B-B14F-4D97-AF65-F5344CB8AC3E}">
        <p14:creationId xmlns:p14="http://schemas.microsoft.com/office/powerpoint/2010/main" val="7316590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p:spPr>
        <p:txBody>
          <a:bodyPr wrap="none" anchor="ctr"/>
          <a:lstStyle/>
          <a:p>
            <a:pPr algn="ctr" eaLnBrk="0" hangingPunct="0">
              <a:defRPr/>
            </a:pPr>
            <a:endParaRPr lang="en-US"/>
          </a:p>
        </p:txBody>
      </p:sp>
      <p:sp>
        <p:nvSpPr>
          <p:cNvPr id="6" name="Rectangle 9"/>
          <p:cNvSpPr>
            <a:spLocks noChangeArrowheads="1"/>
          </p:cNvSpPr>
          <p:nvPr/>
        </p:nvSpPr>
        <p:spPr bwMode="auto">
          <a:xfrm>
            <a:off x="685800" y="6475413"/>
            <a:ext cx="711200" cy="182562"/>
          </a:xfrm>
          <a:prstGeom prst="rect">
            <a:avLst/>
          </a:prstGeom>
          <a:noFill/>
          <a:ln>
            <a:noFill/>
          </a:ln>
          <a:extLst/>
        </p:spPr>
        <p:txBody>
          <a:bodyPr wrap="none" lIns="0" tIns="0" rIns="0" bIns="0">
            <a:spAutoFit/>
          </a:bodyPr>
          <a:lstStyle/>
          <a:p>
            <a:pPr eaLnBrk="0" hangingPunct="0">
              <a:defRPr/>
            </a:pPr>
            <a:r>
              <a:rPr lang="en-US" sz="1200" b="0"/>
              <a:t>Submission</a:t>
            </a:r>
          </a:p>
        </p:txBody>
      </p:sp>
      <p:sp>
        <p:nvSpPr>
          <p:cNvPr id="7"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p:spPr>
        <p:txBody>
          <a:bodyPr wrap="none" anchor="ctr"/>
          <a:lstStyle/>
          <a:p>
            <a:pPr algn="ctr" eaLnBrk="0" hangingPunct="0">
              <a:defRPr/>
            </a:pP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Rectangle 4"/>
          <p:cNvSpPr>
            <a:spLocks noGrp="1" noChangeArrowheads="1"/>
          </p:cNvSpPr>
          <p:nvPr>
            <p:ph type="dt" sz="half" idx="10"/>
          </p:nvPr>
        </p:nvSpPr>
        <p:spPr>
          <a:xfrm>
            <a:off x="696913" y="332601"/>
            <a:ext cx="1340110" cy="276999"/>
          </a:xfrm>
        </p:spPr>
        <p:txBody>
          <a:bodyPr/>
          <a:lstStyle>
            <a:lvl1pPr>
              <a:defRPr/>
            </a:lvl1pPr>
          </a:lstStyle>
          <a:p>
            <a:pPr>
              <a:defRPr/>
            </a:pPr>
            <a:r>
              <a:rPr lang="en-US" smtClean="0"/>
              <a:t>March  2012</a:t>
            </a:r>
            <a:endParaRPr lang="en-US" dirty="0"/>
          </a:p>
        </p:txBody>
      </p:sp>
      <p:sp>
        <p:nvSpPr>
          <p:cNvPr id="9" name="Rectangle 5"/>
          <p:cNvSpPr>
            <a:spLocks noGrp="1" noChangeArrowheads="1"/>
          </p:cNvSpPr>
          <p:nvPr>
            <p:ph type="ftr" sz="quarter" idx="11"/>
          </p:nvPr>
        </p:nvSpPr>
        <p:spPr/>
        <p:txBody>
          <a:bodyPr/>
          <a:lstStyle>
            <a:lvl1pPr>
              <a:defRPr/>
            </a:lvl1pPr>
          </a:lstStyle>
          <a:p>
            <a:pPr>
              <a:defRPr/>
            </a:pPr>
            <a:r>
              <a:rPr lang="en-US"/>
              <a:t>Bruce Kraemer, Marvell</a:t>
            </a:r>
          </a:p>
        </p:txBody>
      </p:sp>
      <p:sp>
        <p:nvSpPr>
          <p:cNvPr id="10" name="Rectangle 6"/>
          <p:cNvSpPr>
            <a:spLocks noGrp="1" noChangeArrowheads="1"/>
          </p:cNvSpPr>
          <p:nvPr>
            <p:ph type="sldNum" sz="quarter" idx="12"/>
          </p:nvPr>
        </p:nvSpPr>
        <p:spPr/>
        <p:txBody>
          <a:bodyPr/>
          <a:lstStyle>
            <a:lvl1pPr>
              <a:defRPr/>
            </a:lvl1pPr>
          </a:lstStyle>
          <a:p>
            <a:pPr>
              <a:defRPr/>
            </a:pPr>
            <a:r>
              <a:rPr lang="en-US"/>
              <a:t>Slide </a:t>
            </a:r>
            <a:fld id="{32A0D6A0-AE04-4A90-9085-51EFDDF39644}"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5"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p:spPr>
        <p:txBody>
          <a:bodyPr wrap="none" anchor="ctr"/>
          <a:lstStyle/>
          <a:p>
            <a:pPr algn="ctr" eaLnBrk="0" hangingPunct="0">
              <a:defRPr/>
            </a:pPr>
            <a:endParaRPr lang="en-US"/>
          </a:p>
        </p:txBody>
      </p:sp>
      <p:sp>
        <p:nvSpPr>
          <p:cNvPr id="6" name="Rectangle 9"/>
          <p:cNvSpPr>
            <a:spLocks noChangeArrowheads="1"/>
          </p:cNvSpPr>
          <p:nvPr/>
        </p:nvSpPr>
        <p:spPr bwMode="auto">
          <a:xfrm>
            <a:off x="685800" y="6475413"/>
            <a:ext cx="711200" cy="182562"/>
          </a:xfrm>
          <a:prstGeom prst="rect">
            <a:avLst/>
          </a:prstGeom>
          <a:noFill/>
          <a:ln>
            <a:noFill/>
          </a:ln>
          <a:extLst/>
        </p:spPr>
        <p:txBody>
          <a:bodyPr wrap="none" lIns="0" tIns="0" rIns="0" bIns="0">
            <a:spAutoFit/>
          </a:bodyPr>
          <a:lstStyle/>
          <a:p>
            <a:pPr eaLnBrk="0" hangingPunct="0">
              <a:defRPr/>
            </a:pPr>
            <a:r>
              <a:rPr lang="en-US" sz="1200" b="0"/>
              <a:t>Submission</a:t>
            </a:r>
          </a:p>
        </p:txBody>
      </p:sp>
      <p:sp>
        <p:nvSpPr>
          <p:cNvPr id="7"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p:spPr>
        <p:txBody>
          <a:bodyPr wrap="none" anchor="ctr"/>
          <a:lstStyle/>
          <a:p>
            <a:pPr algn="ctr" eaLnBrk="0" hangingPunct="0">
              <a:defRPr/>
            </a:pPr>
            <a:endParaRPr lang="en-US"/>
          </a:p>
        </p:txBody>
      </p:sp>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8" name="Rectangle 4"/>
          <p:cNvSpPr>
            <a:spLocks noGrp="1" noChangeArrowheads="1"/>
          </p:cNvSpPr>
          <p:nvPr>
            <p:ph type="dt" sz="half" idx="10"/>
          </p:nvPr>
        </p:nvSpPr>
        <p:spPr>
          <a:xfrm>
            <a:off x="696913" y="332601"/>
            <a:ext cx="1340110" cy="276999"/>
          </a:xfrm>
        </p:spPr>
        <p:txBody>
          <a:bodyPr/>
          <a:lstStyle>
            <a:lvl1pPr>
              <a:defRPr/>
            </a:lvl1pPr>
          </a:lstStyle>
          <a:p>
            <a:pPr>
              <a:defRPr/>
            </a:pPr>
            <a:r>
              <a:rPr lang="en-US" smtClean="0"/>
              <a:t>March  2012</a:t>
            </a:r>
            <a:endParaRPr lang="en-US" dirty="0"/>
          </a:p>
        </p:txBody>
      </p:sp>
      <p:sp>
        <p:nvSpPr>
          <p:cNvPr id="9" name="Rectangle 5"/>
          <p:cNvSpPr>
            <a:spLocks noGrp="1" noChangeArrowheads="1"/>
          </p:cNvSpPr>
          <p:nvPr>
            <p:ph type="ftr" sz="quarter" idx="11"/>
          </p:nvPr>
        </p:nvSpPr>
        <p:spPr/>
        <p:txBody>
          <a:bodyPr/>
          <a:lstStyle>
            <a:lvl1pPr>
              <a:defRPr/>
            </a:lvl1pPr>
          </a:lstStyle>
          <a:p>
            <a:pPr>
              <a:defRPr/>
            </a:pPr>
            <a:r>
              <a:rPr lang="en-US"/>
              <a:t>Bruce Kraemer, Marvell</a:t>
            </a:r>
          </a:p>
        </p:txBody>
      </p:sp>
      <p:sp>
        <p:nvSpPr>
          <p:cNvPr id="10" name="Rectangle 6"/>
          <p:cNvSpPr>
            <a:spLocks noGrp="1" noChangeArrowheads="1"/>
          </p:cNvSpPr>
          <p:nvPr>
            <p:ph type="sldNum" sz="quarter" idx="12"/>
          </p:nvPr>
        </p:nvSpPr>
        <p:spPr/>
        <p:txBody>
          <a:bodyPr/>
          <a:lstStyle>
            <a:lvl1pPr>
              <a:defRPr/>
            </a:lvl1pPr>
          </a:lstStyle>
          <a:p>
            <a:pPr>
              <a:defRPr/>
            </a:pPr>
            <a:r>
              <a:rPr lang="en-US"/>
              <a:t>Slide </a:t>
            </a:r>
            <a:fld id="{B7B2142F-ADC9-4AE1-84ED-F3FFEB1C3B79}"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6"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p:spPr>
        <p:txBody>
          <a:bodyPr wrap="none" anchor="ctr"/>
          <a:lstStyle/>
          <a:p>
            <a:pPr algn="ctr" eaLnBrk="0" hangingPunct="0">
              <a:defRPr/>
            </a:pPr>
            <a:endParaRPr lang="en-US"/>
          </a:p>
        </p:txBody>
      </p:sp>
      <p:sp>
        <p:nvSpPr>
          <p:cNvPr id="7" name="Rectangle 9"/>
          <p:cNvSpPr>
            <a:spLocks noChangeArrowheads="1"/>
          </p:cNvSpPr>
          <p:nvPr/>
        </p:nvSpPr>
        <p:spPr bwMode="auto">
          <a:xfrm>
            <a:off x="685800" y="6475413"/>
            <a:ext cx="711200" cy="182562"/>
          </a:xfrm>
          <a:prstGeom prst="rect">
            <a:avLst/>
          </a:prstGeom>
          <a:noFill/>
          <a:ln>
            <a:noFill/>
          </a:ln>
          <a:extLst/>
        </p:spPr>
        <p:txBody>
          <a:bodyPr wrap="none" lIns="0" tIns="0" rIns="0" bIns="0">
            <a:spAutoFit/>
          </a:bodyPr>
          <a:lstStyle/>
          <a:p>
            <a:pPr eaLnBrk="0" hangingPunct="0">
              <a:defRPr/>
            </a:pPr>
            <a:r>
              <a:rPr lang="en-US" sz="1200" b="0"/>
              <a:t>Submission</a:t>
            </a:r>
          </a:p>
        </p:txBody>
      </p:sp>
      <p:sp>
        <p:nvSpPr>
          <p:cNvPr id="8"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p:spPr>
        <p:txBody>
          <a:bodyPr wrap="none" anchor="ctr"/>
          <a:lstStyle/>
          <a:p>
            <a:pPr algn="ctr" eaLnBrk="0" hangingPunct="0">
              <a:defRPr/>
            </a:pPr>
            <a:endParaRPr lang="en-US"/>
          </a:p>
        </p:txBody>
      </p:sp>
      <p:sp>
        <p:nvSpPr>
          <p:cNvPr id="2" name="Title 1"/>
          <p:cNvSpPr>
            <a:spLocks noGrp="1"/>
          </p:cNvSpPr>
          <p:nvPr>
            <p:ph type="title"/>
          </p:nvPr>
        </p:nvSpPr>
        <p:spPr>
          <a:xfrm>
            <a:off x="685800" y="685800"/>
            <a:ext cx="7772400" cy="1066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Rectangle 4"/>
          <p:cNvSpPr>
            <a:spLocks noGrp="1" noChangeArrowheads="1"/>
          </p:cNvSpPr>
          <p:nvPr>
            <p:ph type="dt" sz="half" idx="10"/>
          </p:nvPr>
        </p:nvSpPr>
        <p:spPr>
          <a:xfrm>
            <a:off x="696913" y="332601"/>
            <a:ext cx="1340110" cy="276999"/>
          </a:xfrm>
        </p:spPr>
        <p:txBody>
          <a:bodyPr/>
          <a:lstStyle>
            <a:lvl1pPr>
              <a:defRPr/>
            </a:lvl1pPr>
          </a:lstStyle>
          <a:p>
            <a:r>
              <a:rPr lang="en-US" smtClean="0"/>
              <a:t>March  2012</a:t>
            </a:r>
            <a:endParaRPr lang="en-US" dirty="0"/>
          </a:p>
        </p:txBody>
      </p:sp>
      <p:sp>
        <p:nvSpPr>
          <p:cNvPr id="10" name="Rectangle 5"/>
          <p:cNvSpPr>
            <a:spLocks noGrp="1" noChangeArrowheads="1"/>
          </p:cNvSpPr>
          <p:nvPr>
            <p:ph type="ftr" sz="quarter" idx="11"/>
          </p:nvPr>
        </p:nvSpPr>
        <p:spPr/>
        <p:txBody>
          <a:bodyPr/>
          <a:lstStyle>
            <a:lvl1pPr>
              <a:defRPr/>
            </a:lvl1pPr>
          </a:lstStyle>
          <a:p>
            <a:pPr>
              <a:defRPr/>
            </a:pPr>
            <a:r>
              <a:rPr lang="en-US"/>
              <a:t>Bruce Kraemer, Marvell</a:t>
            </a:r>
          </a:p>
        </p:txBody>
      </p:sp>
      <p:sp>
        <p:nvSpPr>
          <p:cNvPr id="11" name="Rectangle 6"/>
          <p:cNvSpPr>
            <a:spLocks noGrp="1" noChangeArrowheads="1"/>
          </p:cNvSpPr>
          <p:nvPr>
            <p:ph type="sldNum" sz="quarter" idx="12"/>
          </p:nvPr>
        </p:nvSpPr>
        <p:spPr/>
        <p:txBody>
          <a:bodyPr/>
          <a:lstStyle>
            <a:lvl1pPr>
              <a:defRPr/>
            </a:lvl1pPr>
          </a:lstStyle>
          <a:p>
            <a:pPr>
              <a:defRPr/>
            </a:pPr>
            <a:r>
              <a:rPr lang="en-US"/>
              <a:t>Slide </a:t>
            </a:r>
            <a:fld id="{11E9C05C-0B54-485E-9CC6-C003E25E2F9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590" name="Rectangle 2"/>
          <p:cNvSpPr>
            <a:spLocks noGrp="1" noChangeArrowheads="1"/>
          </p:cNvSpPr>
          <p:nvPr>
            <p:ph type="title"/>
          </p:nvPr>
        </p:nvSpPr>
        <p:spPr bwMode="auto">
          <a:xfrm>
            <a:off x="685800" y="685800"/>
            <a:ext cx="7772400" cy="10668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6759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 name="Rectangle 4"/>
          <p:cNvSpPr>
            <a:spLocks noGrp="1" noChangeArrowheads="1"/>
          </p:cNvSpPr>
          <p:nvPr>
            <p:ph type="dt" sz="half" idx="2"/>
          </p:nvPr>
        </p:nvSpPr>
        <p:spPr bwMode="auto">
          <a:xfrm>
            <a:off x="696913" y="332601"/>
            <a:ext cx="1182055" cy="276999"/>
          </a:xfrm>
          <a:prstGeom prst="rect">
            <a:avLst/>
          </a:prstGeom>
          <a:ln>
            <a:miter lim="800000"/>
            <a:headEnd/>
            <a:tailEnd/>
          </a:ln>
        </p:spPr>
        <p:txBody>
          <a:bodyPr vert="horz" wrap="none" lIns="0" tIns="0" rIns="0" bIns="0" numCol="1" anchor="b" anchorCtr="0" compatLnSpc="1">
            <a:prstTxWarp prst="textNoShape">
              <a:avLst/>
            </a:prstTxWarp>
            <a:spAutoFit/>
          </a:bodyPr>
          <a:lstStyle>
            <a:lvl1pPr eaLnBrk="0" hangingPunct="0">
              <a:defRPr sz="1800"/>
            </a:lvl1pPr>
          </a:lstStyle>
          <a:p>
            <a:r>
              <a:rPr lang="en-US" smtClean="0"/>
              <a:t>March  2012</a:t>
            </a:r>
            <a:endParaRPr lang="en-US" dirty="0"/>
          </a:p>
        </p:txBody>
      </p:sp>
      <p:sp>
        <p:nvSpPr>
          <p:cNvPr id="12" name="Rectangle 5"/>
          <p:cNvSpPr>
            <a:spLocks noGrp="1" noChangeArrowheads="1"/>
          </p:cNvSpPr>
          <p:nvPr>
            <p:ph type="ftr" sz="quarter" idx="3"/>
          </p:nvPr>
        </p:nvSpPr>
        <p:spPr bwMode="auto">
          <a:xfrm>
            <a:off x="8077200" y="6475413"/>
            <a:ext cx="466725" cy="182562"/>
          </a:xfrm>
          <a:prstGeom prst="rect">
            <a:avLst/>
          </a:prstGeom>
          <a:ln>
            <a:miter lim="800000"/>
            <a:headEnd/>
            <a:tailEnd/>
          </a:ln>
        </p:spPr>
        <p:txBody>
          <a:bodyPr vert="horz" wrap="none" lIns="0" tIns="0" rIns="0" bIns="0" numCol="1" anchor="t" anchorCtr="0" compatLnSpc="1">
            <a:prstTxWarp prst="textNoShape">
              <a:avLst/>
            </a:prstTxWarp>
            <a:spAutoFit/>
          </a:bodyPr>
          <a:lstStyle>
            <a:lvl1pPr algn="r" eaLnBrk="0" hangingPunct="0">
              <a:defRPr sz="1200" b="0"/>
            </a:lvl1pPr>
          </a:lstStyle>
          <a:p>
            <a:pPr>
              <a:defRPr/>
            </a:pPr>
            <a:r>
              <a:rPr lang="en-US"/>
              <a:t>Bruce Kraemer, Marvell</a:t>
            </a:r>
          </a:p>
        </p:txBody>
      </p:sp>
      <p:sp>
        <p:nvSpPr>
          <p:cNvPr id="13" name="Rectangle 6"/>
          <p:cNvSpPr>
            <a:spLocks noGrp="1" noChangeArrowheads="1"/>
          </p:cNvSpPr>
          <p:nvPr>
            <p:ph type="sldNum" sz="quarter" idx="4"/>
          </p:nvPr>
        </p:nvSpPr>
        <p:spPr bwMode="auto">
          <a:xfrm>
            <a:off x="4344988" y="6475413"/>
            <a:ext cx="530225" cy="182562"/>
          </a:xfrm>
          <a:prstGeom prst="rect">
            <a:avLst/>
          </a:prstGeom>
          <a:ln>
            <a:miter lim="800000"/>
            <a:headEnd/>
            <a:tailEnd/>
          </a:ln>
        </p:spPr>
        <p:txBody>
          <a:bodyPr vert="horz" wrap="none" lIns="0" tIns="0" rIns="0" bIns="0" numCol="1" anchor="t" anchorCtr="0" compatLnSpc="1">
            <a:prstTxWarp prst="textNoShape">
              <a:avLst/>
            </a:prstTxWarp>
            <a:spAutoFit/>
          </a:bodyPr>
          <a:lstStyle>
            <a:lvl1pPr algn="ctr" eaLnBrk="0" hangingPunct="0">
              <a:defRPr sz="1200" b="0"/>
            </a:lvl1pPr>
          </a:lstStyle>
          <a:p>
            <a:pPr>
              <a:defRPr/>
            </a:pPr>
            <a:r>
              <a:rPr lang="en-US"/>
              <a:t>Slide </a:t>
            </a:r>
            <a:fld id="{52C5218D-7FE4-4B14-BED1-75DDEE3AE1ED}" type="slidenum">
              <a:rPr lang="en-US"/>
              <a:pPr>
                <a:defRPr/>
              </a:pPr>
              <a:t>‹#›</a:t>
            </a:fld>
            <a:endParaRPr lang="en-US"/>
          </a:p>
        </p:txBody>
      </p:sp>
      <p:sp>
        <p:nvSpPr>
          <p:cNvPr id="7" name="Rectangle 7"/>
          <p:cNvSpPr>
            <a:spLocks noChangeArrowheads="1"/>
          </p:cNvSpPr>
          <p:nvPr userDrawn="1"/>
        </p:nvSpPr>
        <p:spPr bwMode="auto">
          <a:xfrm>
            <a:off x="5138549" y="311964"/>
            <a:ext cx="3295839" cy="276999"/>
          </a:xfrm>
          <a:prstGeom prst="rect">
            <a:avLst/>
          </a:prstGeom>
          <a:noFill/>
          <a:ln>
            <a:noFill/>
          </a:ln>
          <a:extLst/>
        </p:spPr>
        <p:txBody>
          <a:bodyPr wrap="none" lIns="0" tIns="0" rIns="0" bIns="0" anchor="b">
            <a:spAutoFit/>
          </a:bodyPr>
          <a:lstStyle/>
          <a:p>
            <a:pPr marL="457200" lvl="4" algn="r" eaLnBrk="0" hangingPunct="0">
              <a:defRPr/>
            </a:pPr>
            <a:r>
              <a:rPr lang="en-US" sz="1800" dirty="0"/>
              <a:t>doc.: IEEE </a:t>
            </a:r>
            <a:r>
              <a:rPr lang="en-US" sz="1800" dirty="0" smtClean="0"/>
              <a:t>802.11-12-0396r1</a:t>
            </a:r>
            <a:endParaRPr lang="en-US" sz="1800" dirty="0"/>
          </a:p>
        </p:txBody>
      </p:sp>
    </p:spTree>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Lst>
  <p:hf hdr="0"/>
  <p:txStyles>
    <p:title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Times New Roman" pitchFamily="18" charset="0"/>
        </a:defRPr>
      </a:lvl2pPr>
      <a:lvl3pPr algn="ctr" rtl="0" eaLnBrk="0" fontAlgn="base" hangingPunct="0">
        <a:spcBef>
          <a:spcPct val="0"/>
        </a:spcBef>
        <a:spcAft>
          <a:spcPct val="0"/>
        </a:spcAft>
        <a:defRPr sz="3200" b="1">
          <a:solidFill>
            <a:schemeClr val="tx2"/>
          </a:solidFill>
          <a:latin typeface="Times New Roman" pitchFamily="18" charset="0"/>
        </a:defRPr>
      </a:lvl3pPr>
      <a:lvl4pPr algn="ctr" rtl="0" eaLnBrk="0" fontAlgn="base" hangingPunct="0">
        <a:spcBef>
          <a:spcPct val="0"/>
        </a:spcBef>
        <a:spcAft>
          <a:spcPct val="0"/>
        </a:spcAft>
        <a:defRPr sz="3200" b="1">
          <a:solidFill>
            <a:schemeClr val="tx2"/>
          </a:solidFill>
          <a:latin typeface="Times New Roman" pitchFamily="18" charset="0"/>
        </a:defRPr>
      </a:lvl4pPr>
      <a:lvl5pPr algn="ctr" rtl="0" eaLnBrk="0" fontAlgn="base" hangingPunct="0">
        <a:spcBef>
          <a:spcPct val="0"/>
        </a:spcBef>
        <a:spcAft>
          <a:spcPct val="0"/>
        </a:spcAft>
        <a:defRPr sz="3200" b="1">
          <a:solidFill>
            <a:schemeClr val="tx2"/>
          </a:solidFill>
          <a:latin typeface="Times New Roman" pitchFamily="18" charset="0"/>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hyperlink" Target="http://osgug.ucaiug.org/UtiliComm/Shared%20Documents/SG-NET%20PAP%20work-in-progress/Database-wip/database/SGNet-2010mod29Aug2011-5.1.zip"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osgug.ucaiug.org/UtiliComm/Shared%20Documents/Forms/AllItems.aspx?RootFolder=/UtiliComm/Shared%20Documents/Latest_Release_Deliverables&amp;FolderCTID=&amp;View=%7bDB95205C-1142-45B1-97C0-A4DD7F9EC4DA%7d" TargetMode="External"/><Relationship Id="rId2" Type="http://schemas.openxmlformats.org/officeDocument/2006/relationships/slideLayout" Target="../slideLayouts/slideLayout3.xml"/><Relationship Id="rId1" Type="http://schemas.openxmlformats.org/officeDocument/2006/relationships/vmlDrawing" Target="../drawings/vmlDrawing1.vml"/><Relationship Id="rId5" Type="http://schemas.openxmlformats.org/officeDocument/2006/relationships/image" Target="../media/image1.wmf"/><Relationship Id="rId4" Type="http://schemas.openxmlformats.org/officeDocument/2006/relationships/oleObject" Target="../embeddings/oleObject1.bin"/></Relationships>
</file>

<file path=ppt/slides/_rels/slide21.xml.rels><?xml version="1.0" encoding="UTF-8" standalone="yes"?>
<Relationships xmlns="http://schemas.openxmlformats.org/package/2006/relationships"><Relationship Id="rId8" Type="http://schemas.openxmlformats.org/officeDocument/2006/relationships/image" Target="../media/image4.wmf"/><Relationship Id="rId3" Type="http://schemas.openxmlformats.org/officeDocument/2006/relationships/oleObject" Target="../embeddings/oleObject2.bin"/><Relationship Id="rId7" Type="http://schemas.openxmlformats.org/officeDocument/2006/relationships/oleObject" Target="../embeddings/Microsoft_Word_97_-_2003_Document1.doc"/><Relationship Id="rId2" Type="http://schemas.openxmlformats.org/officeDocument/2006/relationships/slideLayout" Target="../slideLayouts/slideLayout3.xml"/><Relationship Id="rId1" Type="http://schemas.openxmlformats.org/officeDocument/2006/relationships/vmlDrawing" Target="../drawings/vmlDrawing2.vml"/><Relationship Id="rId6" Type="http://schemas.openxmlformats.org/officeDocument/2006/relationships/image" Target="../media/image3.wmf"/><Relationship Id="rId5" Type="http://schemas.openxmlformats.org/officeDocument/2006/relationships/package" Target="../embeddings/Microsoft_Excel_Worksheet1.xlsx"/><Relationship Id="rId4" Type="http://schemas.openxmlformats.org/officeDocument/2006/relationships/image" Target="../media/image2.wmf"/></Relationships>
</file>

<file path=ppt/slides/_rels/slide2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5.w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hyperlink" Target="http://osgug.ucaiug.org/UtiliComm/Shared%20Documents/SG-NET%20PAP%20work-in-progress/Database-wip/database/SGNet-2010mod29Aug2011-5.1.zip"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collaborate.nist.gov/twiki-sggrid/pub/SmartGrid/PAP02Objective2/Consolidated_NIST_Wireless_Characteristics_Matrix-V5.xls" TargetMode="External"/><Relationship Id="rId2" Type="http://schemas.openxmlformats.org/officeDocument/2006/relationships/hyperlink" Target="http://collaborate.nist.gov/twiki-sggrid/pub/SmartGrid/PAP02Wireless/NISTIR7761.pdf" TargetMode="External"/><Relationship Id="rId1" Type="http://schemas.openxmlformats.org/officeDocument/2006/relationships/slideLayout" Target="../slideLayouts/slideLayout3.xml"/><Relationship Id="rId5" Type="http://schemas.openxmlformats.org/officeDocument/2006/relationships/hyperlink" Target="http://collaborate.nist.gov/twiki-sggrid/bin/view/SmartGrid/PAP02Wireless" TargetMode="External"/><Relationship Id="rId4" Type="http://schemas.openxmlformats.org/officeDocument/2006/relationships/hyperlink" Target="http://osgug.ucaiug.org/UtiliComm/Shared%20Documents/Interim_Release_4"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collaborate.nist.gov/twiki-sggrid/bin/view/SmartGrid/SGIPCosSIFNISTIR7761?sortcol=1;table=1;up=0#sorted_table" TargetMode="External"/><Relationship Id="rId2" Type="http://schemas.openxmlformats.org/officeDocument/2006/relationships/hyperlink" Target="http://collaborate.nist.gov/twiki-sggrid/bin/view/SmartGrid/SGIPCosSIFNISTIR7761?sortcol=0;table=1;up=0#sorted_table" TargetMode="External"/><Relationship Id="rId1" Type="http://schemas.openxmlformats.org/officeDocument/2006/relationships/slideLayout" Target="../slideLayouts/slideLayout3.xml"/><Relationship Id="rId5" Type="http://schemas.openxmlformats.org/officeDocument/2006/relationships/hyperlink" Target="http://collaborate.nist.gov/twiki-sggrid/bin/view/SmartGrid/SGIPCosSIFNISTIR7761" TargetMode="External"/><Relationship Id="rId4" Type="http://schemas.openxmlformats.org/officeDocument/2006/relationships/hyperlink" Target="http://collaborate.nist.gov/twiki-sggrid/pub/SmartGrid/PAP02Objective3/NIST_PAP2_Guidelines_for_Assessing_Wireless_Standards_for_Smart_Grid_Applications_1.0.pdf"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Footer Placeholder 5"/>
          <p:cNvSpPr>
            <a:spLocks noGrp="1"/>
          </p:cNvSpPr>
          <p:nvPr>
            <p:ph type="ftr" sz="quarter" idx="11"/>
          </p:nvPr>
        </p:nvSpPr>
        <p:spPr>
          <a:noFill/>
        </p:spPr>
        <p:txBody>
          <a:bodyPr/>
          <a:lstStyle/>
          <a:p>
            <a:r>
              <a:rPr lang="en-US" smtClean="0"/>
              <a:t>Bruce Kraemer, Marvell</a:t>
            </a:r>
          </a:p>
        </p:txBody>
      </p:sp>
      <p:sp>
        <p:nvSpPr>
          <p:cNvPr id="12291" name="Slide Number Placeholder 6"/>
          <p:cNvSpPr>
            <a:spLocks noGrp="1"/>
          </p:cNvSpPr>
          <p:nvPr>
            <p:ph type="sldNum" sz="quarter" idx="12"/>
          </p:nvPr>
        </p:nvSpPr>
        <p:spPr>
          <a:noFill/>
        </p:spPr>
        <p:txBody>
          <a:bodyPr/>
          <a:lstStyle/>
          <a:p>
            <a:r>
              <a:rPr lang="en-US" smtClean="0"/>
              <a:t>Slide </a:t>
            </a:r>
            <a:fld id="{FB2444D0-2606-4C10-BC77-8992A7AC267E}" type="slidenum">
              <a:rPr lang="en-US" smtClean="0"/>
              <a:pPr/>
              <a:t>1</a:t>
            </a:fld>
            <a:endParaRPr lang="en-US" smtClean="0"/>
          </a:p>
        </p:txBody>
      </p:sp>
      <p:sp>
        <p:nvSpPr>
          <p:cNvPr id="12292" name="Rectangle 321"/>
          <p:cNvSpPr>
            <a:spLocks noGrp="1" noChangeArrowheads="1"/>
          </p:cNvSpPr>
          <p:nvPr>
            <p:ph type="title"/>
          </p:nvPr>
        </p:nvSpPr>
        <p:spPr>
          <a:xfrm>
            <a:off x="338138" y="685800"/>
            <a:ext cx="8632825" cy="849313"/>
          </a:xfrm>
        </p:spPr>
        <p:txBody>
          <a:bodyPr/>
          <a:lstStyle/>
          <a:p>
            <a:r>
              <a:rPr lang="en-US" dirty="0" smtClean="0">
                <a:latin typeface="Times New Roman" pitchFamily="18" charset="0"/>
              </a:rPr>
              <a:t>Smart Grid SC– March 2012</a:t>
            </a:r>
          </a:p>
        </p:txBody>
      </p:sp>
      <p:sp>
        <p:nvSpPr>
          <p:cNvPr id="12293" name="Rectangle 322"/>
          <p:cNvSpPr>
            <a:spLocks noGrp="1" noChangeArrowheads="1"/>
          </p:cNvSpPr>
          <p:nvPr>
            <p:ph type="body" sz="half" idx="1"/>
          </p:nvPr>
        </p:nvSpPr>
        <p:spPr>
          <a:xfrm>
            <a:off x="685800" y="2994025"/>
            <a:ext cx="3810000" cy="446088"/>
          </a:xfrm>
        </p:spPr>
        <p:txBody>
          <a:bodyPr/>
          <a:lstStyle/>
          <a:p>
            <a:pPr algn="ctr">
              <a:buFontTx/>
              <a:buNone/>
            </a:pPr>
            <a:r>
              <a:rPr lang="en-US" sz="2000" dirty="0" smtClean="0">
                <a:latin typeface="Times New Roman" pitchFamily="18" charset="0"/>
              </a:rPr>
              <a:t>Date:</a:t>
            </a:r>
            <a:r>
              <a:rPr lang="en-US" sz="2000" b="0" dirty="0" smtClean="0">
                <a:latin typeface="Times New Roman" pitchFamily="18" charset="0"/>
              </a:rPr>
              <a:t> 18 March 2012</a:t>
            </a:r>
          </a:p>
        </p:txBody>
      </p:sp>
      <p:sp>
        <p:nvSpPr>
          <p:cNvPr id="12294" name="Text Box 330"/>
          <p:cNvSpPr txBox="1">
            <a:spLocks noChangeArrowheads="1"/>
          </p:cNvSpPr>
          <p:nvPr/>
        </p:nvSpPr>
        <p:spPr bwMode="auto">
          <a:xfrm>
            <a:off x="177800" y="3538538"/>
            <a:ext cx="8394700" cy="396875"/>
          </a:xfrm>
          <a:prstGeom prst="rect">
            <a:avLst/>
          </a:prstGeom>
          <a:noFill/>
          <a:ln w="9525">
            <a:noFill/>
            <a:miter lim="800000"/>
            <a:headEnd/>
            <a:tailEnd/>
          </a:ln>
        </p:spPr>
        <p:txBody>
          <a:bodyPr>
            <a:spAutoFit/>
          </a:bodyPr>
          <a:lstStyle/>
          <a:p>
            <a:pPr eaLnBrk="0" hangingPunct="0"/>
            <a:r>
              <a:rPr lang="en-US" sz="2000" dirty="0"/>
              <a:t>Discussion topics during </a:t>
            </a:r>
            <a:r>
              <a:rPr lang="en-US" sz="2000" dirty="0" smtClean="0"/>
              <a:t>March Waikoloa </a:t>
            </a:r>
            <a:r>
              <a:rPr lang="en-US" sz="2000" dirty="0"/>
              <a:t>Session </a:t>
            </a:r>
          </a:p>
        </p:txBody>
      </p:sp>
      <p:graphicFrame>
        <p:nvGraphicFramePr>
          <p:cNvPr id="1725817" name="Group 377"/>
          <p:cNvGraphicFramePr>
            <a:graphicFrameLocks noGrp="1"/>
          </p:cNvGraphicFramePr>
          <p:nvPr>
            <p:ph sz="half" idx="2"/>
          </p:nvPr>
        </p:nvGraphicFramePr>
        <p:xfrm>
          <a:off x="336550" y="1763713"/>
          <a:ext cx="8553450" cy="1220787"/>
        </p:xfrm>
        <a:graphic>
          <a:graphicData uri="http://schemas.openxmlformats.org/drawingml/2006/table">
            <a:tbl>
              <a:tblPr/>
              <a:tblGrid>
                <a:gridCol w="1711325"/>
                <a:gridCol w="1709738"/>
                <a:gridCol w="1711325"/>
                <a:gridCol w="1528762"/>
                <a:gridCol w="1892300"/>
              </a:tblGrid>
              <a:tr h="396446">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rPr>
                        <a:t>Name</a:t>
                      </a:r>
                    </a:p>
                  </a:txBody>
                  <a:tcPr marT="45744" marB="45744"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rPr>
                        <a:t>Company</a:t>
                      </a:r>
                    </a:p>
                  </a:txBody>
                  <a:tcPr marT="45744" marB="45744"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rPr>
                        <a:t>Address</a:t>
                      </a:r>
                    </a:p>
                  </a:txBody>
                  <a:tcPr marT="45744" marB="45744"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rPr>
                        <a:t>Phone</a:t>
                      </a:r>
                    </a:p>
                  </a:txBody>
                  <a:tcPr marT="45744" marB="45744"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rPr>
                        <a:t>email</a:t>
                      </a:r>
                    </a:p>
                  </a:txBody>
                  <a:tcPr marT="45744" marB="45744"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497146">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rPr>
                        <a:t>Bruce Kraemer</a:t>
                      </a:r>
                    </a:p>
                  </a:txBody>
                  <a:tcPr marT="45744" marB="45744"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rPr>
                        <a:t>Marvell</a:t>
                      </a:r>
                    </a:p>
                  </a:txBody>
                  <a:tcPr marT="45744" marB="45744"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5488 Marvell Lane,</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Santa Clara, CA, 95054</a:t>
                      </a:r>
                    </a:p>
                  </a:txBody>
                  <a:tcPr marT="45744" marB="45744"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rPr>
                        <a:t>+1-321-751-3988</a:t>
                      </a:r>
                    </a:p>
                  </a:txBody>
                  <a:tcPr marT="45744" marB="45744"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rPr>
                        <a:t>bkraemer@marvell.com</a:t>
                      </a:r>
                    </a:p>
                  </a:txBody>
                  <a:tcPr marT="45744" marB="45744"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2719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200" b="1" i="0" u="none" strike="noStrike" cap="none" normalizeH="0" baseline="0" smtClean="0">
                        <a:ln>
                          <a:noFill/>
                        </a:ln>
                        <a:solidFill>
                          <a:schemeClr val="tx1"/>
                        </a:solidFill>
                        <a:effectLst/>
                        <a:latin typeface="Times New Roman" pitchFamily="18" charset="0"/>
                      </a:endParaRPr>
                    </a:p>
                  </a:txBody>
                  <a:tcPr marT="45744" marB="45744"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200" b="1" i="0" u="none" strike="noStrike" cap="none" normalizeH="0" baseline="0" smtClean="0">
                        <a:ln>
                          <a:noFill/>
                        </a:ln>
                        <a:solidFill>
                          <a:schemeClr val="tx1"/>
                        </a:solidFill>
                        <a:effectLst/>
                        <a:latin typeface="Times New Roman" pitchFamily="18" charset="0"/>
                      </a:endParaRPr>
                    </a:p>
                  </a:txBody>
                  <a:tcPr marT="45744" marB="45744"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200" b="1" i="0" u="none" strike="noStrike" cap="none" normalizeH="0" baseline="0" smtClean="0">
                        <a:ln>
                          <a:noFill/>
                        </a:ln>
                        <a:solidFill>
                          <a:schemeClr val="tx1"/>
                        </a:solidFill>
                        <a:effectLst/>
                        <a:latin typeface="Times New Roman" pitchFamily="18" charset="0"/>
                      </a:endParaRPr>
                    </a:p>
                  </a:txBody>
                  <a:tcPr marT="45744" marB="45744"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200" b="1" i="0" u="none" strike="noStrike" cap="none" normalizeH="0" baseline="0" smtClean="0">
                        <a:ln>
                          <a:noFill/>
                        </a:ln>
                        <a:solidFill>
                          <a:schemeClr val="tx1"/>
                        </a:solidFill>
                        <a:effectLst/>
                        <a:latin typeface="Times New Roman" pitchFamily="18" charset="0"/>
                      </a:endParaRPr>
                    </a:p>
                  </a:txBody>
                  <a:tcPr marT="45744" marB="45744"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200" b="1" i="0" u="none" strike="noStrike" cap="none" normalizeH="0" baseline="0" smtClean="0">
                        <a:ln>
                          <a:noFill/>
                        </a:ln>
                        <a:solidFill>
                          <a:schemeClr val="tx1"/>
                        </a:solidFill>
                        <a:effectLst/>
                        <a:latin typeface="Times New Roman" pitchFamily="18" charset="0"/>
                      </a:endParaRPr>
                    </a:p>
                  </a:txBody>
                  <a:tcPr marT="45744" marB="45744"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sp>
        <p:nvSpPr>
          <p:cNvPr id="12321" name="Text Box 330"/>
          <p:cNvSpPr txBox="1">
            <a:spLocks noChangeArrowheads="1"/>
          </p:cNvSpPr>
          <p:nvPr/>
        </p:nvSpPr>
        <p:spPr bwMode="auto">
          <a:xfrm>
            <a:off x="417285" y="4043363"/>
            <a:ext cx="8155215" cy="1508105"/>
          </a:xfrm>
          <a:prstGeom prst="rect">
            <a:avLst/>
          </a:prstGeom>
          <a:noFill/>
          <a:ln w="9525">
            <a:noFill/>
            <a:miter lim="800000"/>
            <a:headEnd/>
            <a:tailEnd/>
          </a:ln>
        </p:spPr>
        <p:txBody>
          <a:bodyPr wrap="square">
            <a:spAutoFit/>
          </a:bodyPr>
          <a:lstStyle/>
          <a:p>
            <a:pPr eaLnBrk="0" hangingPunct="0"/>
            <a:r>
              <a:rPr lang="en-US" sz="2000" dirty="0" smtClean="0"/>
              <a:t>Topic Abstract</a:t>
            </a:r>
            <a:r>
              <a:rPr lang="en-US" sz="2000" dirty="0"/>
              <a:t>: </a:t>
            </a:r>
          </a:p>
          <a:p>
            <a:pPr eaLnBrk="0" hangingPunct="0"/>
            <a:r>
              <a:rPr lang="en-US" dirty="0" smtClean="0"/>
              <a:t>Tuesday  </a:t>
            </a:r>
            <a:r>
              <a:rPr lang="en-US" dirty="0"/>
              <a:t>– NIST </a:t>
            </a:r>
            <a:r>
              <a:rPr lang="en-US" dirty="0" smtClean="0"/>
              <a:t>PAP2				</a:t>
            </a:r>
            <a:r>
              <a:rPr lang="en-US" dirty="0" err="1" smtClean="0"/>
              <a:t>Kohala</a:t>
            </a:r>
            <a:r>
              <a:rPr lang="en-US" dirty="0" smtClean="0"/>
              <a:t> 3</a:t>
            </a:r>
          </a:p>
          <a:p>
            <a:pPr eaLnBrk="0" hangingPunct="0"/>
            <a:r>
              <a:rPr lang="en-US" dirty="0" smtClean="0"/>
              <a:t>Wednesday- Discussion on Smart Grid TAG</a:t>
            </a:r>
            <a:r>
              <a:rPr lang="en-US" dirty="0"/>
              <a:t>	</a:t>
            </a:r>
            <a:r>
              <a:rPr lang="en-US" dirty="0" err="1" smtClean="0"/>
              <a:t>Kohala</a:t>
            </a:r>
            <a:r>
              <a:rPr lang="en-US" dirty="0" smtClean="0"/>
              <a:t> 4</a:t>
            </a:r>
            <a:endParaRPr lang="en-US" dirty="0"/>
          </a:p>
          <a:p>
            <a:pPr eaLnBrk="0" hangingPunct="0"/>
            <a:endParaRPr lang="en-US" dirty="0"/>
          </a:p>
        </p:txBody>
      </p:sp>
      <p:sp>
        <p:nvSpPr>
          <p:cNvPr id="2" name="Date Placeholder 1"/>
          <p:cNvSpPr>
            <a:spLocks noGrp="1"/>
          </p:cNvSpPr>
          <p:nvPr>
            <p:ph type="dt" sz="half" idx="10"/>
          </p:nvPr>
        </p:nvSpPr>
        <p:spPr/>
        <p:txBody>
          <a:bodyPr/>
          <a:lstStyle/>
          <a:p>
            <a:r>
              <a:rPr lang="en-US" smtClean="0"/>
              <a:t>March  2012</a:t>
            </a:r>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idx="4294967295"/>
          </p:nvPr>
        </p:nvSpPr>
        <p:spPr/>
        <p:txBody>
          <a:bodyPr/>
          <a:lstStyle/>
          <a:p>
            <a:r>
              <a:rPr lang="en-US" dirty="0" smtClean="0">
                <a:latin typeface="Times New Roman" pitchFamily="18" charset="0"/>
              </a:rPr>
              <a:t>Annexes</a:t>
            </a:r>
          </a:p>
        </p:txBody>
      </p:sp>
      <p:sp>
        <p:nvSpPr>
          <p:cNvPr id="70659" name="Content Placeholder 2"/>
          <p:cNvSpPr>
            <a:spLocks noGrp="1"/>
          </p:cNvSpPr>
          <p:nvPr>
            <p:ph idx="4294967295"/>
          </p:nvPr>
        </p:nvSpPr>
        <p:spPr>
          <a:xfrm>
            <a:off x="130628" y="1981200"/>
            <a:ext cx="9013371" cy="4114800"/>
          </a:xfrm>
        </p:spPr>
        <p:txBody>
          <a:bodyPr/>
          <a:lstStyle/>
          <a:p>
            <a:pPr marL="0" indent="0">
              <a:buFontTx/>
              <a:buNone/>
            </a:pPr>
            <a:r>
              <a:rPr lang="en-US" sz="2200" dirty="0" smtClean="0">
                <a:latin typeface="Times New Roman" pitchFamily="18" charset="0"/>
              </a:rPr>
              <a:t>ANNEX A IEEE 802.11 </a:t>
            </a:r>
          </a:p>
          <a:p>
            <a:pPr marL="0" indent="0">
              <a:buFontTx/>
              <a:buNone/>
            </a:pPr>
            <a:r>
              <a:rPr lang="en-US" sz="2200" dirty="0" smtClean="0">
                <a:latin typeface="Times New Roman" pitchFamily="18" charset="0"/>
              </a:rPr>
              <a:t>ANNEX B 3GPP LONG TERM EVOLUTION (LTE) </a:t>
            </a:r>
          </a:p>
          <a:p>
            <a:pPr marL="0" indent="0">
              <a:buFontTx/>
              <a:buNone/>
            </a:pPr>
            <a:r>
              <a:rPr lang="en-US" sz="2200" dirty="0" smtClean="0">
                <a:latin typeface="Times New Roman" pitchFamily="18" charset="0"/>
              </a:rPr>
              <a:t>ANNEX C 3GPP HIGH SPEED PACKET ACCESS (HSPA) </a:t>
            </a:r>
          </a:p>
          <a:p>
            <a:pPr marL="0" indent="0">
              <a:buFontTx/>
              <a:buNone/>
            </a:pPr>
            <a:r>
              <a:rPr lang="en-US" sz="2200" dirty="0" smtClean="0">
                <a:latin typeface="Times New Roman" pitchFamily="18" charset="0"/>
              </a:rPr>
              <a:t>ANNEX D CDMA2000 1X AND HIGH RATE PACKET DATA (HRPD) </a:t>
            </a:r>
          </a:p>
          <a:p>
            <a:pPr marL="0" indent="0">
              <a:buFontTx/>
              <a:buNone/>
            </a:pPr>
            <a:r>
              <a:rPr lang="en-US" sz="2200" dirty="0" smtClean="0">
                <a:latin typeface="Times New Roman" pitchFamily="18" charset="0"/>
              </a:rPr>
              <a:t>ANNEX E IEEE 802.16/WIMAX NETWORK </a:t>
            </a:r>
          </a:p>
          <a:p>
            <a:pPr marL="0" indent="0">
              <a:buFontTx/>
              <a:buNone/>
            </a:pPr>
            <a:endParaRPr lang="en-US" sz="2200" dirty="0" smtClean="0">
              <a:latin typeface="Times New Roman" pitchFamily="18" charset="0"/>
            </a:endParaRPr>
          </a:p>
        </p:txBody>
      </p:sp>
      <p:sp>
        <p:nvSpPr>
          <p:cNvPr id="70660" name="Date Placeholder 3"/>
          <p:cNvSpPr txBox="1">
            <a:spLocks noGrp="1"/>
          </p:cNvSpPr>
          <p:nvPr/>
        </p:nvSpPr>
        <p:spPr bwMode="auto">
          <a:xfrm>
            <a:off x="696913" y="332601"/>
            <a:ext cx="1340110" cy="276999"/>
          </a:xfrm>
          <a:prstGeom prst="rect">
            <a:avLst/>
          </a:prstGeom>
          <a:noFill/>
          <a:ln w="9525">
            <a:noFill/>
            <a:miter lim="800000"/>
            <a:headEnd/>
            <a:tailEnd/>
          </a:ln>
        </p:spPr>
        <p:txBody>
          <a:bodyPr wrap="none" lIns="0" tIns="0" rIns="0" bIns="0" anchor="b">
            <a:spAutoFit/>
          </a:bodyPr>
          <a:lstStyle/>
          <a:p>
            <a:pPr eaLnBrk="0" hangingPunct="0"/>
            <a:r>
              <a:rPr lang="en-US" sz="1800" dirty="0" smtClean="0"/>
              <a:t>January 2012</a:t>
            </a:r>
            <a:endParaRPr lang="en-GB" sz="1800" dirty="0"/>
          </a:p>
        </p:txBody>
      </p:sp>
      <p:sp>
        <p:nvSpPr>
          <p:cNvPr id="70662" name="Slide Number Placeholder 5"/>
          <p:cNvSpPr txBox="1">
            <a:spLocks noGrp="1"/>
          </p:cNvSpPr>
          <p:nvPr/>
        </p:nvSpPr>
        <p:spPr bwMode="auto">
          <a:xfrm>
            <a:off x="4395788" y="6475413"/>
            <a:ext cx="428625" cy="182562"/>
          </a:xfrm>
          <a:prstGeom prst="rect">
            <a:avLst/>
          </a:prstGeom>
          <a:noFill/>
          <a:ln w="9525">
            <a:noFill/>
            <a:miter lim="800000"/>
            <a:headEnd/>
            <a:tailEnd/>
          </a:ln>
        </p:spPr>
        <p:txBody>
          <a:bodyPr wrap="none" lIns="0" tIns="0" rIns="0" bIns="0">
            <a:spAutoFit/>
          </a:bodyPr>
          <a:lstStyle/>
          <a:p>
            <a:pPr algn="ctr" eaLnBrk="0" hangingPunct="0"/>
            <a:r>
              <a:rPr lang="en-GB" sz="1200" b="0"/>
              <a:t>Slide </a:t>
            </a:r>
            <a:fld id="{024F6161-EE81-4BB2-A12C-C1FE744C72CA}" type="slidenum">
              <a:rPr lang="en-GB" sz="1200" b="0"/>
              <a:pPr algn="ctr" eaLnBrk="0" hangingPunct="0"/>
              <a:t>10</a:t>
            </a:fld>
            <a:endParaRPr lang="en-GB" sz="1200" b="0"/>
          </a:p>
        </p:txBody>
      </p:sp>
      <p:sp>
        <p:nvSpPr>
          <p:cNvPr id="2" name="Footer Placeholder 1"/>
          <p:cNvSpPr>
            <a:spLocks noGrp="1"/>
          </p:cNvSpPr>
          <p:nvPr>
            <p:ph type="ftr" sz="quarter" idx="11"/>
          </p:nvPr>
        </p:nvSpPr>
        <p:spPr/>
        <p:txBody>
          <a:bodyPr/>
          <a:lstStyle/>
          <a:p>
            <a:pPr>
              <a:defRPr/>
            </a:pPr>
            <a:r>
              <a:rPr lang="en-US" smtClean="0"/>
              <a:t>Bruce Kraemer, Marvell</a:t>
            </a:r>
            <a:endParaRPr lang="en-US"/>
          </a:p>
        </p:txBody>
      </p:sp>
      <p:sp>
        <p:nvSpPr>
          <p:cNvPr id="3" name="Slide Number Placeholder 2"/>
          <p:cNvSpPr>
            <a:spLocks noGrp="1"/>
          </p:cNvSpPr>
          <p:nvPr>
            <p:ph type="sldNum" sz="quarter" idx="12"/>
          </p:nvPr>
        </p:nvSpPr>
        <p:spPr/>
        <p:txBody>
          <a:bodyPr/>
          <a:lstStyle/>
          <a:p>
            <a:pPr>
              <a:defRPr/>
            </a:pPr>
            <a:r>
              <a:rPr lang="en-US" smtClean="0"/>
              <a:t>Slide </a:t>
            </a:r>
            <a:fld id="{11E9C05C-0B54-485E-9CC6-C003E25E2F9A}" type="slidenum">
              <a:rPr lang="en-US" smtClean="0"/>
              <a:pPr>
                <a:defRPr/>
              </a:pPr>
              <a:t>10</a:t>
            </a:fld>
            <a:endParaRPr lang="en-US"/>
          </a:p>
        </p:txBody>
      </p:sp>
      <p:sp>
        <p:nvSpPr>
          <p:cNvPr id="4" name="Date Placeholder 3"/>
          <p:cNvSpPr>
            <a:spLocks noGrp="1"/>
          </p:cNvSpPr>
          <p:nvPr>
            <p:ph type="dt" sz="half" idx="10"/>
          </p:nvPr>
        </p:nvSpPr>
        <p:spPr/>
        <p:txBody>
          <a:bodyPr/>
          <a:lstStyle/>
          <a:p>
            <a:r>
              <a:rPr lang="en-US" smtClean="0"/>
              <a:t>March  2012</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lstStyle/>
          <a:p>
            <a:r>
              <a:rPr lang="en-US" smtClean="0">
                <a:latin typeface="Times New Roman" pitchFamily="18" charset="0"/>
              </a:rPr>
              <a:t>Guideline 1 to 2 Differences</a:t>
            </a:r>
          </a:p>
        </p:txBody>
      </p:sp>
      <p:sp>
        <p:nvSpPr>
          <p:cNvPr id="21506" name="Text Placeholder 2"/>
          <p:cNvSpPr>
            <a:spLocks noGrp="1"/>
          </p:cNvSpPr>
          <p:nvPr>
            <p:ph type="body" sz="half" idx="1"/>
          </p:nvPr>
        </p:nvSpPr>
        <p:spPr>
          <a:xfrm>
            <a:off x="0" y="1714500"/>
            <a:ext cx="9027886" cy="4381500"/>
          </a:xfrm>
        </p:spPr>
        <p:txBody>
          <a:bodyPr/>
          <a:lstStyle/>
          <a:p>
            <a:r>
              <a:rPr lang="en-US" dirty="0" smtClean="0">
                <a:latin typeface="Times New Roman" pitchFamily="18" charset="0"/>
              </a:rPr>
              <a:t>Provide a significantly better method for  analyzing/comparing the performance of a wireless technology in a representative physical environment with a specified data load scenario</a:t>
            </a:r>
          </a:p>
          <a:p>
            <a:pPr lvl="1"/>
            <a:r>
              <a:rPr lang="en-US" sz="2400" dirty="0" smtClean="0">
                <a:latin typeface="Times New Roman" pitchFamily="18" charset="0"/>
              </a:rPr>
              <a:t>Utilize realistic data loading (developed by OpenSG)</a:t>
            </a:r>
          </a:p>
          <a:p>
            <a:pPr lvl="1"/>
            <a:r>
              <a:rPr lang="en-US" sz="2400" dirty="0">
                <a:latin typeface="Times New Roman" pitchFamily="18" charset="0"/>
              </a:rPr>
              <a:t>Correct definitions contained in Section 4</a:t>
            </a:r>
          </a:p>
          <a:p>
            <a:pPr lvl="1"/>
            <a:r>
              <a:rPr lang="en-US" sz="2400" dirty="0" smtClean="0">
                <a:latin typeface="Times New Roman" pitchFamily="18" charset="0"/>
              </a:rPr>
              <a:t>Significantly extend the technology modeling (SDO sub com</a:t>
            </a:r>
            <a:r>
              <a:rPr lang="en-US" sz="2400" dirty="0">
                <a:latin typeface="Times New Roman" pitchFamily="18" charset="0"/>
              </a:rPr>
              <a:t>) in Section </a:t>
            </a:r>
            <a:r>
              <a:rPr lang="en-US" sz="2400" dirty="0" smtClean="0">
                <a:latin typeface="Times New Roman" pitchFamily="18" charset="0"/>
              </a:rPr>
              <a:t>5</a:t>
            </a:r>
            <a:endParaRPr lang="en-US" sz="2400" dirty="0">
              <a:latin typeface="Times New Roman" pitchFamily="18" charset="0"/>
            </a:endParaRPr>
          </a:p>
          <a:p>
            <a:pPr lvl="1"/>
            <a:endParaRPr lang="en-US" sz="2400" dirty="0" smtClean="0">
              <a:latin typeface="Times New Roman" pitchFamily="18" charset="0"/>
            </a:endParaRPr>
          </a:p>
          <a:p>
            <a:endParaRPr lang="en-US" dirty="0" smtClean="0">
              <a:latin typeface="Times New Roman" pitchFamily="18" charset="0"/>
            </a:endParaRPr>
          </a:p>
        </p:txBody>
      </p:sp>
      <p:sp>
        <p:nvSpPr>
          <p:cNvPr id="21508" name="Footer Placeholder 5"/>
          <p:cNvSpPr>
            <a:spLocks noGrp="1"/>
          </p:cNvSpPr>
          <p:nvPr>
            <p:ph type="ftr" sz="quarter" idx="11"/>
          </p:nvPr>
        </p:nvSpPr>
        <p:spPr>
          <a:noFill/>
        </p:spPr>
        <p:txBody>
          <a:bodyPr/>
          <a:lstStyle/>
          <a:p>
            <a:r>
              <a:rPr lang="en-US" smtClean="0"/>
              <a:t>Bruce Kraemer, Marvell</a:t>
            </a:r>
          </a:p>
        </p:txBody>
      </p:sp>
      <p:sp>
        <p:nvSpPr>
          <p:cNvPr id="21509" name="Slide Number Placeholder 6"/>
          <p:cNvSpPr>
            <a:spLocks noGrp="1"/>
          </p:cNvSpPr>
          <p:nvPr>
            <p:ph type="sldNum" sz="quarter" idx="12"/>
          </p:nvPr>
        </p:nvSpPr>
        <p:spPr>
          <a:xfrm>
            <a:off x="4357688" y="6475413"/>
            <a:ext cx="504825" cy="182562"/>
          </a:xfrm>
          <a:noFill/>
        </p:spPr>
        <p:txBody>
          <a:bodyPr/>
          <a:lstStyle/>
          <a:p>
            <a:r>
              <a:rPr lang="en-US" smtClean="0"/>
              <a:t>Slide </a:t>
            </a:r>
            <a:fld id="{7DD383B5-9665-43C7-9317-8D8B05CFD54B}" type="slidenum">
              <a:rPr lang="en-US" smtClean="0"/>
              <a:pPr/>
              <a:t>11</a:t>
            </a:fld>
            <a:endParaRPr lang="en-US" smtClean="0"/>
          </a:p>
        </p:txBody>
      </p:sp>
      <p:sp>
        <p:nvSpPr>
          <p:cNvPr id="2" name="Date Placeholder 1"/>
          <p:cNvSpPr>
            <a:spLocks noGrp="1"/>
          </p:cNvSpPr>
          <p:nvPr>
            <p:ph type="dt" sz="half" idx="10"/>
          </p:nvPr>
        </p:nvSpPr>
        <p:spPr>
          <a:xfrm>
            <a:off x="696913" y="332601"/>
            <a:ext cx="1340110" cy="276999"/>
          </a:xfrm>
        </p:spPr>
        <p:txBody>
          <a:bodyPr/>
          <a:lstStyle/>
          <a:p>
            <a:r>
              <a:rPr lang="en-US" smtClean="0"/>
              <a:t>March  2012</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a:xfrm>
            <a:off x="685800" y="685800"/>
            <a:ext cx="7772400" cy="812800"/>
          </a:xfrm>
        </p:spPr>
        <p:txBody>
          <a:bodyPr/>
          <a:lstStyle/>
          <a:p>
            <a:r>
              <a:rPr lang="en-US" dirty="0" smtClean="0">
                <a:latin typeface="Times New Roman" pitchFamily="18" charset="0"/>
              </a:rPr>
              <a:t>UCAIUG</a:t>
            </a:r>
          </a:p>
        </p:txBody>
      </p:sp>
      <p:sp>
        <p:nvSpPr>
          <p:cNvPr id="27650" name="Text Placeholder 2"/>
          <p:cNvSpPr>
            <a:spLocks noGrp="1"/>
          </p:cNvSpPr>
          <p:nvPr>
            <p:ph type="body" sz="half" idx="1"/>
          </p:nvPr>
        </p:nvSpPr>
        <p:spPr>
          <a:xfrm>
            <a:off x="299357" y="1482271"/>
            <a:ext cx="8470900" cy="4711700"/>
          </a:xfrm>
        </p:spPr>
        <p:txBody>
          <a:bodyPr/>
          <a:lstStyle/>
          <a:p>
            <a:r>
              <a:rPr lang="en-US" sz="1800" dirty="0" smtClean="0">
                <a:latin typeface="Times New Roman" pitchFamily="18" charset="0"/>
              </a:rPr>
              <a:t>•</a:t>
            </a:r>
            <a:r>
              <a:rPr lang="en-US" sz="1800" dirty="0"/>
              <a:t>The UCA</a:t>
            </a:r>
            <a:r>
              <a:rPr lang="en-US" sz="1800" baseline="30000" dirty="0"/>
              <a:t>®</a:t>
            </a:r>
            <a:r>
              <a:rPr lang="en-US" sz="1800" dirty="0"/>
              <a:t> International Users Group is a not-for-profit corporation consisting of utility user and supplier companies that is dedicated to promoting the integration and interoperability of electric/gas/water utility systems through the use of international standards-based technology. It is a User Group for IEC 61850, the Common Information Model – Generic Interface Definition (CIM/GID as per IEC 61970/61968), advanced metering and demand response via </a:t>
            </a:r>
            <a:r>
              <a:rPr lang="en-US" sz="1800" dirty="0" err="1"/>
              <a:t>OpenDR</a:t>
            </a:r>
            <a:r>
              <a:rPr lang="en-US" sz="1800" dirty="0"/>
              <a:t>. </a:t>
            </a:r>
          </a:p>
          <a:p>
            <a:r>
              <a:rPr lang="en-US" sz="1800" dirty="0"/>
              <a:t>Our Mission: To enable utility integration through the deployment of open standards by providing a forum in which the various stakeholders in the utility industry can work cooperatively together as members of a common organization to: Influence, select, and/or endorse open and public standards appropriate to the utility market based upon the needs of the membership. Specify, develop and/or accredit product/system-testing programs that facilitate the field interoperability of products and systems based upon these standards. Implement educational and promotional activities that increase awareness and deployment of these standards in the utility industry.</a:t>
            </a:r>
          </a:p>
        </p:txBody>
      </p:sp>
      <p:sp>
        <p:nvSpPr>
          <p:cNvPr id="27652" name="Footer Placeholder 5"/>
          <p:cNvSpPr>
            <a:spLocks noGrp="1"/>
          </p:cNvSpPr>
          <p:nvPr>
            <p:ph type="ftr" sz="quarter" idx="11"/>
          </p:nvPr>
        </p:nvSpPr>
        <p:spPr>
          <a:noFill/>
        </p:spPr>
        <p:txBody>
          <a:bodyPr/>
          <a:lstStyle/>
          <a:p>
            <a:r>
              <a:rPr lang="en-US" smtClean="0"/>
              <a:t>Bruce Kraemer, Marvell</a:t>
            </a:r>
          </a:p>
        </p:txBody>
      </p:sp>
      <p:sp>
        <p:nvSpPr>
          <p:cNvPr id="27653" name="Slide Number Placeholder 6"/>
          <p:cNvSpPr>
            <a:spLocks noGrp="1"/>
          </p:cNvSpPr>
          <p:nvPr>
            <p:ph type="sldNum" sz="quarter" idx="12"/>
          </p:nvPr>
        </p:nvSpPr>
        <p:spPr>
          <a:xfrm>
            <a:off x="4357688" y="6475413"/>
            <a:ext cx="504825" cy="182562"/>
          </a:xfrm>
          <a:noFill/>
        </p:spPr>
        <p:txBody>
          <a:bodyPr/>
          <a:lstStyle/>
          <a:p>
            <a:r>
              <a:rPr lang="en-US" smtClean="0"/>
              <a:t>Slide </a:t>
            </a:r>
            <a:fld id="{027BB308-4241-4144-ABA3-E1B0A9906736}" type="slidenum">
              <a:rPr lang="en-US" smtClean="0"/>
              <a:pPr/>
              <a:t>12</a:t>
            </a:fld>
            <a:endParaRPr lang="en-US" smtClean="0"/>
          </a:p>
        </p:txBody>
      </p:sp>
      <p:sp>
        <p:nvSpPr>
          <p:cNvPr id="2" name="Date Placeholder 1"/>
          <p:cNvSpPr>
            <a:spLocks noGrp="1"/>
          </p:cNvSpPr>
          <p:nvPr>
            <p:ph type="dt" sz="half" idx="10"/>
          </p:nvPr>
        </p:nvSpPr>
        <p:spPr>
          <a:xfrm>
            <a:off x="696913" y="332601"/>
            <a:ext cx="1340110" cy="276999"/>
          </a:xfrm>
        </p:spPr>
        <p:txBody>
          <a:bodyPr/>
          <a:lstStyle/>
          <a:p>
            <a:r>
              <a:rPr lang="en-US" smtClean="0"/>
              <a:t>March  2012</a:t>
            </a:r>
            <a:endParaRPr lang="en-US" dirty="0"/>
          </a:p>
        </p:txBody>
      </p:sp>
    </p:spTree>
    <p:extLst>
      <p:ext uri="{BB962C8B-B14F-4D97-AF65-F5344CB8AC3E}">
        <p14:creationId xmlns:p14="http://schemas.microsoft.com/office/powerpoint/2010/main" val="35466517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Footer Placeholder 4"/>
          <p:cNvSpPr>
            <a:spLocks noGrp="1"/>
          </p:cNvSpPr>
          <p:nvPr>
            <p:ph type="ftr" sz="quarter" idx="11"/>
          </p:nvPr>
        </p:nvSpPr>
        <p:spPr>
          <a:noFill/>
        </p:spPr>
        <p:txBody>
          <a:bodyPr/>
          <a:lstStyle/>
          <a:p>
            <a:r>
              <a:rPr lang="en-US" smtClean="0"/>
              <a:t>Bruce Kraemer, Marvell</a:t>
            </a:r>
          </a:p>
        </p:txBody>
      </p:sp>
      <p:sp>
        <p:nvSpPr>
          <p:cNvPr id="28676" name="Slide Number Placeholder 5"/>
          <p:cNvSpPr>
            <a:spLocks noGrp="1"/>
          </p:cNvSpPr>
          <p:nvPr>
            <p:ph type="sldNum" sz="quarter" idx="12"/>
          </p:nvPr>
        </p:nvSpPr>
        <p:spPr>
          <a:xfrm>
            <a:off x="4357688" y="6475413"/>
            <a:ext cx="504825" cy="182562"/>
          </a:xfrm>
          <a:noFill/>
        </p:spPr>
        <p:txBody>
          <a:bodyPr/>
          <a:lstStyle/>
          <a:p>
            <a:r>
              <a:rPr lang="en-US" smtClean="0"/>
              <a:t>Slide </a:t>
            </a:r>
            <a:fld id="{162C7E68-1D15-4473-8B56-A9224DF58F56}" type="slidenum">
              <a:rPr lang="en-US" smtClean="0"/>
              <a:pPr/>
              <a:t>13</a:t>
            </a:fld>
            <a:endParaRPr lang="en-US" smtClean="0"/>
          </a:p>
        </p:txBody>
      </p:sp>
      <p:sp>
        <p:nvSpPr>
          <p:cNvPr id="28677" name="TextBox 6"/>
          <p:cNvSpPr txBox="1">
            <a:spLocks noChangeArrowheads="1"/>
          </p:cNvSpPr>
          <p:nvPr/>
        </p:nvSpPr>
        <p:spPr bwMode="auto">
          <a:xfrm>
            <a:off x="301625" y="3875982"/>
            <a:ext cx="8194675" cy="1569660"/>
          </a:xfrm>
          <a:prstGeom prst="rect">
            <a:avLst/>
          </a:prstGeom>
          <a:noFill/>
          <a:ln w="9525">
            <a:noFill/>
            <a:miter lim="800000"/>
            <a:headEnd/>
            <a:tailEnd/>
          </a:ln>
        </p:spPr>
        <p:txBody>
          <a:bodyPr>
            <a:spAutoFit/>
          </a:bodyPr>
          <a:lstStyle/>
          <a:p>
            <a:pPr eaLnBrk="0" hangingPunct="0"/>
            <a:r>
              <a:rPr lang="en-US" dirty="0">
                <a:hlinkClick r:id="rId2"/>
              </a:rPr>
              <a:t>http://</a:t>
            </a:r>
            <a:r>
              <a:rPr lang="en-US" dirty="0" smtClean="0">
                <a:hlinkClick r:id="rId2"/>
              </a:rPr>
              <a:t>osgug.ucaiug.org/UtiliComm/Shared%20Documents/SG-NET%20PAP%20work-in-progress/Database-wip/database/SGNet-2010mod29Aug2011-5.1.zip</a:t>
            </a:r>
            <a:endParaRPr lang="en-US" dirty="0" smtClean="0"/>
          </a:p>
          <a:p>
            <a:pPr eaLnBrk="0" hangingPunct="0"/>
            <a:endParaRPr lang="en-US" dirty="0"/>
          </a:p>
        </p:txBody>
      </p:sp>
      <p:sp>
        <p:nvSpPr>
          <p:cNvPr id="3" name="TextBox 2"/>
          <p:cNvSpPr txBox="1"/>
          <p:nvPr/>
        </p:nvSpPr>
        <p:spPr>
          <a:xfrm>
            <a:off x="551543" y="1786653"/>
            <a:ext cx="3331361" cy="1938992"/>
          </a:xfrm>
          <a:prstGeom prst="rect">
            <a:avLst/>
          </a:prstGeom>
          <a:noFill/>
        </p:spPr>
        <p:txBody>
          <a:bodyPr wrap="none" rtlCol="0">
            <a:spAutoFit/>
          </a:bodyPr>
          <a:lstStyle/>
          <a:p>
            <a:r>
              <a:rPr lang="en-US" dirty="0" smtClean="0"/>
              <a:t>Latest data descriptions</a:t>
            </a:r>
          </a:p>
          <a:p>
            <a:r>
              <a:rPr lang="en-US" dirty="0" smtClean="0"/>
              <a:t>Actors</a:t>
            </a:r>
          </a:p>
          <a:p>
            <a:r>
              <a:rPr lang="en-US" dirty="0" smtClean="0"/>
              <a:t>Flows </a:t>
            </a:r>
          </a:p>
          <a:p>
            <a:r>
              <a:rPr lang="en-US" dirty="0" smtClean="0"/>
              <a:t>Data size</a:t>
            </a:r>
          </a:p>
          <a:p>
            <a:r>
              <a:rPr lang="en-US" dirty="0" smtClean="0"/>
              <a:t>Security levels</a:t>
            </a:r>
            <a:endParaRPr lang="en-US" dirty="0"/>
          </a:p>
        </p:txBody>
      </p:sp>
      <p:sp>
        <p:nvSpPr>
          <p:cNvPr id="5" name="TextBox 4"/>
          <p:cNvSpPr txBox="1"/>
          <p:nvPr/>
        </p:nvSpPr>
        <p:spPr>
          <a:xfrm>
            <a:off x="1026833" y="959338"/>
            <a:ext cx="5697394" cy="461665"/>
          </a:xfrm>
          <a:prstGeom prst="rect">
            <a:avLst/>
          </a:prstGeom>
          <a:noFill/>
        </p:spPr>
        <p:txBody>
          <a:bodyPr wrap="none" rtlCol="0">
            <a:spAutoFit/>
          </a:bodyPr>
          <a:lstStyle/>
          <a:p>
            <a:r>
              <a:rPr lang="en-US" dirty="0" smtClean="0"/>
              <a:t>Open SG    Utility Data Flow  information</a:t>
            </a:r>
            <a:endParaRPr lang="en-US" dirty="0"/>
          </a:p>
        </p:txBody>
      </p:sp>
      <p:sp>
        <p:nvSpPr>
          <p:cNvPr id="6" name="Date Placeholder 5"/>
          <p:cNvSpPr>
            <a:spLocks noGrp="1"/>
          </p:cNvSpPr>
          <p:nvPr>
            <p:ph type="dt" sz="half" idx="10"/>
          </p:nvPr>
        </p:nvSpPr>
        <p:spPr>
          <a:xfrm>
            <a:off x="696913" y="332601"/>
            <a:ext cx="1340110" cy="276999"/>
          </a:xfrm>
        </p:spPr>
        <p:txBody>
          <a:bodyPr/>
          <a:lstStyle/>
          <a:p>
            <a:pPr>
              <a:defRPr/>
            </a:pPr>
            <a:r>
              <a:rPr lang="en-US" smtClean="0"/>
              <a:t>March  2012</a:t>
            </a:r>
            <a:endParaRPr lang="en-US" dirty="0"/>
          </a:p>
        </p:txBody>
      </p:sp>
    </p:spTree>
    <p:extLst>
      <p:ext uri="{BB962C8B-B14F-4D97-AF65-F5344CB8AC3E}">
        <p14:creationId xmlns:p14="http://schemas.microsoft.com/office/powerpoint/2010/main" val="26810041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a:xfrm>
            <a:off x="342900" y="685800"/>
            <a:ext cx="8623300" cy="867229"/>
          </a:xfrm>
        </p:spPr>
        <p:txBody>
          <a:bodyPr/>
          <a:lstStyle/>
          <a:p>
            <a:r>
              <a:rPr lang="en-US" dirty="0" smtClean="0">
                <a:latin typeface="Times New Roman" pitchFamily="18" charset="0"/>
              </a:rPr>
              <a:t>SDO Sub group</a:t>
            </a:r>
          </a:p>
        </p:txBody>
      </p:sp>
      <p:sp>
        <p:nvSpPr>
          <p:cNvPr id="18434" name="Text Placeholder 2"/>
          <p:cNvSpPr>
            <a:spLocks noGrp="1"/>
          </p:cNvSpPr>
          <p:nvPr>
            <p:ph type="body" sz="half" idx="1"/>
          </p:nvPr>
        </p:nvSpPr>
        <p:spPr>
          <a:xfrm>
            <a:off x="341086" y="1676399"/>
            <a:ext cx="8420100" cy="4680857"/>
          </a:xfrm>
        </p:spPr>
        <p:txBody>
          <a:bodyPr/>
          <a:lstStyle/>
          <a:p>
            <a:r>
              <a:rPr lang="en-US" dirty="0" smtClean="0"/>
              <a:t>SDO </a:t>
            </a:r>
            <a:r>
              <a:rPr lang="en-US" dirty="0"/>
              <a:t>Sub-group </a:t>
            </a:r>
          </a:p>
          <a:p>
            <a:r>
              <a:rPr lang="en-US" dirty="0"/>
              <a:t>Purpose: Sub-group open to anyone with technical knowledge interested in contributing to clarifying SDO terms and generating estimates for covered equipment </a:t>
            </a:r>
          </a:p>
          <a:p>
            <a:r>
              <a:rPr lang="en-US" dirty="0"/>
              <a:t>When: Occurs every Monday effective 8/8/2011 from 9:00 AM to 10:30 AM (UTC-08:00) Pacific Time (US &amp; Canada). </a:t>
            </a:r>
          </a:p>
          <a:p>
            <a:r>
              <a:rPr lang="en-US" dirty="0"/>
              <a:t>Conference Bridge: +1-858-658-1111 Conference ID: 3827472 Passcode: 0681 </a:t>
            </a:r>
            <a:endParaRPr lang="en-US" dirty="0">
              <a:effectLst/>
            </a:endParaRPr>
          </a:p>
        </p:txBody>
      </p:sp>
      <p:sp>
        <p:nvSpPr>
          <p:cNvPr id="18436" name="Footer Placeholder 5"/>
          <p:cNvSpPr>
            <a:spLocks noGrp="1"/>
          </p:cNvSpPr>
          <p:nvPr>
            <p:ph type="ftr" sz="quarter" idx="11"/>
          </p:nvPr>
        </p:nvSpPr>
        <p:spPr>
          <a:noFill/>
        </p:spPr>
        <p:txBody>
          <a:bodyPr/>
          <a:lstStyle/>
          <a:p>
            <a:r>
              <a:rPr lang="en-US" smtClean="0"/>
              <a:t>Bruce Kraemer, Marvell</a:t>
            </a:r>
          </a:p>
        </p:txBody>
      </p:sp>
      <p:sp>
        <p:nvSpPr>
          <p:cNvPr id="18437" name="Slide Number Placeholder 6"/>
          <p:cNvSpPr>
            <a:spLocks noGrp="1"/>
          </p:cNvSpPr>
          <p:nvPr>
            <p:ph type="sldNum" sz="quarter" idx="12"/>
          </p:nvPr>
        </p:nvSpPr>
        <p:spPr>
          <a:xfrm>
            <a:off x="4357688" y="6475413"/>
            <a:ext cx="504825" cy="182562"/>
          </a:xfrm>
          <a:noFill/>
        </p:spPr>
        <p:txBody>
          <a:bodyPr/>
          <a:lstStyle/>
          <a:p>
            <a:r>
              <a:rPr lang="en-US" smtClean="0"/>
              <a:t>Slide </a:t>
            </a:r>
            <a:fld id="{A6514A72-0038-4AAD-B6BA-AC7CDC98BBA1}" type="slidenum">
              <a:rPr lang="en-US" smtClean="0"/>
              <a:pPr/>
              <a:t>14</a:t>
            </a:fld>
            <a:endParaRPr lang="en-US" smtClean="0"/>
          </a:p>
        </p:txBody>
      </p:sp>
      <p:sp>
        <p:nvSpPr>
          <p:cNvPr id="2" name="Date Placeholder 1"/>
          <p:cNvSpPr>
            <a:spLocks noGrp="1"/>
          </p:cNvSpPr>
          <p:nvPr>
            <p:ph type="dt" sz="half" idx="10"/>
          </p:nvPr>
        </p:nvSpPr>
        <p:spPr>
          <a:xfrm>
            <a:off x="696913" y="332601"/>
            <a:ext cx="1340110" cy="276999"/>
          </a:xfrm>
        </p:spPr>
        <p:txBody>
          <a:bodyPr/>
          <a:lstStyle/>
          <a:p>
            <a:r>
              <a:rPr lang="en-US" smtClean="0"/>
              <a:t>March  2012</a:t>
            </a:r>
            <a:endParaRPr lang="en-US" dirty="0"/>
          </a:p>
        </p:txBody>
      </p:sp>
    </p:spTree>
    <p:extLst>
      <p:ext uri="{BB962C8B-B14F-4D97-AF65-F5344CB8AC3E}">
        <p14:creationId xmlns:p14="http://schemas.microsoft.com/office/powerpoint/2010/main" val="10257460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a:xfrm>
            <a:off x="685800" y="685800"/>
            <a:ext cx="7772400" cy="596900"/>
          </a:xfrm>
        </p:spPr>
        <p:txBody>
          <a:bodyPr/>
          <a:lstStyle/>
          <a:p>
            <a:r>
              <a:rPr lang="en-US" smtClean="0">
                <a:latin typeface="Times New Roman" pitchFamily="18" charset="0"/>
              </a:rPr>
              <a:t>Guideline Sections</a:t>
            </a:r>
          </a:p>
        </p:txBody>
      </p:sp>
      <p:sp>
        <p:nvSpPr>
          <p:cNvPr id="20482" name="Text Placeholder 2"/>
          <p:cNvSpPr>
            <a:spLocks noGrp="1"/>
          </p:cNvSpPr>
          <p:nvPr>
            <p:ph type="body" sz="half" idx="1"/>
          </p:nvPr>
        </p:nvSpPr>
        <p:spPr>
          <a:xfrm>
            <a:off x="393700" y="1498600"/>
            <a:ext cx="8331200" cy="4597400"/>
          </a:xfrm>
        </p:spPr>
        <p:txBody>
          <a:bodyPr/>
          <a:lstStyle/>
          <a:p>
            <a:r>
              <a:rPr lang="en-US" dirty="0" smtClean="0">
                <a:latin typeface="Times New Roman" pitchFamily="18" charset="0"/>
              </a:rPr>
              <a:t>Sect 2 Acronyms and Definitions </a:t>
            </a:r>
          </a:p>
          <a:p>
            <a:r>
              <a:rPr lang="en-US" dirty="0" smtClean="0">
                <a:latin typeface="Times New Roman" pitchFamily="18" charset="0"/>
              </a:rPr>
              <a:t>Sect 3 SG Conceptual Model &amp; Business Requirements </a:t>
            </a:r>
          </a:p>
          <a:p>
            <a:r>
              <a:rPr lang="en-US" dirty="0" smtClean="0">
                <a:latin typeface="Times New Roman" pitchFamily="18" charset="0"/>
              </a:rPr>
              <a:t>Sect 4 Wireless Technology </a:t>
            </a:r>
          </a:p>
          <a:p>
            <a:r>
              <a:rPr lang="en-US" dirty="0" smtClean="0">
                <a:latin typeface="Times New Roman" pitchFamily="18" charset="0"/>
              </a:rPr>
              <a:t>Sect 5 Modeling &amp; Evaluation Approach </a:t>
            </a:r>
          </a:p>
          <a:p>
            <a:r>
              <a:rPr lang="en-US" dirty="0" smtClean="0">
                <a:latin typeface="Times New Roman" pitchFamily="18" charset="0"/>
              </a:rPr>
              <a:t>Sect 6 Factors to Consider </a:t>
            </a:r>
          </a:p>
          <a:p>
            <a:r>
              <a:rPr lang="en-US" dirty="0" smtClean="0">
                <a:latin typeface="Times New Roman" pitchFamily="18" charset="0"/>
              </a:rPr>
              <a:t>Sect 7 Conclusions</a:t>
            </a:r>
          </a:p>
          <a:p>
            <a:r>
              <a:rPr lang="en-US" dirty="0" smtClean="0">
                <a:latin typeface="Times New Roman" pitchFamily="18" charset="0"/>
              </a:rPr>
              <a:t>Sect 8 References</a:t>
            </a:r>
          </a:p>
          <a:p>
            <a:r>
              <a:rPr lang="en-US" dirty="0" smtClean="0">
                <a:latin typeface="Times New Roman" pitchFamily="18" charset="0"/>
              </a:rPr>
              <a:t>Sect 9 Bibliography</a:t>
            </a:r>
          </a:p>
          <a:p>
            <a:r>
              <a:rPr lang="en-US" dirty="0" smtClean="0">
                <a:latin typeface="Times New Roman" pitchFamily="18" charset="0"/>
              </a:rPr>
              <a:t>Annex (e.g. A, B, C, D, E)</a:t>
            </a:r>
          </a:p>
        </p:txBody>
      </p:sp>
      <p:sp>
        <p:nvSpPr>
          <p:cNvPr id="20484" name="Footer Placeholder 5"/>
          <p:cNvSpPr>
            <a:spLocks noGrp="1"/>
          </p:cNvSpPr>
          <p:nvPr>
            <p:ph type="ftr" sz="quarter" idx="11"/>
          </p:nvPr>
        </p:nvSpPr>
        <p:spPr>
          <a:noFill/>
        </p:spPr>
        <p:txBody>
          <a:bodyPr/>
          <a:lstStyle/>
          <a:p>
            <a:r>
              <a:rPr lang="en-US" smtClean="0"/>
              <a:t>Bruce Kraemer, Marvell</a:t>
            </a:r>
          </a:p>
        </p:txBody>
      </p:sp>
      <p:sp>
        <p:nvSpPr>
          <p:cNvPr id="20485" name="Slide Number Placeholder 6"/>
          <p:cNvSpPr>
            <a:spLocks noGrp="1"/>
          </p:cNvSpPr>
          <p:nvPr>
            <p:ph type="sldNum" sz="quarter" idx="12"/>
          </p:nvPr>
        </p:nvSpPr>
        <p:spPr>
          <a:xfrm>
            <a:off x="4357688" y="6475413"/>
            <a:ext cx="504825" cy="182562"/>
          </a:xfrm>
          <a:noFill/>
        </p:spPr>
        <p:txBody>
          <a:bodyPr/>
          <a:lstStyle/>
          <a:p>
            <a:r>
              <a:rPr lang="en-US" smtClean="0"/>
              <a:t>Slide </a:t>
            </a:r>
            <a:fld id="{7BC2309F-CF4A-4783-9EA7-A2777CE45494}" type="slidenum">
              <a:rPr lang="en-US" smtClean="0"/>
              <a:pPr/>
              <a:t>15</a:t>
            </a:fld>
            <a:endParaRPr lang="en-US" smtClean="0"/>
          </a:p>
        </p:txBody>
      </p:sp>
      <p:sp>
        <p:nvSpPr>
          <p:cNvPr id="2" name="Date Placeholder 1"/>
          <p:cNvSpPr>
            <a:spLocks noGrp="1"/>
          </p:cNvSpPr>
          <p:nvPr>
            <p:ph type="dt" sz="half" idx="10"/>
          </p:nvPr>
        </p:nvSpPr>
        <p:spPr>
          <a:xfrm>
            <a:off x="696913" y="332601"/>
            <a:ext cx="1340110" cy="276999"/>
          </a:xfrm>
        </p:spPr>
        <p:txBody>
          <a:bodyPr/>
          <a:lstStyle/>
          <a:p>
            <a:r>
              <a:rPr lang="en-US" smtClean="0"/>
              <a:t>March  2012</a:t>
            </a:r>
            <a:endParaRPr lang="en-US" dirty="0"/>
          </a:p>
        </p:txBody>
      </p:sp>
      <p:sp>
        <p:nvSpPr>
          <p:cNvPr id="3" name="Rectangle 2"/>
          <p:cNvSpPr/>
          <p:nvPr/>
        </p:nvSpPr>
        <p:spPr bwMode="auto">
          <a:xfrm>
            <a:off x="275771" y="2452914"/>
            <a:ext cx="6139543" cy="1262743"/>
          </a:xfrm>
          <a:prstGeom prst="rect">
            <a:avLst/>
          </a:prstGeom>
          <a:no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sp>
        <p:nvSpPr>
          <p:cNvPr id="4" name="TextBox 3"/>
          <p:cNvSpPr txBox="1"/>
          <p:nvPr/>
        </p:nvSpPr>
        <p:spPr>
          <a:xfrm>
            <a:off x="6604000" y="2701053"/>
            <a:ext cx="2090637" cy="461665"/>
          </a:xfrm>
          <a:prstGeom prst="rect">
            <a:avLst/>
          </a:prstGeom>
          <a:noFill/>
        </p:spPr>
        <p:txBody>
          <a:bodyPr wrap="none" rtlCol="0">
            <a:spAutoFit/>
          </a:bodyPr>
          <a:lstStyle/>
          <a:p>
            <a:r>
              <a:rPr lang="en-US" dirty="0" smtClean="0"/>
              <a:t>Re-write focus</a:t>
            </a:r>
            <a:endParaRPr lang="en-US" dirty="0"/>
          </a:p>
        </p:txBody>
      </p:sp>
    </p:spTree>
    <p:extLst>
      <p:ext uri="{BB962C8B-B14F-4D97-AF65-F5344CB8AC3E}">
        <p14:creationId xmlns:p14="http://schemas.microsoft.com/office/powerpoint/2010/main" val="16756782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idx="4294967295"/>
          </p:nvPr>
        </p:nvSpPr>
        <p:spPr/>
        <p:txBody>
          <a:bodyPr/>
          <a:lstStyle/>
          <a:p>
            <a:r>
              <a:rPr lang="en-US" dirty="0" smtClean="0">
                <a:latin typeface="Times New Roman" pitchFamily="18" charset="0"/>
              </a:rPr>
              <a:t>Annexes</a:t>
            </a:r>
          </a:p>
        </p:txBody>
      </p:sp>
      <p:sp>
        <p:nvSpPr>
          <p:cNvPr id="70659" name="Content Placeholder 2"/>
          <p:cNvSpPr>
            <a:spLocks noGrp="1"/>
          </p:cNvSpPr>
          <p:nvPr>
            <p:ph idx="4294967295"/>
          </p:nvPr>
        </p:nvSpPr>
        <p:spPr>
          <a:xfrm>
            <a:off x="130628" y="1981200"/>
            <a:ext cx="9013371" cy="4114800"/>
          </a:xfrm>
        </p:spPr>
        <p:txBody>
          <a:bodyPr/>
          <a:lstStyle/>
          <a:p>
            <a:pPr marL="0" indent="0">
              <a:buFontTx/>
              <a:buNone/>
            </a:pPr>
            <a:r>
              <a:rPr lang="en-US" sz="2200" dirty="0" smtClean="0">
                <a:latin typeface="Times New Roman" pitchFamily="18" charset="0"/>
              </a:rPr>
              <a:t>ANNEX A IEEE 802.11 </a:t>
            </a:r>
          </a:p>
          <a:p>
            <a:pPr marL="0" indent="0">
              <a:buFontTx/>
              <a:buNone/>
            </a:pPr>
            <a:r>
              <a:rPr lang="en-US" sz="2200" dirty="0" smtClean="0">
                <a:latin typeface="Times New Roman" pitchFamily="18" charset="0"/>
              </a:rPr>
              <a:t>ANNEX B 3GPP LONG TERM EVOLUTION (LTE) </a:t>
            </a:r>
          </a:p>
          <a:p>
            <a:pPr marL="0" indent="0">
              <a:buFontTx/>
              <a:buNone/>
            </a:pPr>
            <a:r>
              <a:rPr lang="en-US" sz="2200" dirty="0" smtClean="0">
                <a:latin typeface="Times New Roman" pitchFamily="18" charset="0"/>
              </a:rPr>
              <a:t>ANNEX C 3GPP HIGH SPEED PACKET ACCESS (HSPA) </a:t>
            </a:r>
          </a:p>
          <a:p>
            <a:pPr marL="0" indent="0">
              <a:buFontTx/>
              <a:buNone/>
            </a:pPr>
            <a:r>
              <a:rPr lang="en-US" sz="2200" dirty="0" smtClean="0">
                <a:latin typeface="Times New Roman" pitchFamily="18" charset="0"/>
              </a:rPr>
              <a:t>ANNEX D CDMA2000 1X AND HIGH RATE PACKET DATA (HRPD) </a:t>
            </a:r>
          </a:p>
          <a:p>
            <a:pPr marL="0" indent="0">
              <a:buFontTx/>
              <a:buNone/>
            </a:pPr>
            <a:r>
              <a:rPr lang="en-US" sz="2200" dirty="0" smtClean="0">
                <a:latin typeface="Times New Roman" pitchFamily="18" charset="0"/>
              </a:rPr>
              <a:t>ANNEX E IEEE 802.16/WIMAX NETWORK </a:t>
            </a:r>
          </a:p>
          <a:p>
            <a:pPr marL="0" indent="0">
              <a:buFontTx/>
              <a:buNone/>
            </a:pPr>
            <a:endParaRPr lang="en-US" sz="2200" dirty="0" smtClean="0">
              <a:latin typeface="Times New Roman" pitchFamily="18" charset="0"/>
            </a:endParaRPr>
          </a:p>
        </p:txBody>
      </p:sp>
      <p:sp>
        <p:nvSpPr>
          <p:cNvPr id="70660" name="Date Placeholder 3"/>
          <p:cNvSpPr txBox="1">
            <a:spLocks noGrp="1"/>
          </p:cNvSpPr>
          <p:nvPr/>
        </p:nvSpPr>
        <p:spPr bwMode="auto">
          <a:xfrm>
            <a:off x="696913" y="332601"/>
            <a:ext cx="1340110" cy="276999"/>
          </a:xfrm>
          <a:prstGeom prst="rect">
            <a:avLst/>
          </a:prstGeom>
          <a:noFill/>
          <a:ln w="9525">
            <a:noFill/>
            <a:miter lim="800000"/>
            <a:headEnd/>
            <a:tailEnd/>
          </a:ln>
        </p:spPr>
        <p:txBody>
          <a:bodyPr wrap="none" lIns="0" tIns="0" rIns="0" bIns="0" anchor="b">
            <a:spAutoFit/>
          </a:bodyPr>
          <a:lstStyle/>
          <a:p>
            <a:pPr eaLnBrk="0" hangingPunct="0"/>
            <a:r>
              <a:rPr lang="en-US" sz="1800" dirty="0" smtClean="0"/>
              <a:t>January 2012</a:t>
            </a:r>
            <a:endParaRPr lang="en-GB" sz="1800" dirty="0"/>
          </a:p>
        </p:txBody>
      </p:sp>
      <p:sp>
        <p:nvSpPr>
          <p:cNvPr id="70662" name="Slide Number Placeholder 5"/>
          <p:cNvSpPr txBox="1">
            <a:spLocks noGrp="1"/>
          </p:cNvSpPr>
          <p:nvPr/>
        </p:nvSpPr>
        <p:spPr bwMode="auto">
          <a:xfrm>
            <a:off x="4395788" y="6475413"/>
            <a:ext cx="428625" cy="182562"/>
          </a:xfrm>
          <a:prstGeom prst="rect">
            <a:avLst/>
          </a:prstGeom>
          <a:noFill/>
          <a:ln w="9525">
            <a:noFill/>
            <a:miter lim="800000"/>
            <a:headEnd/>
            <a:tailEnd/>
          </a:ln>
        </p:spPr>
        <p:txBody>
          <a:bodyPr wrap="none" lIns="0" tIns="0" rIns="0" bIns="0">
            <a:spAutoFit/>
          </a:bodyPr>
          <a:lstStyle/>
          <a:p>
            <a:pPr algn="ctr" eaLnBrk="0" hangingPunct="0"/>
            <a:r>
              <a:rPr lang="en-GB" sz="1200" b="0"/>
              <a:t>Slide </a:t>
            </a:r>
            <a:fld id="{024F6161-EE81-4BB2-A12C-C1FE744C72CA}" type="slidenum">
              <a:rPr lang="en-GB" sz="1200" b="0"/>
              <a:pPr algn="ctr" eaLnBrk="0" hangingPunct="0"/>
              <a:t>16</a:t>
            </a:fld>
            <a:endParaRPr lang="en-GB" sz="1200" b="0"/>
          </a:p>
        </p:txBody>
      </p:sp>
      <p:sp>
        <p:nvSpPr>
          <p:cNvPr id="2" name="Footer Placeholder 1"/>
          <p:cNvSpPr>
            <a:spLocks noGrp="1"/>
          </p:cNvSpPr>
          <p:nvPr>
            <p:ph type="ftr" sz="quarter" idx="11"/>
          </p:nvPr>
        </p:nvSpPr>
        <p:spPr/>
        <p:txBody>
          <a:bodyPr/>
          <a:lstStyle/>
          <a:p>
            <a:pPr>
              <a:defRPr/>
            </a:pPr>
            <a:r>
              <a:rPr lang="en-US" smtClean="0"/>
              <a:t>Bruce Kraemer, Marvell</a:t>
            </a:r>
            <a:endParaRPr lang="en-US"/>
          </a:p>
        </p:txBody>
      </p:sp>
      <p:sp>
        <p:nvSpPr>
          <p:cNvPr id="3" name="Slide Number Placeholder 2"/>
          <p:cNvSpPr>
            <a:spLocks noGrp="1"/>
          </p:cNvSpPr>
          <p:nvPr>
            <p:ph type="sldNum" sz="quarter" idx="12"/>
          </p:nvPr>
        </p:nvSpPr>
        <p:spPr/>
        <p:txBody>
          <a:bodyPr/>
          <a:lstStyle/>
          <a:p>
            <a:pPr>
              <a:defRPr/>
            </a:pPr>
            <a:r>
              <a:rPr lang="en-US" smtClean="0"/>
              <a:t>Slide </a:t>
            </a:r>
            <a:fld id="{11E9C05C-0B54-485E-9CC6-C003E25E2F9A}" type="slidenum">
              <a:rPr lang="en-US" smtClean="0"/>
              <a:pPr>
                <a:defRPr/>
              </a:pPr>
              <a:t>16</a:t>
            </a:fld>
            <a:endParaRPr lang="en-US"/>
          </a:p>
        </p:txBody>
      </p:sp>
      <p:sp>
        <p:nvSpPr>
          <p:cNvPr id="4" name="Date Placeholder 3"/>
          <p:cNvSpPr>
            <a:spLocks noGrp="1"/>
          </p:cNvSpPr>
          <p:nvPr>
            <p:ph type="dt" sz="half" idx="10"/>
          </p:nvPr>
        </p:nvSpPr>
        <p:spPr/>
        <p:txBody>
          <a:bodyPr/>
          <a:lstStyle/>
          <a:p>
            <a:r>
              <a:rPr lang="en-US" smtClean="0"/>
              <a:t>March  2012</a:t>
            </a:r>
            <a:endParaRPr lang="en-US" dirty="0"/>
          </a:p>
        </p:txBody>
      </p:sp>
    </p:spTree>
    <p:extLst>
      <p:ext uri="{BB962C8B-B14F-4D97-AF65-F5344CB8AC3E}">
        <p14:creationId xmlns:p14="http://schemas.microsoft.com/office/powerpoint/2010/main" val="15069112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Number Placeholder 3"/>
          <p:cNvSpPr>
            <a:spLocks noGrp="1"/>
          </p:cNvSpPr>
          <p:nvPr>
            <p:ph type="sldNum" sz="quarter" idx="12"/>
          </p:nvPr>
        </p:nvSpPr>
        <p:spPr>
          <a:xfrm>
            <a:off x="4393695" y="6475413"/>
            <a:ext cx="432812" cy="184666"/>
          </a:xfrm>
          <a:noFill/>
        </p:spPr>
        <p:txBody>
          <a:bodyPr/>
          <a:lstStyle/>
          <a:p>
            <a:r>
              <a:rPr lang="en-US" dirty="0" smtClean="0"/>
              <a:t>Slide </a:t>
            </a:r>
            <a:fld id="{77B7040A-EBB2-45BF-B06B-C388A636F7EC}" type="slidenum">
              <a:rPr lang="en-US" smtClean="0"/>
              <a:pPr/>
              <a:t>17</a:t>
            </a:fld>
            <a:endParaRPr lang="en-US" dirty="0" smtClean="0"/>
          </a:p>
        </p:txBody>
      </p:sp>
      <p:sp>
        <p:nvSpPr>
          <p:cNvPr id="5" name="Rectangle 4"/>
          <p:cNvSpPr/>
          <p:nvPr/>
        </p:nvSpPr>
        <p:spPr>
          <a:xfrm>
            <a:off x="2186679" y="1943100"/>
            <a:ext cx="4499822" cy="1754326"/>
          </a:xfrm>
          <a:prstGeom prst="rect">
            <a:avLst/>
          </a:prstGeom>
          <a:noFill/>
        </p:spPr>
        <p:txBody>
          <a:bodyPr wrap="none">
            <a:spAutoFit/>
          </a:bodyPr>
          <a:lstStyle/>
          <a:p>
            <a:pPr algn="ctr" eaLnBrk="0" hangingPunct="0">
              <a:defRPr/>
            </a:pPr>
            <a:r>
              <a:rPr lang="en-US" sz="540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NIST SGIP </a:t>
            </a:r>
          </a:p>
          <a:p>
            <a:pPr algn="ctr" eaLnBrk="0" hangingPunct="0">
              <a:defRPr/>
            </a:pPr>
            <a:r>
              <a:rPr lang="en-US" sz="540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PAP02 </a:t>
            </a:r>
            <a:r>
              <a:rPr lang="en-US" sz="540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Update</a:t>
            </a:r>
          </a:p>
        </p:txBody>
      </p:sp>
      <p:sp>
        <p:nvSpPr>
          <p:cNvPr id="15364" name="Footer Placeholder 2"/>
          <p:cNvSpPr>
            <a:spLocks noGrp="1"/>
          </p:cNvSpPr>
          <p:nvPr>
            <p:ph type="ftr" sz="quarter" idx="11"/>
          </p:nvPr>
        </p:nvSpPr>
        <p:spPr>
          <a:noFill/>
        </p:spPr>
        <p:txBody>
          <a:bodyPr/>
          <a:lstStyle/>
          <a:p>
            <a:r>
              <a:rPr lang="en-US" smtClean="0"/>
              <a:t>Bruce Kraemer, Marvell</a:t>
            </a:r>
          </a:p>
        </p:txBody>
      </p:sp>
      <p:sp>
        <p:nvSpPr>
          <p:cNvPr id="2" name="Date Placeholder 1"/>
          <p:cNvSpPr>
            <a:spLocks noGrp="1"/>
          </p:cNvSpPr>
          <p:nvPr>
            <p:ph type="dt" sz="half" idx="10"/>
          </p:nvPr>
        </p:nvSpPr>
        <p:spPr/>
        <p:txBody>
          <a:bodyPr/>
          <a:lstStyle/>
          <a:p>
            <a:pPr>
              <a:defRPr/>
            </a:pPr>
            <a:r>
              <a:rPr lang="en-US" smtClean="0"/>
              <a:t>March  2012</a:t>
            </a:r>
            <a:endParaRPr lang="en-US" dirty="0"/>
          </a:p>
        </p:txBody>
      </p:sp>
    </p:spTree>
    <p:extLst>
      <p:ext uri="{BB962C8B-B14F-4D97-AF65-F5344CB8AC3E}">
        <p14:creationId xmlns:p14="http://schemas.microsoft.com/office/powerpoint/2010/main" val="40739420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a:xfrm>
            <a:off x="348343" y="685800"/>
            <a:ext cx="8519886" cy="1066800"/>
          </a:xfrm>
        </p:spPr>
        <p:txBody>
          <a:bodyPr/>
          <a:lstStyle/>
          <a:p>
            <a:r>
              <a:rPr lang="en-US" dirty="0" smtClean="0">
                <a:latin typeface="Times New Roman" pitchFamily="18" charset="0"/>
              </a:rPr>
              <a:t>PAP02 Guideline – January Schedule Overview</a:t>
            </a:r>
          </a:p>
        </p:txBody>
      </p:sp>
      <p:sp>
        <p:nvSpPr>
          <p:cNvPr id="22530" name="Text Placeholder 2"/>
          <p:cNvSpPr>
            <a:spLocks noGrp="1"/>
          </p:cNvSpPr>
          <p:nvPr>
            <p:ph type="body" sz="half" idx="1"/>
          </p:nvPr>
        </p:nvSpPr>
        <p:spPr>
          <a:xfrm>
            <a:off x="469900" y="1689100"/>
            <a:ext cx="8420100" cy="4406900"/>
          </a:xfrm>
        </p:spPr>
        <p:txBody>
          <a:bodyPr/>
          <a:lstStyle/>
          <a:p>
            <a:r>
              <a:rPr lang="en-US" dirty="0" smtClean="0">
                <a:latin typeface="Times New Roman" pitchFamily="18" charset="0"/>
              </a:rPr>
              <a:t>Wireless Guideline 1 published – Jan 13, 2011</a:t>
            </a:r>
          </a:p>
          <a:p>
            <a:endParaRPr lang="en-US" dirty="0" smtClean="0">
              <a:latin typeface="Times New Roman" pitchFamily="18" charset="0"/>
            </a:endParaRPr>
          </a:p>
          <a:p>
            <a:r>
              <a:rPr lang="en-US" dirty="0" smtClean="0">
                <a:latin typeface="Times New Roman" pitchFamily="18" charset="0"/>
              </a:rPr>
              <a:t>Finalize wireless model – Oct 7, 2011</a:t>
            </a:r>
          </a:p>
          <a:p>
            <a:r>
              <a:rPr lang="en-US" dirty="0" smtClean="0">
                <a:latin typeface="Times New Roman" pitchFamily="18" charset="0"/>
              </a:rPr>
              <a:t>Revise Sections 2,3,4,5,6,7,8,9,Annex  - March 16, 2012</a:t>
            </a:r>
          </a:p>
          <a:p>
            <a:r>
              <a:rPr lang="en-US" dirty="0" smtClean="0">
                <a:latin typeface="Times New Roman" pitchFamily="18" charset="0"/>
              </a:rPr>
              <a:t>Collect all details on modeling scenarios – Nov 4, 2011</a:t>
            </a:r>
          </a:p>
          <a:p>
            <a:r>
              <a:rPr lang="en-US" dirty="0" smtClean="0">
                <a:latin typeface="Times New Roman" pitchFamily="18" charset="0"/>
              </a:rPr>
              <a:t>Exercise, refine, output model results – Feb 3, 2012</a:t>
            </a:r>
          </a:p>
          <a:p>
            <a:r>
              <a:rPr lang="en-US" dirty="0" smtClean="0">
                <a:latin typeface="Times New Roman" pitchFamily="18" charset="0"/>
              </a:rPr>
              <a:t>PAP02 vote on Guideline 2</a:t>
            </a:r>
          </a:p>
          <a:p>
            <a:r>
              <a:rPr lang="en-US" dirty="0" smtClean="0">
                <a:latin typeface="Times New Roman" pitchFamily="18" charset="0"/>
              </a:rPr>
              <a:t>Submit Guideline 2 to </a:t>
            </a:r>
            <a:r>
              <a:rPr lang="en-US" dirty="0" err="1" smtClean="0">
                <a:latin typeface="Times New Roman" pitchFamily="18" charset="0"/>
              </a:rPr>
              <a:t>CoS</a:t>
            </a:r>
            <a:r>
              <a:rPr lang="en-US" dirty="0" smtClean="0">
                <a:latin typeface="Times New Roman" pitchFamily="18" charset="0"/>
              </a:rPr>
              <a:t> process – April 16, 2012</a:t>
            </a:r>
          </a:p>
          <a:p>
            <a:endParaRPr lang="en-US" dirty="0" smtClean="0">
              <a:latin typeface="Times New Roman" pitchFamily="18" charset="0"/>
            </a:endParaRPr>
          </a:p>
          <a:p>
            <a:r>
              <a:rPr lang="en-US" dirty="0" smtClean="0">
                <a:latin typeface="Times New Roman" pitchFamily="18" charset="0"/>
              </a:rPr>
              <a:t>Wireless Guideline 2 published – Aug 10, 2012</a:t>
            </a:r>
          </a:p>
          <a:p>
            <a:endParaRPr lang="en-US" dirty="0" smtClean="0">
              <a:latin typeface="Times New Roman" pitchFamily="18" charset="0"/>
            </a:endParaRPr>
          </a:p>
        </p:txBody>
      </p:sp>
      <p:sp>
        <p:nvSpPr>
          <p:cNvPr id="22532" name="Footer Placeholder 5"/>
          <p:cNvSpPr>
            <a:spLocks noGrp="1"/>
          </p:cNvSpPr>
          <p:nvPr>
            <p:ph type="ftr" sz="quarter" idx="11"/>
          </p:nvPr>
        </p:nvSpPr>
        <p:spPr>
          <a:noFill/>
        </p:spPr>
        <p:txBody>
          <a:bodyPr/>
          <a:lstStyle/>
          <a:p>
            <a:r>
              <a:rPr lang="en-US" smtClean="0"/>
              <a:t>Bruce Kraemer, Marvell</a:t>
            </a:r>
          </a:p>
        </p:txBody>
      </p:sp>
      <p:sp>
        <p:nvSpPr>
          <p:cNvPr id="22533" name="Slide Number Placeholder 6"/>
          <p:cNvSpPr>
            <a:spLocks noGrp="1"/>
          </p:cNvSpPr>
          <p:nvPr>
            <p:ph type="sldNum" sz="quarter" idx="12"/>
          </p:nvPr>
        </p:nvSpPr>
        <p:spPr>
          <a:xfrm>
            <a:off x="4357688" y="6475413"/>
            <a:ext cx="504825" cy="182562"/>
          </a:xfrm>
          <a:noFill/>
        </p:spPr>
        <p:txBody>
          <a:bodyPr/>
          <a:lstStyle/>
          <a:p>
            <a:r>
              <a:rPr lang="en-US" smtClean="0"/>
              <a:t>Slide </a:t>
            </a:r>
            <a:fld id="{204259C1-B27A-43EE-86BF-94FA29D35FF7}" type="slidenum">
              <a:rPr lang="en-US" smtClean="0"/>
              <a:pPr/>
              <a:t>18</a:t>
            </a:fld>
            <a:endParaRPr lang="en-US" smtClean="0"/>
          </a:p>
        </p:txBody>
      </p:sp>
      <p:sp>
        <p:nvSpPr>
          <p:cNvPr id="2" name="Date Placeholder 1"/>
          <p:cNvSpPr>
            <a:spLocks noGrp="1"/>
          </p:cNvSpPr>
          <p:nvPr>
            <p:ph type="dt" sz="half" idx="10"/>
          </p:nvPr>
        </p:nvSpPr>
        <p:spPr/>
        <p:txBody>
          <a:bodyPr/>
          <a:lstStyle/>
          <a:p>
            <a:r>
              <a:rPr lang="en-US" smtClean="0"/>
              <a:t>March  2012</a:t>
            </a:r>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a:xfrm>
            <a:off x="348343" y="685800"/>
            <a:ext cx="8519886" cy="1066800"/>
          </a:xfrm>
        </p:spPr>
        <p:txBody>
          <a:bodyPr/>
          <a:lstStyle/>
          <a:p>
            <a:r>
              <a:rPr lang="en-US" dirty="0" smtClean="0">
                <a:latin typeface="Times New Roman" pitchFamily="18" charset="0"/>
              </a:rPr>
              <a:t>PAP02 Guideline – March Schedule Overview</a:t>
            </a:r>
          </a:p>
        </p:txBody>
      </p:sp>
      <p:sp>
        <p:nvSpPr>
          <p:cNvPr id="22530" name="Text Placeholder 2"/>
          <p:cNvSpPr>
            <a:spLocks noGrp="1"/>
          </p:cNvSpPr>
          <p:nvPr>
            <p:ph type="body" sz="half" idx="1"/>
          </p:nvPr>
        </p:nvSpPr>
        <p:spPr>
          <a:xfrm>
            <a:off x="469900" y="1689100"/>
            <a:ext cx="8420100" cy="4406900"/>
          </a:xfrm>
        </p:spPr>
        <p:txBody>
          <a:bodyPr/>
          <a:lstStyle/>
          <a:p>
            <a:r>
              <a:rPr lang="en-US" dirty="0" smtClean="0">
                <a:latin typeface="Times New Roman" pitchFamily="18" charset="0"/>
              </a:rPr>
              <a:t>Wireless Guideline 1 published – Jan 13, 2011</a:t>
            </a:r>
          </a:p>
          <a:p>
            <a:r>
              <a:rPr lang="en-US" dirty="0">
                <a:latin typeface="Times New Roman" pitchFamily="18" charset="0"/>
              </a:rPr>
              <a:t>Revise Sections 2,3,4,5,6,7,8,9,Annex</a:t>
            </a:r>
            <a:endParaRPr lang="en-US" dirty="0" smtClean="0">
              <a:latin typeface="Times New Roman" pitchFamily="18" charset="0"/>
            </a:endParaRPr>
          </a:p>
          <a:p>
            <a:r>
              <a:rPr lang="en-US" dirty="0" smtClean="0">
                <a:latin typeface="Times New Roman" pitchFamily="18" charset="0"/>
              </a:rPr>
              <a:t>Model Assessment Tool ready for use– April 13, 2012</a:t>
            </a:r>
          </a:p>
          <a:p>
            <a:r>
              <a:rPr lang="en-US" dirty="0" smtClean="0">
                <a:latin typeface="Times New Roman" pitchFamily="18" charset="0"/>
              </a:rPr>
              <a:t>Exercise, refine, output model results – May-June, 2012</a:t>
            </a:r>
          </a:p>
          <a:p>
            <a:r>
              <a:rPr lang="en-US" dirty="0" smtClean="0">
                <a:latin typeface="Times New Roman" pitchFamily="18" charset="0"/>
              </a:rPr>
              <a:t>Draft ready for Group review – August 24, 2012</a:t>
            </a:r>
          </a:p>
          <a:p>
            <a:r>
              <a:rPr lang="en-US" dirty="0" smtClean="0">
                <a:latin typeface="Times New Roman" pitchFamily="18" charset="0"/>
              </a:rPr>
              <a:t>PAP02 vote on Guideline 2 – October 5, 2012</a:t>
            </a:r>
          </a:p>
          <a:p>
            <a:r>
              <a:rPr lang="en-US" dirty="0" smtClean="0">
                <a:latin typeface="Times New Roman" pitchFamily="18" charset="0"/>
              </a:rPr>
              <a:t>Submit Guideline 2 to </a:t>
            </a:r>
            <a:r>
              <a:rPr lang="en-US" dirty="0" err="1" smtClean="0">
                <a:latin typeface="Times New Roman" pitchFamily="18" charset="0"/>
              </a:rPr>
              <a:t>CoS</a:t>
            </a:r>
            <a:r>
              <a:rPr lang="en-US" dirty="0" smtClean="0">
                <a:latin typeface="Times New Roman" pitchFamily="18" charset="0"/>
              </a:rPr>
              <a:t> process – October 8, 2012</a:t>
            </a:r>
          </a:p>
          <a:p>
            <a:r>
              <a:rPr lang="en-US" dirty="0" smtClean="0">
                <a:latin typeface="Times New Roman" pitchFamily="18" charset="0"/>
              </a:rPr>
              <a:t>Wireless Guideline 2 published – February 22, 2013</a:t>
            </a:r>
          </a:p>
          <a:p>
            <a:endParaRPr lang="en-US" dirty="0" smtClean="0">
              <a:latin typeface="Times New Roman" pitchFamily="18" charset="0"/>
            </a:endParaRPr>
          </a:p>
        </p:txBody>
      </p:sp>
      <p:sp>
        <p:nvSpPr>
          <p:cNvPr id="22532" name="Footer Placeholder 5"/>
          <p:cNvSpPr>
            <a:spLocks noGrp="1"/>
          </p:cNvSpPr>
          <p:nvPr>
            <p:ph type="ftr" sz="quarter" idx="11"/>
          </p:nvPr>
        </p:nvSpPr>
        <p:spPr>
          <a:noFill/>
        </p:spPr>
        <p:txBody>
          <a:bodyPr/>
          <a:lstStyle/>
          <a:p>
            <a:r>
              <a:rPr lang="en-US" smtClean="0"/>
              <a:t>Bruce Kraemer, Marvell</a:t>
            </a:r>
          </a:p>
        </p:txBody>
      </p:sp>
      <p:sp>
        <p:nvSpPr>
          <p:cNvPr id="22533" name="Slide Number Placeholder 6"/>
          <p:cNvSpPr>
            <a:spLocks noGrp="1"/>
          </p:cNvSpPr>
          <p:nvPr>
            <p:ph type="sldNum" sz="quarter" idx="12"/>
          </p:nvPr>
        </p:nvSpPr>
        <p:spPr>
          <a:xfrm>
            <a:off x="4357688" y="6475413"/>
            <a:ext cx="504825" cy="182562"/>
          </a:xfrm>
          <a:noFill/>
        </p:spPr>
        <p:txBody>
          <a:bodyPr/>
          <a:lstStyle/>
          <a:p>
            <a:r>
              <a:rPr lang="en-US" smtClean="0"/>
              <a:t>Slide </a:t>
            </a:r>
            <a:fld id="{204259C1-B27A-43EE-86BF-94FA29D35FF7}" type="slidenum">
              <a:rPr lang="en-US" smtClean="0"/>
              <a:pPr/>
              <a:t>19</a:t>
            </a:fld>
            <a:endParaRPr lang="en-US" smtClean="0"/>
          </a:p>
        </p:txBody>
      </p:sp>
      <p:sp>
        <p:nvSpPr>
          <p:cNvPr id="2" name="Date Placeholder 1"/>
          <p:cNvSpPr>
            <a:spLocks noGrp="1"/>
          </p:cNvSpPr>
          <p:nvPr>
            <p:ph type="dt" sz="half" idx="10"/>
          </p:nvPr>
        </p:nvSpPr>
        <p:spPr/>
        <p:txBody>
          <a:bodyPr/>
          <a:lstStyle/>
          <a:p>
            <a:r>
              <a:rPr lang="en-US" smtClean="0"/>
              <a:t>March  2012</a:t>
            </a:r>
            <a:endParaRPr lang="en-US"/>
          </a:p>
        </p:txBody>
      </p:sp>
    </p:spTree>
    <p:extLst>
      <p:ext uri="{BB962C8B-B14F-4D97-AF65-F5344CB8AC3E}">
        <p14:creationId xmlns:p14="http://schemas.microsoft.com/office/powerpoint/2010/main" val="27343837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a:xfrm>
            <a:off x="685800" y="685800"/>
            <a:ext cx="7772400" cy="717550"/>
          </a:xfrm>
        </p:spPr>
        <p:txBody>
          <a:bodyPr/>
          <a:lstStyle/>
          <a:p>
            <a:r>
              <a:rPr lang="en-US" dirty="0" smtClean="0">
                <a:latin typeface="Times New Roman" pitchFamily="18" charset="0"/>
              </a:rPr>
              <a:t>Waikoloa Agenda</a:t>
            </a:r>
          </a:p>
        </p:txBody>
      </p:sp>
      <p:sp>
        <p:nvSpPr>
          <p:cNvPr id="14338" name="Text Placeholder 2"/>
          <p:cNvSpPr>
            <a:spLocks noGrp="1"/>
          </p:cNvSpPr>
          <p:nvPr>
            <p:ph type="body" sz="half" idx="1"/>
          </p:nvPr>
        </p:nvSpPr>
        <p:spPr>
          <a:xfrm>
            <a:off x="493713" y="1611313"/>
            <a:ext cx="8156575" cy="4411662"/>
          </a:xfrm>
        </p:spPr>
        <p:txBody>
          <a:bodyPr/>
          <a:lstStyle/>
          <a:p>
            <a:pPr>
              <a:buFontTx/>
              <a:buNone/>
            </a:pPr>
            <a:r>
              <a:rPr lang="en-US" sz="2000" dirty="0" smtClean="0">
                <a:latin typeface="Times New Roman" pitchFamily="18" charset="0"/>
              </a:rPr>
              <a:t>High level</a:t>
            </a:r>
          </a:p>
          <a:p>
            <a:r>
              <a:rPr lang="en-US" sz="2000" dirty="0" smtClean="0">
                <a:latin typeface="Times New Roman" pitchFamily="18" charset="0"/>
              </a:rPr>
              <a:t>PAP02 GOALS, Work plan, Schedule, </a:t>
            </a:r>
          </a:p>
          <a:p>
            <a:endParaRPr lang="en-US" sz="2000" dirty="0" smtClean="0">
              <a:latin typeface="Times New Roman" pitchFamily="18" charset="0"/>
            </a:endParaRPr>
          </a:p>
          <a:p>
            <a:pPr>
              <a:buFontTx/>
              <a:buNone/>
            </a:pPr>
            <a:r>
              <a:rPr lang="en-US" sz="2000" dirty="0" smtClean="0">
                <a:latin typeface="Times New Roman" pitchFamily="18" charset="0"/>
              </a:rPr>
              <a:t>Discussion of details as appropriate</a:t>
            </a:r>
          </a:p>
          <a:p>
            <a:r>
              <a:rPr lang="en-US" sz="2000" dirty="0" smtClean="0">
                <a:latin typeface="Times New Roman" pitchFamily="18" charset="0"/>
              </a:rPr>
              <a:t>Catalog of Standards</a:t>
            </a:r>
          </a:p>
          <a:p>
            <a:r>
              <a:rPr lang="en-US" sz="2000" dirty="0" smtClean="0">
                <a:latin typeface="Times New Roman" pitchFamily="18" charset="0"/>
              </a:rPr>
              <a:t>Modeling Tool</a:t>
            </a:r>
          </a:p>
          <a:p>
            <a:r>
              <a:rPr lang="en-US" sz="2000" dirty="0" smtClean="0">
                <a:latin typeface="Times New Roman" pitchFamily="18" charset="0"/>
              </a:rPr>
              <a:t>PAP02 Intro</a:t>
            </a:r>
          </a:p>
          <a:p>
            <a:r>
              <a:rPr lang="en-US" sz="2000" dirty="0" smtClean="0">
                <a:latin typeface="Times New Roman" pitchFamily="18" charset="0"/>
              </a:rPr>
              <a:t>Cyber Security</a:t>
            </a:r>
          </a:p>
          <a:p>
            <a:r>
              <a:rPr lang="en-US" sz="2000" dirty="0" smtClean="0">
                <a:latin typeface="Times New Roman" pitchFamily="18" charset="0"/>
              </a:rPr>
              <a:t>Publications and References</a:t>
            </a:r>
          </a:p>
          <a:p>
            <a:endParaRPr lang="en-US" sz="2000" dirty="0" smtClean="0">
              <a:latin typeface="Times New Roman" pitchFamily="18" charset="0"/>
            </a:endParaRPr>
          </a:p>
        </p:txBody>
      </p:sp>
      <p:sp>
        <p:nvSpPr>
          <p:cNvPr id="14340" name="Footer Placeholder 5"/>
          <p:cNvSpPr>
            <a:spLocks noGrp="1"/>
          </p:cNvSpPr>
          <p:nvPr>
            <p:ph type="ftr" sz="quarter" idx="11"/>
          </p:nvPr>
        </p:nvSpPr>
        <p:spPr>
          <a:noFill/>
        </p:spPr>
        <p:txBody>
          <a:bodyPr/>
          <a:lstStyle/>
          <a:p>
            <a:r>
              <a:rPr lang="en-US" smtClean="0"/>
              <a:t>Bruce Kraemer, Marvell</a:t>
            </a:r>
          </a:p>
        </p:txBody>
      </p:sp>
      <p:sp>
        <p:nvSpPr>
          <p:cNvPr id="14341" name="Slide Number Placeholder 6"/>
          <p:cNvSpPr>
            <a:spLocks noGrp="1"/>
          </p:cNvSpPr>
          <p:nvPr>
            <p:ph type="sldNum" sz="quarter" idx="12"/>
          </p:nvPr>
        </p:nvSpPr>
        <p:spPr>
          <a:noFill/>
        </p:spPr>
        <p:txBody>
          <a:bodyPr/>
          <a:lstStyle/>
          <a:p>
            <a:r>
              <a:rPr lang="en-US" smtClean="0"/>
              <a:t>Slide </a:t>
            </a:r>
            <a:fld id="{4CA8FCA1-A0CF-45B3-94F0-C98C35E3FF74}" type="slidenum">
              <a:rPr lang="en-US" smtClean="0"/>
              <a:pPr/>
              <a:t>2</a:t>
            </a:fld>
            <a:endParaRPr lang="en-US" smtClean="0"/>
          </a:p>
        </p:txBody>
      </p:sp>
      <p:sp>
        <p:nvSpPr>
          <p:cNvPr id="2" name="Date Placeholder 1"/>
          <p:cNvSpPr>
            <a:spLocks noGrp="1"/>
          </p:cNvSpPr>
          <p:nvPr>
            <p:ph type="dt" sz="half" idx="10"/>
          </p:nvPr>
        </p:nvSpPr>
        <p:spPr/>
        <p:txBody>
          <a:bodyPr/>
          <a:lstStyle/>
          <a:p>
            <a:r>
              <a:rPr lang="en-US" smtClean="0"/>
              <a:t>March  2012</a:t>
            </a:r>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678543"/>
          </a:xfrm>
        </p:spPr>
        <p:txBody>
          <a:bodyPr/>
          <a:lstStyle/>
          <a:p>
            <a:r>
              <a:rPr lang="en-US" dirty="0" smtClean="0"/>
              <a:t>OpenSG Status</a:t>
            </a:r>
            <a:endParaRPr lang="en-US" dirty="0"/>
          </a:p>
        </p:txBody>
      </p:sp>
      <p:sp>
        <p:nvSpPr>
          <p:cNvPr id="3" name="Text Placeholder 2"/>
          <p:cNvSpPr>
            <a:spLocks noGrp="1"/>
          </p:cNvSpPr>
          <p:nvPr>
            <p:ph type="body" sz="half" idx="1"/>
          </p:nvPr>
        </p:nvSpPr>
        <p:spPr>
          <a:xfrm>
            <a:off x="537029" y="1480457"/>
            <a:ext cx="8128000" cy="4615543"/>
          </a:xfrm>
        </p:spPr>
        <p:txBody>
          <a:bodyPr/>
          <a:lstStyle/>
          <a:p>
            <a:pPr marL="0" indent="0">
              <a:buNone/>
            </a:pPr>
            <a:r>
              <a:rPr lang="en-US" sz="1200" dirty="0"/>
              <a:t>SG Network TF is please to announce the release of SG Requirements Release 5.1 documentation set that contains the Smart Grid Application Requirements and especially the architectural non-functional telecomm communication network requirements. This version is an incremental release of the content as measured against the 5.0 release 23Aug2011 and contains: </a:t>
            </a:r>
            <a:br>
              <a:rPr lang="en-US" sz="1200" dirty="0"/>
            </a:br>
            <a:r>
              <a:rPr lang="en-US" sz="1200" dirty="0"/>
              <a:t>19 payload-groupings (use cases) </a:t>
            </a:r>
            <a:br>
              <a:rPr lang="en-US" sz="1200" dirty="0"/>
            </a:br>
            <a:r>
              <a:rPr lang="en-US" sz="1200" dirty="0"/>
              <a:t>204 payloads (asymmetric messages </a:t>
            </a:r>
            <a:br>
              <a:rPr lang="en-US" sz="1200" dirty="0"/>
            </a:br>
            <a:r>
              <a:rPr lang="en-US" sz="1200" dirty="0"/>
              <a:t>500 payload-parent-sets </a:t>
            </a:r>
            <a:br>
              <a:rPr lang="en-US" sz="1200" dirty="0"/>
            </a:br>
            <a:r>
              <a:rPr lang="en-US" sz="1200" dirty="0"/>
              <a:t>7854 requirement rows (parent and child) </a:t>
            </a:r>
            <a:br>
              <a:rPr lang="en-US" sz="1200" dirty="0"/>
            </a:br>
            <a:r>
              <a:rPr lang="en-US" sz="1200" dirty="0"/>
              <a:t>payload tab that contains payload: description, attributes, security LICs, security C-I-A risk levels, business rationale for the C-I-A risk values </a:t>
            </a:r>
            <a:br>
              <a:rPr lang="en-US" sz="1200" dirty="0"/>
            </a:br>
            <a:r>
              <a:rPr lang="en-US" sz="1200" dirty="0"/>
              <a:t/>
            </a:r>
            <a:br>
              <a:rPr lang="en-US" sz="1200" dirty="0"/>
            </a:br>
            <a:r>
              <a:rPr lang="en-US" sz="1200" dirty="0"/>
              <a:t>The release 5.1 documentation set of files are listed in the following </a:t>
            </a:r>
            <a:r>
              <a:rPr lang="en-US" sz="1200" dirty="0" err="1"/>
              <a:t>pdf</a:t>
            </a:r>
            <a:r>
              <a:rPr lang="en-US" sz="1200" dirty="0"/>
              <a:t>. This document also identifies where </a:t>
            </a:r>
            <a:r>
              <a:rPr lang="en-US" sz="1200" dirty="0" smtClean="0"/>
              <a:t>the </a:t>
            </a:r>
            <a:r>
              <a:rPr lang="en-US" sz="1200" dirty="0"/>
              <a:t>SG Communications - SG Network TF Shared Documents website the various files are located along with high level description of the file contents. </a:t>
            </a:r>
            <a:br>
              <a:rPr lang="en-US" sz="1200" dirty="0"/>
            </a:br>
            <a:r>
              <a:rPr lang="en-US" sz="1200" dirty="0"/>
              <a:t/>
            </a:r>
            <a:br>
              <a:rPr lang="en-US" sz="1200" dirty="0"/>
            </a:br>
            <a:r>
              <a:rPr lang="en-US" sz="1200" dirty="0"/>
              <a:t/>
            </a:r>
            <a:br>
              <a:rPr lang="en-US" sz="1200" dirty="0"/>
            </a:br>
            <a:r>
              <a:rPr lang="en-US" sz="1200" dirty="0"/>
              <a:t>Alternately, use the embedded link to the SG Communications SG Network TF "</a:t>
            </a:r>
            <a:r>
              <a:rPr lang="en-US" sz="1200" dirty="0" err="1"/>
              <a:t>Latest_Release_Deliverables</a:t>
            </a:r>
            <a:r>
              <a:rPr lang="en-US" sz="1200" dirty="0"/>
              <a:t>" </a:t>
            </a:r>
            <a:r>
              <a:rPr lang="en-US" sz="1200" u="sng" dirty="0">
                <a:hlinkClick r:id="rId3"/>
              </a:rPr>
              <a:t>folder</a:t>
            </a:r>
            <a:r>
              <a:rPr lang="en-US" sz="1200" dirty="0"/>
              <a:t> </a:t>
            </a:r>
            <a:br>
              <a:rPr lang="en-US" sz="1200" dirty="0"/>
            </a:br>
            <a:r>
              <a:rPr lang="en-US" sz="1200" dirty="0"/>
              <a:t/>
            </a:r>
            <a:br>
              <a:rPr lang="en-US" sz="1200" dirty="0"/>
            </a:br>
            <a:r>
              <a:rPr lang="en-US" sz="1200" dirty="0"/>
              <a:t>If you have any questions, please contact Matt Gillmore or Ron Cunningham </a:t>
            </a:r>
            <a:br>
              <a:rPr lang="en-US" sz="1200" dirty="0"/>
            </a:br>
            <a:r>
              <a:rPr lang="en-US" sz="1200" dirty="0"/>
              <a:t/>
            </a:r>
            <a:br>
              <a:rPr lang="en-US" sz="1200" dirty="0"/>
            </a:br>
            <a:r>
              <a:rPr lang="en-US" sz="1200" dirty="0"/>
              <a:t>respectfully </a:t>
            </a:r>
            <a:br>
              <a:rPr lang="en-US" sz="1200" dirty="0"/>
            </a:br>
            <a:r>
              <a:rPr lang="en-US" sz="1200" dirty="0"/>
              <a:t>Ron Cunningham </a:t>
            </a:r>
            <a:br>
              <a:rPr lang="en-US" sz="1200" dirty="0"/>
            </a:br>
            <a:r>
              <a:rPr lang="en-US" sz="1200" dirty="0"/>
              <a:t>SG Network TF vice-chair </a:t>
            </a:r>
            <a:br>
              <a:rPr lang="en-US" sz="1200" dirty="0"/>
            </a:br>
            <a:r>
              <a:rPr lang="en-US" sz="1200" dirty="0"/>
              <a:t>918-599-2622</a:t>
            </a:r>
          </a:p>
          <a:p>
            <a:pPr marL="0" indent="0">
              <a:buNone/>
            </a:pPr>
            <a:endParaRPr lang="en-US" sz="1200" dirty="0"/>
          </a:p>
        </p:txBody>
      </p:sp>
      <p:sp>
        <p:nvSpPr>
          <p:cNvPr id="5" name="Date Placeholder 4"/>
          <p:cNvSpPr>
            <a:spLocks noGrp="1"/>
          </p:cNvSpPr>
          <p:nvPr>
            <p:ph type="dt" sz="half" idx="10"/>
          </p:nvPr>
        </p:nvSpPr>
        <p:spPr/>
        <p:txBody>
          <a:bodyPr/>
          <a:lstStyle/>
          <a:p>
            <a:r>
              <a:rPr lang="en-US" smtClean="0"/>
              <a:t>March  2012</a:t>
            </a:r>
            <a:endParaRPr lang="en-US" dirty="0"/>
          </a:p>
        </p:txBody>
      </p:sp>
      <p:sp>
        <p:nvSpPr>
          <p:cNvPr id="6" name="Footer Placeholder 5"/>
          <p:cNvSpPr>
            <a:spLocks noGrp="1"/>
          </p:cNvSpPr>
          <p:nvPr>
            <p:ph type="ftr" sz="quarter" idx="11"/>
          </p:nvPr>
        </p:nvSpPr>
        <p:spPr/>
        <p:txBody>
          <a:bodyPr/>
          <a:lstStyle/>
          <a:p>
            <a:pPr>
              <a:defRPr/>
            </a:pPr>
            <a:r>
              <a:rPr lang="en-US" smtClean="0"/>
              <a:t>Bruce Kraemer, Marvell</a:t>
            </a:r>
            <a:endParaRPr lang="en-US"/>
          </a:p>
        </p:txBody>
      </p:sp>
      <p:sp>
        <p:nvSpPr>
          <p:cNvPr id="7" name="Slide Number Placeholder 6"/>
          <p:cNvSpPr>
            <a:spLocks noGrp="1"/>
          </p:cNvSpPr>
          <p:nvPr>
            <p:ph type="sldNum" sz="quarter" idx="12"/>
          </p:nvPr>
        </p:nvSpPr>
        <p:spPr/>
        <p:txBody>
          <a:bodyPr/>
          <a:lstStyle/>
          <a:p>
            <a:pPr>
              <a:defRPr/>
            </a:pPr>
            <a:r>
              <a:rPr lang="en-US" smtClean="0"/>
              <a:t>Slide </a:t>
            </a:r>
            <a:fld id="{11E9C05C-0B54-485E-9CC6-C003E25E2F9A}" type="slidenum">
              <a:rPr lang="en-US" smtClean="0"/>
              <a:pPr>
                <a:defRPr/>
              </a:pPr>
              <a:t>20</a:t>
            </a:fld>
            <a:endParaRPr lang="en-US"/>
          </a:p>
        </p:txBody>
      </p:sp>
      <p:graphicFrame>
        <p:nvGraphicFramePr>
          <p:cNvPr id="8" name="Object 7"/>
          <p:cNvGraphicFramePr>
            <a:graphicFrameLocks noChangeAspect="1"/>
          </p:cNvGraphicFramePr>
          <p:nvPr>
            <p:extLst>
              <p:ext uri="{D42A27DB-BD31-4B8C-83A1-F6EECF244321}">
                <p14:modId xmlns:p14="http://schemas.microsoft.com/office/powerpoint/2010/main" val="422485382"/>
              </p:ext>
            </p:extLst>
          </p:nvPr>
        </p:nvGraphicFramePr>
        <p:xfrm>
          <a:off x="6930570" y="5248956"/>
          <a:ext cx="1444173" cy="1128260"/>
        </p:xfrm>
        <a:graphic>
          <a:graphicData uri="http://schemas.openxmlformats.org/presentationml/2006/ole">
            <mc:AlternateContent xmlns:mc="http://schemas.openxmlformats.org/markup-compatibility/2006">
              <mc:Choice xmlns:v="urn:schemas-microsoft-com:vml" Requires="v">
                <p:oleObj spid="_x0000_s80912" name="Package" showAsIcon="1" r:id="rId4" imgW="914400" imgH="714240" progId="Package">
                  <p:embed/>
                </p:oleObj>
              </mc:Choice>
              <mc:Fallback>
                <p:oleObj name="Package" showAsIcon="1" r:id="rId4" imgW="914400" imgH="714240" progId="Package">
                  <p:embed/>
                  <p:pic>
                    <p:nvPicPr>
                      <p:cNvPr id="0" name=""/>
                      <p:cNvPicPr/>
                      <p:nvPr/>
                    </p:nvPicPr>
                    <p:blipFill>
                      <a:blip r:embed="rId5"/>
                      <a:stretch>
                        <a:fillRect/>
                      </a:stretch>
                    </p:blipFill>
                    <p:spPr>
                      <a:xfrm>
                        <a:off x="6930570" y="5248956"/>
                        <a:ext cx="1444173" cy="1128260"/>
                      </a:xfrm>
                      <a:prstGeom prst="rect">
                        <a:avLst/>
                      </a:prstGeom>
                    </p:spPr>
                  </p:pic>
                </p:oleObj>
              </mc:Fallback>
            </mc:AlternateContent>
          </a:graphicData>
        </a:graphic>
      </p:graphicFrame>
    </p:spTree>
    <p:extLst>
      <p:ext uri="{BB962C8B-B14F-4D97-AF65-F5344CB8AC3E}">
        <p14:creationId xmlns:p14="http://schemas.microsoft.com/office/powerpoint/2010/main" val="30165849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idx="4294967295"/>
          </p:nvPr>
        </p:nvSpPr>
        <p:spPr/>
        <p:txBody>
          <a:bodyPr/>
          <a:lstStyle/>
          <a:p>
            <a:r>
              <a:rPr lang="en-US" dirty="0" smtClean="0">
                <a:latin typeface="Times New Roman" pitchFamily="18" charset="0"/>
              </a:rPr>
              <a:t>Work in Progress:</a:t>
            </a:r>
          </a:p>
        </p:txBody>
      </p:sp>
      <p:sp>
        <p:nvSpPr>
          <p:cNvPr id="73731" name="Date Placeholder 2"/>
          <p:cNvSpPr txBox="1">
            <a:spLocks noGrp="1"/>
          </p:cNvSpPr>
          <p:nvPr/>
        </p:nvSpPr>
        <p:spPr bwMode="auto">
          <a:xfrm>
            <a:off x="696913" y="332601"/>
            <a:ext cx="1340110" cy="276999"/>
          </a:xfrm>
          <a:prstGeom prst="rect">
            <a:avLst/>
          </a:prstGeom>
          <a:noFill/>
          <a:ln w="9525">
            <a:noFill/>
            <a:miter lim="800000"/>
            <a:headEnd/>
            <a:tailEnd/>
          </a:ln>
        </p:spPr>
        <p:txBody>
          <a:bodyPr wrap="none" lIns="0" tIns="0" rIns="0" bIns="0" anchor="b">
            <a:spAutoFit/>
          </a:bodyPr>
          <a:lstStyle/>
          <a:p>
            <a:pPr eaLnBrk="0" hangingPunct="0"/>
            <a:r>
              <a:rPr lang="en-US" sz="1800" dirty="0" smtClean="0"/>
              <a:t>January 2012</a:t>
            </a:r>
            <a:endParaRPr lang="en-GB" sz="1800" dirty="0"/>
          </a:p>
        </p:txBody>
      </p:sp>
      <p:sp>
        <p:nvSpPr>
          <p:cNvPr id="73733" name="Slide Number Placeholder 4"/>
          <p:cNvSpPr txBox="1">
            <a:spLocks noGrp="1"/>
          </p:cNvSpPr>
          <p:nvPr/>
        </p:nvSpPr>
        <p:spPr bwMode="auto">
          <a:xfrm>
            <a:off x="4357688" y="6475413"/>
            <a:ext cx="504825" cy="182562"/>
          </a:xfrm>
          <a:prstGeom prst="rect">
            <a:avLst/>
          </a:prstGeom>
          <a:noFill/>
          <a:ln w="9525">
            <a:noFill/>
            <a:miter lim="800000"/>
            <a:headEnd/>
            <a:tailEnd/>
          </a:ln>
        </p:spPr>
        <p:txBody>
          <a:bodyPr wrap="none" lIns="0" tIns="0" rIns="0" bIns="0">
            <a:spAutoFit/>
          </a:bodyPr>
          <a:lstStyle/>
          <a:p>
            <a:pPr algn="ctr" eaLnBrk="0" hangingPunct="0"/>
            <a:r>
              <a:rPr lang="en-GB" sz="1200" b="0"/>
              <a:t>Slide </a:t>
            </a:r>
            <a:fld id="{A529039D-47E1-4629-9666-9220A8BA74E5}" type="slidenum">
              <a:rPr lang="en-GB" sz="1200" b="0"/>
              <a:pPr algn="ctr" eaLnBrk="0" hangingPunct="0"/>
              <a:t>21</a:t>
            </a:fld>
            <a:endParaRPr lang="en-GB" sz="1200" b="0"/>
          </a:p>
        </p:txBody>
      </p:sp>
      <p:sp>
        <p:nvSpPr>
          <p:cNvPr id="73738" name="Rectangle 11"/>
          <p:cNvSpPr>
            <a:spLocks noChangeArrowheads="1"/>
          </p:cNvSpPr>
          <p:nvPr/>
        </p:nvSpPr>
        <p:spPr bwMode="auto">
          <a:xfrm>
            <a:off x="670166" y="2036763"/>
            <a:ext cx="1473200" cy="461962"/>
          </a:xfrm>
          <a:prstGeom prst="rect">
            <a:avLst/>
          </a:prstGeom>
          <a:noFill/>
          <a:ln w="9525">
            <a:noFill/>
            <a:miter lim="800000"/>
            <a:headEnd/>
            <a:tailEnd/>
          </a:ln>
        </p:spPr>
        <p:txBody>
          <a:bodyPr wrap="none">
            <a:spAutoFit/>
          </a:bodyPr>
          <a:lstStyle/>
          <a:p>
            <a:pPr eaLnBrk="0" hangingPunct="0"/>
            <a:r>
              <a:rPr lang="en-US" b="0">
                <a:solidFill>
                  <a:srgbClr val="000000"/>
                </a:solidFill>
              </a:rPr>
              <a:t>Chapter 4:</a:t>
            </a:r>
          </a:p>
        </p:txBody>
      </p:sp>
      <p:sp>
        <p:nvSpPr>
          <p:cNvPr id="73739" name="Rectangle 12"/>
          <p:cNvSpPr>
            <a:spLocks noChangeArrowheads="1"/>
          </p:cNvSpPr>
          <p:nvPr/>
        </p:nvSpPr>
        <p:spPr bwMode="auto">
          <a:xfrm>
            <a:off x="635241" y="3471863"/>
            <a:ext cx="1473200" cy="461962"/>
          </a:xfrm>
          <a:prstGeom prst="rect">
            <a:avLst/>
          </a:prstGeom>
          <a:noFill/>
          <a:ln w="9525">
            <a:noFill/>
            <a:miter lim="800000"/>
            <a:headEnd/>
            <a:tailEnd/>
          </a:ln>
        </p:spPr>
        <p:txBody>
          <a:bodyPr wrap="none">
            <a:spAutoFit/>
          </a:bodyPr>
          <a:lstStyle/>
          <a:p>
            <a:pPr eaLnBrk="0" hangingPunct="0"/>
            <a:r>
              <a:rPr lang="en-US" b="0">
                <a:solidFill>
                  <a:srgbClr val="000000"/>
                </a:solidFill>
              </a:rPr>
              <a:t>Chapter 5:</a:t>
            </a:r>
          </a:p>
        </p:txBody>
      </p:sp>
      <p:sp>
        <p:nvSpPr>
          <p:cNvPr id="73740" name="Rectangle 13"/>
          <p:cNvSpPr>
            <a:spLocks noChangeArrowheads="1"/>
          </p:cNvSpPr>
          <p:nvPr/>
        </p:nvSpPr>
        <p:spPr bwMode="auto">
          <a:xfrm>
            <a:off x="635241" y="4767263"/>
            <a:ext cx="1473200" cy="461962"/>
          </a:xfrm>
          <a:prstGeom prst="rect">
            <a:avLst/>
          </a:prstGeom>
          <a:noFill/>
          <a:ln w="9525">
            <a:noFill/>
            <a:miter lim="800000"/>
            <a:headEnd/>
            <a:tailEnd/>
          </a:ln>
        </p:spPr>
        <p:txBody>
          <a:bodyPr wrap="none">
            <a:spAutoFit/>
          </a:bodyPr>
          <a:lstStyle/>
          <a:p>
            <a:pPr eaLnBrk="0" hangingPunct="0"/>
            <a:r>
              <a:rPr lang="en-US" b="0" dirty="0">
                <a:solidFill>
                  <a:srgbClr val="000000"/>
                </a:solidFill>
              </a:rPr>
              <a:t>Chapter 6:</a:t>
            </a:r>
          </a:p>
        </p:txBody>
      </p:sp>
      <p:sp>
        <p:nvSpPr>
          <p:cNvPr id="2" name="Footer Placeholder 1"/>
          <p:cNvSpPr>
            <a:spLocks noGrp="1"/>
          </p:cNvSpPr>
          <p:nvPr>
            <p:ph type="ftr" sz="quarter" idx="11"/>
          </p:nvPr>
        </p:nvSpPr>
        <p:spPr/>
        <p:txBody>
          <a:bodyPr/>
          <a:lstStyle/>
          <a:p>
            <a:pPr>
              <a:defRPr/>
            </a:pPr>
            <a:r>
              <a:rPr lang="en-US" smtClean="0"/>
              <a:t>Bruce Kraemer, Marvell</a:t>
            </a:r>
            <a:endParaRPr lang="en-US"/>
          </a:p>
        </p:txBody>
      </p:sp>
      <p:sp>
        <p:nvSpPr>
          <p:cNvPr id="3" name="Slide Number Placeholder 2"/>
          <p:cNvSpPr>
            <a:spLocks noGrp="1"/>
          </p:cNvSpPr>
          <p:nvPr>
            <p:ph type="sldNum" sz="quarter" idx="12"/>
          </p:nvPr>
        </p:nvSpPr>
        <p:spPr/>
        <p:txBody>
          <a:bodyPr/>
          <a:lstStyle/>
          <a:p>
            <a:pPr>
              <a:defRPr/>
            </a:pPr>
            <a:r>
              <a:rPr lang="en-US" smtClean="0"/>
              <a:t>Slide </a:t>
            </a:r>
            <a:fld id="{11E9C05C-0B54-485E-9CC6-C003E25E2F9A}" type="slidenum">
              <a:rPr lang="en-US" smtClean="0"/>
              <a:pPr>
                <a:defRPr/>
              </a:pPr>
              <a:t>21</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3145464719"/>
              </p:ext>
            </p:extLst>
          </p:nvPr>
        </p:nvGraphicFramePr>
        <p:xfrm>
          <a:off x="2300527" y="1784350"/>
          <a:ext cx="1580315" cy="1234621"/>
        </p:xfrm>
        <a:graphic>
          <a:graphicData uri="http://schemas.openxmlformats.org/presentationml/2006/ole">
            <mc:AlternateContent xmlns:mc="http://schemas.openxmlformats.org/markup-compatibility/2006">
              <mc:Choice xmlns:v="urn:schemas-microsoft-com:vml" Requires="v">
                <p:oleObj spid="_x0000_s74016" name="Acrobat Document" showAsIcon="1" r:id="rId3" imgW="914400" imgH="714240" progId="AcroExch.Document.7">
                  <p:embed/>
                </p:oleObj>
              </mc:Choice>
              <mc:Fallback>
                <p:oleObj name="Acrobat Document" showAsIcon="1" r:id="rId3" imgW="914400" imgH="714240" progId="AcroExch.Document.7">
                  <p:embed/>
                  <p:pic>
                    <p:nvPicPr>
                      <p:cNvPr id="0" name=""/>
                      <p:cNvPicPr/>
                      <p:nvPr/>
                    </p:nvPicPr>
                    <p:blipFill>
                      <a:blip r:embed="rId4"/>
                      <a:stretch>
                        <a:fillRect/>
                      </a:stretch>
                    </p:blipFill>
                    <p:spPr>
                      <a:xfrm>
                        <a:off x="2300527" y="1784350"/>
                        <a:ext cx="1580315" cy="1234621"/>
                      </a:xfrm>
                      <a:prstGeom prst="rect">
                        <a:avLst/>
                      </a:prstGeom>
                    </p:spPr>
                  </p:pic>
                </p:oleObj>
              </mc:Fallback>
            </mc:AlternateContent>
          </a:graphicData>
        </a:graphic>
      </p:graphicFrame>
      <p:sp>
        <p:nvSpPr>
          <p:cNvPr id="19" name="Rectangle 13"/>
          <p:cNvSpPr>
            <a:spLocks noChangeArrowheads="1"/>
          </p:cNvSpPr>
          <p:nvPr/>
        </p:nvSpPr>
        <p:spPr bwMode="auto">
          <a:xfrm>
            <a:off x="4774406" y="4536282"/>
            <a:ext cx="2326278" cy="461665"/>
          </a:xfrm>
          <a:prstGeom prst="rect">
            <a:avLst/>
          </a:prstGeom>
          <a:noFill/>
          <a:ln w="9525">
            <a:noFill/>
            <a:miter lim="800000"/>
            <a:headEnd/>
            <a:tailEnd/>
          </a:ln>
        </p:spPr>
        <p:txBody>
          <a:bodyPr wrap="none">
            <a:spAutoFit/>
          </a:bodyPr>
          <a:lstStyle/>
          <a:p>
            <a:pPr eaLnBrk="0" hangingPunct="0"/>
            <a:r>
              <a:rPr lang="en-US" b="0" dirty="0" smtClean="0">
                <a:solidFill>
                  <a:srgbClr val="000000"/>
                </a:solidFill>
              </a:rPr>
              <a:t>Range Estimator:</a:t>
            </a:r>
            <a:endParaRPr lang="en-US" b="0" dirty="0">
              <a:solidFill>
                <a:srgbClr val="000000"/>
              </a:solidFill>
            </a:endParaRPr>
          </a:p>
        </p:txBody>
      </p:sp>
      <p:graphicFrame>
        <p:nvGraphicFramePr>
          <p:cNvPr id="7" name="Object 6"/>
          <p:cNvGraphicFramePr>
            <a:graphicFrameLocks noChangeAspect="1"/>
          </p:cNvGraphicFramePr>
          <p:nvPr>
            <p:extLst>
              <p:ext uri="{D42A27DB-BD31-4B8C-83A1-F6EECF244321}">
                <p14:modId xmlns:p14="http://schemas.microsoft.com/office/powerpoint/2010/main" val="556422525"/>
              </p:ext>
            </p:extLst>
          </p:nvPr>
        </p:nvGraphicFramePr>
        <p:xfrm>
          <a:off x="6887029" y="4997947"/>
          <a:ext cx="1719942" cy="1343705"/>
        </p:xfrm>
        <a:graphic>
          <a:graphicData uri="http://schemas.openxmlformats.org/presentationml/2006/ole">
            <mc:AlternateContent xmlns:mc="http://schemas.openxmlformats.org/markup-compatibility/2006">
              <mc:Choice xmlns:v="urn:schemas-microsoft-com:vml" Requires="v">
                <p:oleObj spid="_x0000_s74017" name="Worksheet" showAsIcon="1" r:id="rId5" imgW="914400" imgH="714240" progId="Excel.Sheet.12">
                  <p:embed/>
                </p:oleObj>
              </mc:Choice>
              <mc:Fallback>
                <p:oleObj name="Worksheet" showAsIcon="1" r:id="rId5" imgW="914400" imgH="714240" progId="Excel.Sheet.12">
                  <p:embed/>
                  <p:pic>
                    <p:nvPicPr>
                      <p:cNvPr id="0" name=""/>
                      <p:cNvPicPr/>
                      <p:nvPr/>
                    </p:nvPicPr>
                    <p:blipFill>
                      <a:blip r:embed="rId6"/>
                      <a:stretch>
                        <a:fillRect/>
                      </a:stretch>
                    </p:blipFill>
                    <p:spPr>
                      <a:xfrm>
                        <a:off x="6887029" y="4997947"/>
                        <a:ext cx="1719942" cy="1343705"/>
                      </a:xfrm>
                      <a:prstGeom prst="rect">
                        <a:avLst/>
                      </a:prstGeom>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1731530884"/>
              </p:ext>
            </p:extLst>
          </p:nvPr>
        </p:nvGraphicFramePr>
        <p:xfrm>
          <a:off x="2372312" y="3172732"/>
          <a:ext cx="1357086" cy="1060223"/>
        </p:xfrm>
        <a:graphic>
          <a:graphicData uri="http://schemas.openxmlformats.org/presentationml/2006/ole">
            <mc:AlternateContent xmlns:mc="http://schemas.openxmlformats.org/markup-compatibility/2006">
              <mc:Choice xmlns:v="urn:schemas-microsoft-com:vml" Requires="v">
                <p:oleObj spid="_x0000_s74018" name="Document" showAsIcon="1" r:id="rId7" imgW="914400" imgH="714240" progId="Word.Document.8">
                  <p:embed/>
                </p:oleObj>
              </mc:Choice>
              <mc:Fallback>
                <p:oleObj name="Document" showAsIcon="1" r:id="rId7" imgW="914400" imgH="714240" progId="Word.Document.8">
                  <p:embed/>
                  <p:pic>
                    <p:nvPicPr>
                      <p:cNvPr id="0" name=""/>
                      <p:cNvPicPr/>
                      <p:nvPr/>
                    </p:nvPicPr>
                    <p:blipFill>
                      <a:blip r:embed="rId8"/>
                      <a:stretch>
                        <a:fillRect/>
                      </a:stretch>
                    </p:blipFill>
                    <p:spPr>
                      <a:xfrm>
                        <a:off x="2372312" y="3172732"/>
                        <a:ext cx="1357086" cy="1060223"/>
                      </a:xfrm>
                      <a:prstGeom prst="rect">
                        <a:avLst/>
                      </a:prstGeom>
                    </p:spPr>
                  </p:pic>
                </p:oleObj>
              </mc:Fallback>
            </mc:AlternateContent>
          </a:graphicData>
        </a:graphic>
      </p:graphicFrame>
      <p:sp>
        <p:nvSpPr>
          <p:cNvPr id="5" name="Date Placeholder 4"/>
          <p:cNvSpPr>
            <a:spLocks noGrp="1"/>
          </p:cNvSpPr>
          <p:nvPr>
            <p:ph type="dt" sz="half" idx="10"/>
          </p:nvPr>
        </p:nvSpPr>
        <p:spPr/>
        <p:txBody>
          <a:bodyPr/>
          <a:lstStyle/>
          <a:p>
            <a:r>
              <a:rPr lang="en-US" smtClean="0"/>
              <a:t>March  2012</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9742" y="1228271"/>
            <a:ext cx="7772400" cy="1362075"/>
          </a:xfrm>
        </p:spPr>
        <p:txBody>
          <a:bodyPr/>
          <a:lstStyle/>
          <a:p>
            <a:r>
              <a:rPr lang="en-US" dirty="0" smtClean="0"/>
              <a:t>Telecon Feb 08</a:t>
            </a:r>
            <a:endParaRPr lang="en-US" dirty="0"/>
          </a:p>
        </p:txBody>
      </p:sp>
      <p:sp>
        <p:nvSpPr>
          <p:cNvPr id="4" name="Date Placeholder 3"/>
          <p:cNvSpPr>
            <a:spLocks noGrp="1"/>
          </p:cNvSpPr>
          <p:nvPr>
            <p:ph type="dt" sz="half" idx="10"/>
          </p:nvPr>
        </p:nvSpPr>
        <p:spPr/>
        <p:txBody>
          <a:bodyPr/>
          <a:lstStyle/>
          <a:p>
            <a:pPr>
              <a:defRPr/>
            </a:pPr>
            <a:r>
              <a:rPr lang="en-US" smtClean="0"/>
              <a:t>March  2012</a:t>
            </a:r>
            <a:endParaRPr lang="en-US" dirty="0"/>
          </a:p>
        </p:txBody>
      </p:sp>
      <p:sp>
        <p:nvSpPr>
          <p:cNvPr id="5" name="Footer Placeholder 4"/>
          <p:cNvSpPr>
            <a:spLocks noGrp="1"/>
          </p:cNvSpPr>
          <p:nvPr>
            <p:ph type="ftr" sz="quarter" idx="11"/>
          </p:nvPr>
        </p:nvSpPr>
        <p:spPr/>
        <p:txBody>
          <a:bodyPr/>
          <a:lstStyle/>
          <a:p>
            <a:pPr>
              <a:defRPr/>
            </a:pPr>
            <a:r>
              <a:rPr lang="en-US" smtClean="0"/>
              <a:t>Bruce Kraemer, Marvell</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B7B2142F-ADC9-4AE1-84ED-F3FFEB1C3B79}" type="slidenum">
              <a:rPr lang="en-US" smtClean="0"/>
              <a:pPr>
                <a:defRPr/>
              </a:pPr>
              <a:t>22</a:t>
            </a:fld>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1933023361"/>
              </p:ext>
            </p:extLst>
          </p:nvPr>
        </p:nvGraphicFramePr>
        <p:xfrm>
          <a:off x="4114799" y="3071813"/>
          <a:ext cx="2328961" cy="1819501"/>
        </p:xfrm>
        <a:graphic>
          <a:graphicData uri="http://schemas.openxmlformats.org/presentationml/2006/ole">
            <mc:AlternateContent xmlns:mc="http://schemas.openxmlformats.org/markup-compatibility/2006">
              <mc:Choice xmlns:v="urn:schemas-microsoft-com:vml" Requires="v">
                <p:oleObj spid="_x0000_s81936" name="Worksheet" showAsIcon="1" r:id="rId3" imgW="914400" imgH="714240" progId="Excel.Sheet.12">
                  <p:embed/>
                </p:oleObj>
              </mc:Choice>
              <mc:Fallback>
                <p:oleObj name="Worksheet" showAsIcon="1" r:id="rId3" imgW="914400" imgH="714240" progId="Excel.Sheet.12">
                  <p:embed/>
                  <p:pic>
                    <p:nvPicPr>
                      <p:cNvPr id="0" name=""/>
                      <p:cNvPicPr/>
                      <p:nvPr/>
                    </p:nvPicPr>
                    <p:blipFill>
                      <a:blip r:embed="rId4"/>
                      <a:stretch>
                        <a:fillRect/>
                      </a:stretch>
                    </p:blipFill>
                    <p:spPr>
                      <a:xfrm>
                        <a:off x="4114799" y="3071813"/>
                        <a:ext cx="2328961" cy="1819501"/>
                      </a:xfrm>
                      <a:prstGeom prst="rect">
                        <a:avLst/>
                      </a:prstGeom>
                    </p:spPr>
                  </p:pic>
                </p:oleObj>
              </mc:Fallback>
            </mc:AlternateContent>
          </a:graphicData>
        </a:graphic>
      </p:graphicFrame>
    </p:spTree>
    <p:extLst>
      <p:ext uri="{BB962C8B-B14F-4D97-AF65-F5344CB8AC3E}">
        <p14:creationId xmlns:p14="http://schemas.microsoft.com/office/powerpoint/2010/main" val="380570478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a:xfrm>
            <a:off x="685800" y="685800"/>
            <a:ext cx="7772400" cy="812800"/>
          </a:xfrm>
        </p:spPr>
        <p:txBody>
          <a:bodyPr/>
          <a:lstStyle/>
          <a:p>
            <a:r>
              <a:rPr lang="en-US" dirty="0" smtClean="0">
                <a:latin typeface="Times New Roman" pitchFamily="18" charset="0"/>
              </a:rPr>
              <a:t>UCAIUG</a:t>
            </a:r>
          </a:p>
        </p:txBody>
      </p:sp>
      <p:sp>
        <p:nvSpPr>
          <p:cNvPr id="27650" name="Text Placeholder 2"/>
          <p:cNvSpPr>
            <a:spLocks noGrp="1"/>
          </p:cNvSpPr>
          <p:nvPr>
            <p:ph type="body" sz="half" idx="1"/>
          </p:nvPr>
        </p:nvSpPr>
        <p:spPr>
          <a:xfrm>
            <a:off x="299357" y="1482271"/>
            <a:ext cx="8470900" cy="4711700"/>
          </a:xfrm>
        </p:spPr>
        <p:txBody>
          <a:bodyPr/>
          <a:lstStyle/>
          <a:p>
            <a:r>
              <a:rPr lang="en-US" sz="1800" dirty="0" smtClean="0">
                <a:latin typeface="Times New Roman" pitchFamily="18" charset="0"/>
              </a:rPr>
              <a:t>•</a:t>
            </a:r>
            <a:r>
              <a:rPr lang="en-US" sz="1800" dirty="0"/>
              <a:t>The UCA</a:t>
            </a:r>
            <a:r>
              <a:rPr lang="en-US" sz="1800" baseline="30000" dirty="0"/>
              <a:t>®</a:t>
            </a:r>
            <a:r>
              <a:rPr lang="en-US" sz="1800" dirty="0"/>
              <a:t> International Users Group is a not-for-profit corporation consisting of utility user and supplier companies that is dedicated to promoting the integration and interoperability of electric/gas/water utility systems through the use of international standards-based technology. It is a User Group for IEC 61850, the Common Information Model – Generic Interface Definition (CIM/GID as per IEC 61970/61968), advanced metering and demand response via </a:t>
            </a:r>
            <a:r>
              <a:rPr lang="en-US" sz="1800" dirty="0" err="1"/>
              <a:t>OpenDR</a:t>
            </a:r>
            <a:r>
              <a:rPr lang="en-US" sz="1800" dirty="0"/>
              <a:t>. </a:t>
            </a:r>
          </a:p>
          <a:p>
            <a:r>
              <a:rPr lang="en-US" sz="1800" dirty="0"/>
              <a:t>Our Mission: To enable utility integration through the deployment of open standards by providing a forum in which the various stakeholders in the utility industry can work cooperatively together as members of a common organization to: Influence, select, and/or endorse open and public standards appropriate to the utility market based upon the needs of the membership. Specify, develop and/or accredit product/system-testing programs that facilitate the field interoperability of products and systems based upon these standards. Implement educational and promotional activities that increase awareness and deployment of these standards in the utility industry.</a:t>
            </a:r>
          </a:p>
        </p:txBody>
      </p:sp>
      <p:sp>
        <p:nvSpPr>
          <p:cNvPr id="27652" name="Footer Placeholder 5"/>
          <p:cNvSpPr>
            <a:spLocks noGrp="1"/>
          </p:cNvSpPr>
          <p:nvPr>
            <p:ph type="ftr" sz="quarter" idx="11"/>
          </p:nvPr>
        </p:nvSpPr>
        <p:spPr>
          <a:noFill/>
        </p:spPr>
        <p:txBody>
          <a:bodyPr/>
          <a:lstStyle/>
          <a:p>
            <a:r>
              <a:rPr lang="en-US" smtClean="0"/>
              <a:t>Bruce Kraemer, Marvell</a:t>
            </a:r>
          </a:p>
        </p:txBody>
      </p:sp>
      <p:sp>
        <p:nvSpPr>
          <p:cNvPr id="27653" name="Slide Number Placeholder 6"/>
          <p:cNvSpPr>
            <a:spLocks noGrp="1"/>
          </p:cNvSpPr>
          <p:nvPr>
            <p:ph type="sldNum" sz="quarter" idx="12"/>
          </p:nvPr>
        </p:nvSpPr>
        <p:spPr>
          <a:xfrm>
            <a:off x="4357688" y="6475413"/>
            <a:ext cx="504825" cy="182562"/>
          </a:xfrm>
          <a:noFill/>
        </p:spPr>
        <p:txBody>
          <a:bodyPr/>
          <a:lstStyle/>
          <a:p>
            <a:r>
              <a:rPr lang="en-US" smtClean="0"/>
              <a:t>Slide </a:t>
            </a:r>
            <a:fld id="{027BB308-4241-4144-ABA3-E1B0A9906736}" type="slidenum">
              <a:rPr lang="en-US" smtClean="0"/>
              <a:pPr/>
              <a:t>23</a:t>
            </a:fld>
            <a:endParaRPr lang="en-US" smtClean="0"/>
          </a:p>
        </p:txBody>
      </p:sp>
      <p:sp>
        <p:nvSpPr>
          <p:cNvPr id="2" name="Date Placeholder 1"/>
          <p:cNvSpPr>
            <a:spLocks noGrp="1"/>
          </p:cNvSpPr>
          <p:nvPr>
            <p:ph type="dt" sz="half" idx="10"/>
          </p:nvPr>
        </p:nvSpPr>
        <p:spPr>
          <a:xfrm>
            <a:off x="696913" y="332601"/>
            <a:ext cx="1340110" cy="276999"/>
          </a:xfrm>
        </p:spPr>
        <p:txBody>
          <a:bodyPr/>
          <a:lstStyle/>
          <a:p>
            <a:r>
              <a:rPr lang="en-US" smtClean="0"/>
              <a:t>March  2012</a:t>
            </a:r>
            <a:endParaRPr lang="en-US" dirty="0"/>
          </a:p>
        </p:txBody>
      </p:sp>
    </p:spTree>
    <p:extLst>
      <p:ext uri="{BB962C8B-B14F-4D97-AF65-F5344CB8AC3E}">
        <p14:creationId xmlns:p14="http://schemas.microsoft.com/office/powerpoint/2010/main" val="30462866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Footer Placeholder 4"/>
          <p:cNvSpPr>
            <a:spLocks noGrp="1"/>
          </p:cNvSpPr>
          <p:nvPr>
            <p:ph type="ftr" sz="quarter" idx="11"/>
          </p:nvPr>
        </p:nvSpPr>
        <p:spPr>
          <a:noFill/>
        </p:spPr>
        <p:txBody>
          <a:bodyPr/>
          <a:lstStyle/>
          <a:p>
            <a:r>
              <a:rPr lang="en-US" smtClean="0"/>
              <a:t>Bruce Kraemer, Marvell</a:t>
            </a:r>
          </a:p>
        </p:txBody>
      </p:sp>
      <p:sp>
        <p:nvSpPr>
          <p:cNvPr id="28676" name="Slide Number Placeholder 5"/>
          <p:cNvSpPr>
            <a:spLocks noGrp="1"/>
          </p:cNvSpPr>
          <p:nvPr>
            <p:ph type="sldNum" sz="quarter" idx="12"/>
          </p:nvPr>
        </p:nvSpPr>
        <p:spPr>
          <a:xfrm>
            <a:off x="4357688" y="6475413"/>
            <a:ext cx="504825" cy="182562"/>
          </a:xfrm>
          <a:noFill/>
        </p:spPr>
        <p:txBody>
          <a:bodyPr/>
          <a:lstStyle/>
          <a:p>
            <a:r>
              <a:rPr lang="en-US" smtClean="0"/>
              <a:t>Slide </a:t>
            </a:r>
            <a:fld id="{162C7E68-1D15-4473-8B56-A9224DF58F56}" type="slidenum">
              <a:rPr lang="en-US" smtClean="0"/>
              <a:pPr/>
              <a:t>24</a:t>
            </a:fld>
            <a:endParaRPr lang="en-US" smtClean="0"/>
          </a:p>
        </p:txBody>
      </p:sp>
      <p:sp>
        <p:nvSpPr>
          <p:cNvPr id="28677" name="TextBox 6"/>
          <p:cNvSpPr txBox="1">
            <a:spLocks noChangeArrowheads="1"/>
          </p:cNvSpPr>
          <p:nvPr/>
        </p:nvSpPr>
        <p:spPr bwMode="auto">
          <a:xfrm>
            <a:off x="301625" y="3875982"/>
            <a:ext cx="8194675" cy="1569660"/>
          </a:xfrm>
          <a:prstGeom prst="rect">
            <a:avLst/>
          </a:prstGeom>
          <a:noFill/>
          <a:ln w="9525">
            <a:noFill/>
            <a:miter lim="800000"/>
            <a:headEnd/>
            <a:tailEnd/>
          </a:ln>
        </p:spPr>
        <p:txBody>
          <a:bodyPr>
            <a:spAutoFit/>
          </a:bodyPr>
          <a:lstStyle/>
          <a:p>
            <a:pPr eaLnBrk="0" hangingPunct="0"/>
            <a:r>
              <a:rPr lang="en-US" dirty="0">
                <a:hlinkClick r:id="rId2"/>
              </a:rPr>
              <a:t>http://</a:t>
            </a:r>
            <a:r>
              <a:rPr lang="en-US" dirty="0" smtClean="0">
                <a:hlinkClick r:id="rId2"/>
              </a:rPr>
              <a:t>osgug.ucaiug.org/UtiliComm/Shared%20Documents/SG-NET%20PAP%20work-in-progress/Database-wip/database/SGNet-2010mod29Aug2011-5.1.zip</a:t>
            </a:r>
            <a:endParaRPr lang="en-US" dirty="0" smtClean="0"/>
          </a:p>
          <a:p>
            <a:pPr eaLnBrk="0" hangingPunct="0"/>
            <a:endParaRPr lang="en-US" dirty="0"/>
          </a:p>
        </p:txBody>
      </p:sp>
      <p:sp>
        <p:nvSpPr>
          <p:cNvPr id="3" name="TextBox 2"/>
          <p:cNvSpPr txBox="1"/>
          <p:nvPr/>
        </p:nvSpPr>
        <p:spPr>
          <a:xfrm>
            <a:off x="551543" y="1786653"/>
            <a:ext cx="3331361" cy="1938992"/>
          </a:xfrm>
          <a:prstGeom prst="rect">
            <a:avLst/>
          </a:prstGeom>
          <a:noFill/>
        </p:spPr>
        <p:txBody>
          <a:bodyPr wrap="none" rtlCol="0">
            <a:spAutoFit/>
          </a:bodyPr>
          <a:lstStyle/>
          <a:p>
            <a:r>
              <a:rPr lang="en-US" dirty="0" smtClean="0"/>
              <a:t>Latest data descriptions</a:t>
            </a:r>
          </a:p>
          <a:p>
            <a:r>
              <a:rPr lang="en-US" dirty="0" smtClean="0"/>
              <a:t>Actors</a:t>
            </a:r>
          </a:p>
          <a:p>
            <a:r>
              <a:rPr lang="en-US" dirty="0" smtClean="0"/>
              <a:t>Flows </a:t>
            </a:r>
          </a:p>
          <a:p>
            <a:r>
              <a:rPr lang="en-US" dirty="0" smtClean="0"/>
              <a:t>Data size</a:t>
            </a:r>
          </a:p>
          <a:p>
            <a:r>
              <a:rPr lang="en-US" dirty="0" smtClean="0"/>
              <a:t>Security levels</a:t>
            </a:r>
            <a:endParaRPr lang="en-US" dirty="0"/>
          </a:p>
        </p:txBody>
      </p:sp>
      <p:sp>
        <p:nvSpPr>
          <p:cNvPr id="5" name="TextBox 4"/>
          <p:cNvSpPr txBox="1"/>
          <p:nvPr/>
        </p:nvSpPr>
        <p:spPr>
          <a:xfrm>
            <a:off x="1026833" y="959338"/>
            <a:ext cx="5697394" cy="461665"/>
          </a:xfrm>
          <a:prstGeom prst="rect">
            <a:avLst/>
          </a:prstGeom>
          <a:noFill/>
        </p:spPr>
        <p:txBody>
          <a:bodyPr wrap="none" rtlCol="0">
            <a:spAutoFit/>
          </a:bodyPr>
          <a:lstStyle/>
          <a:p>
            <a:r>
              <a:rPr lang="en-US" dirty="0" smtClean="0"/>
              <a:t>Open SG    Utility Data Flow  information</a:t>
            </a:r>
            <a:endParaRPr lang="en-US" dirty="0"/>
          </a:p>
        </p:txBody>
      </p:sp>
      <p:sp>
        <p:nvSpPr>
          <p:cNvPr id="6" name="Date Placeholder 5"/>
          <p:cNvSpPr>
            <a:spLocks noGrp="1"/>
          </p:cNvSpPr>
          <p:nvPr>
            <p:ph type="dt" sz="half" idx="10"/>
          </p:nvPr>
        </p:nvSpPr>
        <p:spPr>
          <a:xfrm>
            <a:off x="696913" y="332601"/>
            <a:ext cx="1340110" cy="276999"/>
          </a:xfrm>
        </p:spPr>
        <p:txBody>
          <a:bodyPr/>
          <a:lstStyle/>
          <a:p>
            <a:pPr>
              <a:defRPr/>
            </a:pPr>
            <a:r>
              <a:rPr lang="en-US" smtClean="0"/>
              <a:t>March  2012</a:t>
            </a:r>
            <a:endParaRPr lang="en-US" dirty="0"/>
          </a:p>
        </p:txBody>
      </p:sp>
    </p:spTree>
    <p:extLst>
      <p:ext uri="{BB962C8B-B14F-4D97-AF65-F5344CB8AC3E}">
        <p14:creationId xmlns:p14="http://schemas.microsoft.com/office/powerpoint/2010/main" val="351960278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91684" y="947285"/>
            <a:ext cx="7772400" cy="562201"/>
          </a:xfrm>
        </p:spPr>
        <p:txBody>
          <a:bodyPr/>
          <a:lstStyle/>
          <a:p>
            <a:pPr algn="ctr"/>
            <a:r>
              <a:rPr lang="en-US" sz="3600" dirty="0" smtClean="0">
                <a:latin typeface="Times New Roman" pitchFamily="18" charset="0"/>
                <a:cs typeface="Times New Roman" pitchFamily="18" charset="0"/>
              </a:rPr>
              <a:t>802 Smart Grid Teleconference Plans</a:t>
            </a:r>
            <a:endParaRPr lang="en-US" sz="3600" dirty="0">
              <a:latin typeface="Times New Roman" pitchFamily="18" charset="0"/>
              <a:cs typeface="Times New Roman" pitchFamily="18" charset="0"/>
            </a:endParaRPr>
          </a:p>
        </p:txBody>
      </p:sp>
      <p:sp>
        <p:nvSpPr>
          <p:cNvPr id="5" name="Footer Placeholder 4"/>
          <p:cNvSpPr>
            <a:spLocks noGrp="1"/>
          </p:cNvSpPr>
          <p:nvPr>
            <p:ph type="ftr" sz="quarter" idx="11"/>
          </p:nvPr>
        </p:nvSpPr>
        <p:spPr/>
        <p:txBody>
          <a:bodyPr/>
          <a:lstStyle/>
          <a:p>
            <a:pPr>
              <a:defRPr/>
            </a:pPr>
            <a:r>
              <a:rPr lang="en-US" smtClean="0"/>
              <a:t>Bruce Kraemer, Marvell</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B7B2142F-ADC9-4AE1-84ED-F3FFEB1C3B79}" type="slidenum">
              <a:rPr lang="en-US" smtClean="0"/>
              <a:pPr>
                <a:defRPr/>
              </a:pPr>
              <a:t>25</a:t>
            </a:fld>
            <a:endParaRPr lang="en-US"/>
          </a:p>
        </p:txBody>
      </p:sp>
      <p:sp>
        <p:nvSpPr>
          <p:cNvPr id="7" name="TextBox 6"/>
          <p:cNvSpPr txBox="1"/>
          <p:nvPr/>
        </p:nvSpPr>
        <p:spPr>
          <a:xfrm>
            <a:off x="624113" y="1538515"/>
            <a:ext cx="7187289" cy="1569660"/>
          </a:xfrm>
          <a:prstGeom prst="rect">
            <a:avLst/>
          </a:prstGeom>
          <a:noFill/>
        </p:spPr>
        <p:txBody>
          <a:bodyPr wrap="none" rtlCol="0">
            <a:spAutoFit/>
          </a:bodyPr>
          <a:lstStyle/>
          <a:p>
            <a:r>
              <a:rPr lang="en-US" dirty="0" smtClean="0"/>
              <a:t>Calls have been scheduled at 2pm ET on Wednesdays</a:t>
            </a:r>
          </a:p>
          <a:p>
            <a:endParaRPr lang="en-US" dirty="0"/>
          </a:p>
          <a:p>
            <a:r>
              <a:rPr lang="en-US" dirty="0" smtClean="0"/>
              <a:t>Call topics between March and May meetings ??</a:t>
            </a:r>
          </a:p>
          <a:p>
            <a:r>
              <a:rPr lang="en-US" dirty="0" smtClean="0"/>
              <a:t>Call Dates to schedule??</a:t>
            </a:r>
          </a:p>
        </p:txBody>
      </p:sp>
      <p:sp>
        <p:nvSpPr>
          <p:cNvPr id="8" name="TextBox 7"/>
          <p:cNvSpPr txBox="1"/>
          <p:nvPr/>
        </p:nvSpPr>
        <p:spPr>
          <a:xfrm>
            <a:off x="812800" y="3328007"/>
            <a:ext cx="1221040" cy="2677656"/>
          </a:xfrm>
          <a:prstGeom prst="rect">
            <a:avLst/>
          </a:prstGeom>
          <a:noFill/>
        </p:spPr>
        <p:txBody>
          <a:bodyPr wrap="none" rtlCol="0">
            <a:spAutoFit/>
          </a:bodyPr>
          <a:lstStyle/>
          <a:p>
            <a:r>
              <a:rPr lang="en-US" dirty="0" smtClean="0"/>
              <a:t>Mar 21 </a:t>
            </a:r>
          </a:p>
          <a:p>
            <a:r>
              <a:rPr lang="en-US" dirty="0" smtClean="0"/>
              <a:t>Mar 28</a:t>
            </a:r>
          </a:p>
          <a:p>
            <a:r>
              <a:rPr lang="en-US" dirty="0" smtClean="0"/>
              <a:t>Apr 04</a:t>
            </a:r>
          </a:p>
          <a:p>
            <a:r>
              <a:rPr lang="en-US" dirty="0"/>
              <a:t>Apr </a:t>
            </a:r>
            <a:r>
              <a:rPr lang="en-US" dirty="0" smtClean="0"/>
              <a:t>11</a:t>
            </a:r>
          </a:p>
          <a:p>
            <a:r>
              <a:rPr lang="en-US" dirty="0"/>
              <a:t>Apr </a:t>
            </a:r>
            <a:r>
              <a:rPr lang="en-US" dirty="0" smtClean="0"/>
              <a:t>18</a:t>
            </a:r>
          </a:p>
          <a:p>
            <a:r>
              <a:rPr lang="en-US" dirty="0"/>
              <a:t>Apr </a:t>
            </a:r>
            <a:r>
              <a:rPr lang="en-US" dirty="0" smtClean="0"/>
              <a:t>25</a:t>
            </a:r>
            <a:endParaRPr lang="en-US" dirty="0"/>
          </a:p>
          <a:p>
            <a:r>
              <a:rPr lang="en-US" dirty="0" smtClean="0"/>
              <a:t>May 02</a:t>
            </a:r>
          </a:p>
        </p:txBody>
      </p:sp>
      <p:sp>
        <p:nvSpPr>
          <p:cNvPr id="2" name="Date Placeholder 1"/>
          <p:cNvSpPr>
            <a:spLocks noGrp="1"/>
          </p:cNvSpPr>
          <p:nvPr>
            <p:ph type="dt" sz="half" idx="10"/>
          </p:nvPr>
        </p:nvSpPr>
        <p:spPr>
          <a:xfrm>
            <a:off x="696913" y="332601"/>
            <a:ext cx="1340110" cy="276999"/>
          </a:xfrm>
        </p:spPr>
        <p:txBody>
          <a:bodyPr/>
          <a:lstStyle/>
          <a:p>
            <a:pPr>
              <a:defRPr/>
            </a:pPr>
            <a:r>
              <a:rPr lang="en-US" smtClean="0"/>
              <a:t>March  2012</a:t>
            </a:r>
            <a:endParaRPr lang="en-US" dirty="0"/>
          </a:p>
        </p:txBody>
      </p:sp>
    </p:spTree>
    <p:extLst>
      <p:ext uri="{BB962C8B-B14F-4D97-AF65-F5344CB8AC3E}">
        <p14:creationId xmlns:p14="http://schemas.microsoft.com/office/powerpoint/2010/main" val="217940521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91684" y="947285"/>
            <a:ext cx="7772400" cy="562201"/>
          </a:xfrm>
        </p:spPr>
        <p:txBody>
          <a:bodyPr/>
          <a:lstStyle/>
          <a:p>
            <a:pPr algn="ctr"/>
            <a:r>
              <a:rPr lang="en-US" sz="3600" dirty="0" smtClean="0">
                <a:latin typeface="Times New Roman" pitchFamily="18" charset="0"/>
                <a:cs typeface="Times New Roman" pitchFamily="18" charset="0"/>
              </a:rPr>
              <a:t>802 Smart Grid Teleconference Plans</a:t>
            </a:r>
            <a:endParaRPr lang="en-US" sz="3600" dirty="0">
              <a:latin typeface="Times New Roman" pitchFamily="18" charset="0"/>
              <a:cs typeface="Times New Roman" pitchFamily="18" charset="0"/>
            </a:endParaRPr>
          </a:p>
        </p:txBody>
      </p:sp>
      <p:sp>
        <p:nvSpPr>
          <p:cNvPr id="5" name="Footer Placeholder 4"/>
          <p:cNvSpPr>
            <a:spLocks noGrp="1"/>
          </p:cNvSpPr>
          <p:nvPr>
            <p:ph type="ftr" sz="quarter" idx="11"/>
          </p:nvPr>
        </p:nvSpPr>
        <p:spPr/>
        <p:txBody>
          <a:bodyPr/>
          <a:lstStyle/>
          <a:p>
            <a:pPr>
              <a:defRPr/>
            </a:pPr>
            <a:r>
              <a:rPr lang="en-US" smtClean="0"/>
              <a:t>Bruce Kraemer, Marvell</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B7B2142F-ADC9-4AE1-84ED-F3FFEB1C3B79}" type="slidenum">
              <a:rPr lang="en-US" smtClean="0"/>
              <a:pPr>
                <a:defRPr/>
              </a:pPr>
              <a:t>26</a:t>
            </a:fld>
            <a:endParaRPr lang="en-US"/>
          </a:p>
        </p:txBody>
      </p:sp>
      <p:sp>
        <p:nvSpPr>
          <p:cNvPr id="7" name="TextBox 6"/>
          <p:cNvSpPr txBox="1"/>
          <p:nvPr/>
        </p:nvSpPr>
        <p:spPr>
          <a:xfrm>
            <a:off x="624113" y="1538515"/>
            <a:ext cx="7712432" cy="1569660"/>
          </a:xfrm>
          <a:prstGeom prst="rect">
            <a:avLst/>
          </a:prstGeom>
          <a:noFill/>
        </p:spPr>
        <p:txBody>
          <a:bodyPr wrap="none" rtlCol="0">
            <a:spAutoFit/>
          </a:bodyPr>
          <a:lstStyle/>
          <a:p>
            <a:r>
              <a:rPr lang="en-US" dirty="0" smtClean="0"/>
              <a:t>Calls have been scheduled at 2pm ET on Wednesdays</a:t>
            </a:r>
          </a:p>
          <a:p>
            <a:endParaRPr lang="en-US" dirty="0"/>
          </a:p>
          <a:p>
            <a:r>
              <a:rPr lang="en-US" dirty="0" smtClean="0"/>
              <a:t>Agreed on one call between January and March meetings</a:t>
            </a:r>
          </a:p>
          <a:p>
            <a:endParaRPr lang="en-US" dirty="0"/>
          </a:p>
        </p:txBody>
      </p:sp>
      <p:sp>
        <p:nvSpPr>
          <p:cNvPr id="8" name="TextBox 7"/>
          <p:cNvSpPr txBox="1"/>
          <p:nvPr/>
        </p:nvSpPr>
        <p:spPr>
          <a:xfrm>
            <a:off x="290286" y="3456517"/>
            <a:ext cx="8403771" cy="830997"/>
          </a:xfrm>
          <a:prstGeom prst="rect">
            <a:avLst/>
          </a:prstGeom>
          <a:noFill/>
        </p:spPr>
        <p:txBody>
          <a:bodyPr wrap="square" rtlCol="0">
            <a:spAutoFit/>
          </a:bodyPr>
          <a:lstStyle/>
          <a:p>
            <a:r>
              <a:rPr lang="en-US" dirty="0" smtClean="0"/>
              <a:t>Feb 08 – Telecon to discuss recommended parameters from 11ah </a:t>
            </a:r>
            <a:r>
              <a:rPr lang="en-US" dirty="0"/>
              <a:t>and 15.4g </a:t>
            </a:r>
            <a:r>
              <a:rPr lang="en-US" dirty="0" smtClean="0"/>
              <a:t>to use  in the propagation model</a:t>
            </a:r>
          </a:p>
        </p:txBody>
      </p:sp>
      <p:sp>
        <p:nvSpPr>
          <p:cNvPr id="2" name="Date Placeholder 1"/>
          <p:cNvSpPr>
            <a:spLocks noGrp="1"/>
          </p:cNvSpPr>
          <p:nvPr>
            <p:ph type="dt" sz="half" idx="10"/>
          </p:nvPr>
        </p:nvSpPr>
        <p:spPr>
          <a:xfrm>
            <a:off x="696913" y="332601"/>
            <a:ext cx="1340110" cy="276999"/>
          </a:xfrm>
        </p:spPr>
        <p:txBody>
          <a:bodyPr/>
          <a:lstStyle/>
          <a:p>
            <a:pPr>
              <a:defRPr/>
            </a:pPr>
            <a:r>
              <a:rPr lang="en-US" smtClean="0"/>
              <a:t>March  2012</a:t>
            </a:r>
            <a:endParaRPr lang="en-US" dirty="0"/>
          </a:p>
        </p:txBody>
      </p:sp>
    </p:spTree>
    <p:extLst>
      <p:ext uri="{BB962C8B-B14F-4D97-AF65-F5344CB8AC3E}">
        <p14:creationId xmlns:p14="http://schemas.microsoft.com/office/powerpoint/2010/main" val="395664980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3627" y="613457"/>
            <a:ext cx="7772400" cy="562201"/>
          </a:xfrm>
        </p:spPr>
        <p:txBody>
          <a:bodyPr/>
          <a:lstStyle/>
          <a:p>
            <a:pPr algn="ctr"/>
            <a:r>
              <a:rPr lang="en-US" sz="2800" dirty="0" smtClean="0">
                <a:latin typeface="Times New Roman" pitchFamily="18" charset="0"/>
                <a:cs typeface="Times New Roman" pitchFamily="18" charset="0"/>
              </a:rPr>
              <a:t>Range Estimator Variables - Example Supplied</a:t>
            </a:r>
            <a:endParaRPr lang="en-US" sz="2800" dirty="0">
              <a:latin typeface="Times New Roman" pitchFamily="18" charset="0"/>
              <a:cs typeface="Times New Roman" pitchFamily="18" charset="0"/>
            </a:endParaRPr>
          </a:p>
        </p:txBody>
      </p:sp>
      <p:sp>
        <p:nvSpPr>
          <p:cNvPr id="5" name="Footer Placeholder 4"/>
          <p:cNvSpPr>
            <a:spLocks noGrp="1"/>
          </p:cNvSpPr>
          <p:nvPr>
            <p:ph type="ftr" sz="quarter" idx="11"/>
          </p:nvPr>
        </p:nvSpPr>
        <p:spPr/>
        <p:txBody>
          <a:bodyPr/>
          <a:lstStyle/>
          <a:p>
            <a:pPr>
              <a:defRPr/>
            </a:pPr>
            <a:r>
              <a:rPr lang="en-US" smtClean="0"/>
              <a:t>Bruce Kraemer, Marvell</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B7B2142F-ADC9-4AE1-84ED-F3FFEB1C3B79}" type="slidenum">
              <a:rPr lang="en-US" smtClean="0"/>
              <a:pPr>
                <a:defRPr/>
              </a:pPr>
              <a:t>27</a:t>
            </a:fld>
            <a:endParaRPr lang="en-US"/>
          </a:p>
        </p:txBody>
      </p:sp>
      <p:sp>
        <p:nvSpPr>
          <p:cNvPr id="2" name="Date Placeholder 1"/>
          <p:cNvSpPr>
            <a:spLocks noGrp="1"/>
          </p:cNvSpPr>
          <p:nvPr>
            <p:ph type="dt" sz="half" idx="10"/>
          </p:nvPr>
        </p:nvSpPr>
        <p:spPr>
          <a:xfrm>
            <a:off x="696913" y="332601"/>
            <a:ext cx="1340110" cy="276999"/>
          </a:xfrm>
        </p:spPr>
        <p:txBody>
          <a:bodyPr/>
          <a:lstStyle/>
          <a:p>
            <a:pPr>
              <a:defRPr/>
            </a:pPr>
            <a:r>
              <a:rPr lang="en-US" smtClean="0"/>
              <a:t>March  2012</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3363618715"/>
              </p:ext>
            </p:extLst>
          </p:nvPr>
        </p:nvGraphicFramePr>
        <p:xfrm>
          <a:off x="467178" y="1386363"/>
          <a:ext cx="4813300" cy="1550670"/>
        </p:xfrm>
        <a:graphic>
          <a:graphicData uri="http://schemas.openxmlformats.org/drawingml/2006/table">
            <a:tbl>
              <a:tblPr>
                <a:tableStyleId>{5C22544A-7EE6-4342-B048-85BDC9FD1C3A}</a:tableStyleId>
              </a:tblPr>
              <a:tblGrid>
                <a:gridCol w="3111500"/>
                <a:gridCol w="850900"/>
                <a:gridCol w="850900"/>
              </a:tblGrid>
              <a:tr h="190500">
                <a:tc>
                  <a:txBody>
                    <a:bodyPr/>
                    <a:lstStyle/>
                    <a:p>
                      <a:pPr algn="l" fontAlgn="ctr"/>
                      <a:r>
                        <a:rPr lang="en-US" sz="1400" u="none" strike="noStrike">
                          <a:effectLst/>
                        </a:rPr>
                        <a:t>Frequency in MHz</a:t>
                      </a:r>
                      <a:endParaRPr lang="en-US" sz="1400" b="0" i="0" u="none" strike="noStrike">
                        <a:solidFill>
                          <a:srgbClr val="000000"/>
                        </a:solidFill>
                        <a:effectLst/>
                        <a:latin typeface="Arial"/>
                      </a:endParaRPr>
                    </a:p>
                  </a:txBody>
                  <a:tcPr marL="9525" marR="9525" marT="9525" marB="0" anchor="ctr"/>
                </a:tc>
                <a:tc>
                  <a:txBody>
                    <a:bodyPr/>
                    <a:lstStyle/>
                    <a:p>
                      <a:pPr algn="l" fontAlgn="b"/>
                      <a:endParaRPr lang="en-US" sz="1400" b="0" i="0" u="none" strike="noStrike">
                        <a:solidFill>
                          <a:srgbClr val="000000"/>
                        </a:solidFill>
                        <a:effectLst/>
                        <a:latin typeface="Calibri"/>
                      </a:endParaRPr>
                    </a:p>
                  </a:txBody>
                  <a:tcPr marL="9525" marR="9525" marT="9525" marB="0" anchor="b"/>
                </a:tc>
                <a:tc>
                  <a:txBody>
                    <a:bodyPr/>
                    <a:lstStyle/>
                    <a:p>
                      <a:pPr algn="ctr" fontAlgn="ctr"/>
                      <a:r>
                        <a:rPr lang="en-US" sz="1400" u="none" strike="noStrike">
                          <a:effectLst/>
                        </a:rPr>
                        <a:t>2000</a:t>
                      </a:r>
                      <a:endParaRPr lang="en-US" sz="1400" b="0" i="0" u="none" strike="noStrike">
                        <a:solidFill>
                          <a:srgbClr val="000000"/>
                        </a:solidFill>
                        <a:effectLst/>
                        <a:latin typeface="Arial"/>
                      </a:endParaRPr>
                    </a:p>
                  </a:txBody>
                  <a:tcPr marL="9525" marR="9525" marT="9525" marB="0" anchor="ctr"/>
                </a:tc>
              </a:tr>
              <a:tr h="190500">
                <a:tc>
                  <a:txBody>
                    <a:bodyPr/>
                    <a:lstStyle/>
                    <a:p>
                      <a:pPr algn="l" fontAlgn="ctr"/>
                      <a:r>
                        <a:rPr lang="en-US" sz="1400" u="none" strike="noStrike">
                          <a:effectLst/>
                        </a:rPr>
                        <a:t>BS Antenna Gain dBi</a:t>
                      </a:r>
                      <a:endParaRPr lang="en-US" sz="1400" b="0" i="0" u="none" strike="noStrike">
                        <a:solidFill>
                          <a:srgbClr val="000000"/>
                        </a:solidFill>
                        <a:effectLst/>
                        <a:latin typeface="Arial"/>
                      </a:endParaRPr>
                    </a:p>
                  </a:txBody>
                  <a:tcPr marL="9525" marR="9525" marT="9525" marB="0" anchor="ctr"/>
                </a:tc>
                <a:tc>
                  <a:txBody>
                    <a:bodyPr/>
                    <a:lstStyle/>
                    <a:p>
                      <a:pPr algn="l" fontAlgn="b"/>
                      <a:endParaRPr lang="en-US" sz="1400" b="0" i="0" u="none" strike="noStrike">
                        <a:solidFill>
                          <a:srgbClr val="000000"/>
                        </a:solidFill>
                        <a:effectLst/>
                        <a:latin typeface="Calibri"/>
                      </a:endParaRPr>
                    </a:p>
                  </a:txBody>
                  <a:tcPr marL="9525" marR="9525" marT="9525" marB="0" anchor="b"/>
                </a:tc>
                <a:tc>
                  <a:txBody>
                    <a:bodyPr/>
                    <a:lstStyle/>
                    <a:p>
                      <a:pPr algn="ctr" fontAlgn="ctr"/>
                      <a:r>
                        <a:rPr lang="en-US" sz="1400" u="none" strike="noStrike">
                          <a:effectLst/>
                        </a:rPr>
                        <a:t>15.0</a:t>
                      </a:r>
                      <a:endParaRPr lang="en-US" sz="1400" b="0" i="0" u="none" strike="noStrike">
                        <a:solidFill>
                          <a:srgbClr val="000000"/>
                        </a:solidFill>
                        <a:effectLst/>
                        <a:latin typeface="Arial"/>
                      </a:endParaRPr>
                    </a:p>
                  </a:txBody>
                  <a:tcPr marL="9525" marR="9525" marT="9525" marB="0" anchor="ctr"/>
                </a:tc>
              </a:tr>
              <a:tr h="190500">
                <a:tc>
                  <a:txBody>
                    <a:bodyPr/>
                    <a:lstStyle/>
                    <a:p>
                      <a:pPr algn="l" fontAlgn="b"/>
                      <a:r>
                        <a:rPr lang="en-US" sz="1400" u="none" strike="noStrike">
                          <a:effectLst/>
                        </a:rPr>
                        <a:t>Tx Amplifier Power per Antenna Element (watts)</a:t>
                      </a:r>
                      <a:endParaRPr lang="en-US" sz="1400" b="0" i="0" u="none" strike="noStrike">
                        <a:solidFill>
                          <a:srgbClr val="000000"/>
                        </a:solidFill>
                        <a:effectLst/>
                        <a:latin typeface="Arial"/>
                      </a:endParaRPr>
                    </a:p>
                  </a:txBody>
                  <a:tcPr marL="9525" marR="9525" marT="9525" marB="0" anchor="b"/>
                </a:tc>
                <a:tc>
                  <a:txBody>
                    <a:bodyPr/>
                    <a:lstStyle/>
                    <a:p>
                      <a:pPr algn="l" fontAlgn="b"/>
                      <a:endParaRPr lang="en-US" sz="1400" b="0" i="0" u="none" strike="noStrike">
                        <a:solidFill>
                          <a:srgbClr val="000000"/>
                        </a:solidFill>
                        <a:effectLst/>
                        <a:latin typeface="Calibri"/>
                      </a:endParaRPr>
                    </a:p>
                  </a:txBody>
                  <a:tcPr marL="9525" marR="9525" marT="9525" marB="0" anchor="b"/>
                </a:tc>
                <a:tc>
                  <a:txBody>
                    <a:bodyPr/>
                    <a:lstStyle/>
                    <a:p>
                      <a:pPr algn="ctr" fontAlgn="ctr"/>
                      <a:r>
                        <a:rPr lang="en-US" sz="1400" u="none" strike="noStrike">
                          <a:effectLst/>
                        </a:rPr>
                        <a:t>10.0</a:t>
                      </a:r>
                      <a:endParaRPr lang="en-US" sz="1400" b="0" i="0" u="none" strike="noStrike">
                        <a:solidFill>
                          <a:srgbClr val="000000"/>
                        </a:solidFill>
                        <a:effectLst/>
                        <a:latin typeface="Arial"/>
                      </a:endParaRPr>
                    </a:p>
                  </a:txBody>
                  <a:tcPr marL="9525" marR="9525" marT="9525" marB="0" anchor="ctr"/>
                </a:tc>
              </a:tr>
              <a:tr h="190500">
                <a:tc>
                  <a:txBody>
                    <a:bodyPr/>
                    <a:lstStyle/>
                    <a:p>
                      <a:pPr algn="l" fontAlgn="b"/>
                      <a:r>
                        <a:rPr lang="en-US" sz="1400" u="none" strike="noStrike">
                          <a:effectLst/>
                        </a:rPr>
                        <a:t>Number of Base Station Tx Antennas</a:t>
                      </a:r>
                      <a:endParaRPr lang="en-US" sz="1400" b="0" i="0" u="none" strike="noStrike">
                        <a:solidFill>
                          <a:srgbClr val="000000"/>
                        </a:solidFill>
                        <a:effectLst/>
                        <a:latin typeface="Arial"/>
                      </a:endParaRPr>
                    </a:p>
                  </a:txBody>
                  <a:tcPr marL="9525" marR="9525" marT="9525" marB="0" anchor="b"/>
                </a:tc>
                <a:tc>
                  <a:txBody>
                    <a:bodyPr/>
                    <a:lstStyle/>
                    <a:p>
                      <a:pPr algn="r" fontAlgn="b"/>
                      <a:endParaRPr lang="en-US" sz="1400" b="0" i="0" u="none" strike="noStrike">
                        <a:solidFill>
                          <a:srgbClr val="000000"/>
                        </a:solidFill>
                        <a:effectLst/>
                        <a:latin typeface="Arial"/>
                      </a:endParaRPr>
                    </a:p>
                  </a:txBody>
                  <a:tcPr marL="9525" marR="9525" marT="9525" marB="0" anchor="b"/>
                </a:tc>
                <a:tc>
                  <a:txBody>
                    <a:bodyPr/>
                    <a:lstStyle/>
                    <a:p>
                      <a:pPr algn="ctr" fontAlgn="b"/>
                      <a:r>
                        <a:rPr lang="en-US" sz="1400" u="none" strike="noStrike">
                          <a:effectLst/>
                        </a:rPr>
                        <a:t>1</a:t>
                      </a:r>
                      <a:endParaRPr lang="en-US" sz="1400" b="0" i="0" u="none" strike="noStrike">
                        <a:solidFill>
                          <a:srgbClr val="000000"/>
                        </a:solidFill>
                        <a:effectLst/>
                        <a:latin typeface="Arial"/>
                      </a:endParaRPr>
                    </a:p>
                  </a:txBody>
                  <a:tcPr marL="9525" marR="9525" marT="9525" marB="0" anchor="b"/>
                </a:tc>
              </a:tr>
              <a:tr h="190500">
                <a:tc>
                  <a:txBody>
                    <a:bodyPr/>
                    <a:lstStyle/>
                    <a:p>
                      <a:pPr algn="l" fontAlgn="b"/>
                      <a:r>
                        <a:rPr lang="en-US" sz="1400" u="none" strike="noStrike">
                          <a:effectLst/>
                        </a:rPr>
                        <a:t>Number of Base Station Rx Antennas</a:t>
                      </a:r>
                      <a:endParaRPr lang="en-US" sz="1400" b="0" i="0" u="none" strike="noStrike">
                        <a:solidFill>
                          <a:srgbClr val="000000"/>
                        </a:solidFill>
                        <a:effectLst/>
                        <a:latin typeface="Arial"/>
                      </a:endParaRPr>
                    </a:p>
                  </a:txBody>
                  <a:tcPr marL="9525" marR="9525" marT="9525" marB="0" anchor="b"/>
                </a:tc>
                <a:tc>
                  <a:txBody>
                    <a:bodyPr/>
                    <a:lstStyle/>
                    <a:p>
                      <a:pPr algn="r" fontAlgn="ctr"/>
                      <a:endParaRPr lang="en-US" sz="1400" b="0" i="0" u="none" strike="noStrike">
                        <a:solidFill>
                          <a:srgbClr val="000000"/>
                        </a:solidFill>
                        <a:effectLst/>
                        <a:latin typeface="Arial"/>
                      </a:endParaRPr>
                    </a:p>
                  </a:txBody>
                  <a:tcPr marL="9525" marR="9525" marT="9525" marB="0" anchor="ctr"/>
                </a:tc>
                <a:tc>
                  <a:txBody>
                    <a:bodyPr/>
                    <a:lstStyle/>
                    <a:p>
                      <a:pPr algn="ctr" fontAlgn="b"/>
                      <a:r>
                        <a:rPr lang="en-US" sz="1400" u="none" strike="noStrike">
                          <a:effectLst/>
                        </a:rPr>
                        <a:t>1</a:t>
                      </a:r>
                      <a:endParaRPr lang="en-US" sz="1400" b="0" i="0" u="none" strike="noStrike">
                        <a:solidFill>
                          <a:srgbClr val="000000"/>
                        </a:solidFill>
                        <a:effectLst/>
                        <a:latin typeface="Arial"/>
                      </a:endParaRPr>
                    </a:p>
                  </a:txBody>
                  <a:tcPr marL="9525" marR="9525" marT="9525" marB="0" anchor="b"/>
                </a:tc>
              </a:tr>
              <a:tr h="190500">
                <a:tc>
                  <a:txBody>
                    <a:bodyPr/>
                    <a:lstStyle/>
                    <a:p>
                      <a:pPr algn="l" fontAlgn="b"/>
                      <a:r>
                        <a:rPr lang="fr-FR" sz="1400" u="none" strike="noStrike">
                          <a:effectLst/>
                        </a:rPr>
                        <a:t>Base Station Rx Noise Figure dB</a:t>
                      </a:r>
                      <a:endParaRPr lang="fr-FR" sz="1400" b="0" i="0" u="none" strike="noStrike">
                        <a:solidFill>
                          <a:srgbClr val="000000"/>
                        </a:solidFill>
                        <a:effectLst/>
                        <a:latin typeface="Arial"/>
                      </a:endParaRPr>
                    </a:p>
                  </a:txBody>
                  <a:tcPr marL="9525" marR="9525" marT="9525" marB="0" anchor="b"/>
                </a:tc>
                <a:tc>
                  <a:txBody>
                    <a:bodyPr/>
                    <a:lstStyle/>
                    <a:p>
                      <a:pPr algn="l" fontAlgn="b"/>
                      <a:endParaRPr lang="en-US" sz="1400" b="0" i="0" u="none" strike="noStrike">
                        <a:solidFill>
                          <a:srgbClr val="000000"/>
                        </a:solidFill>
                        <a:effectLst/>
                        <a:latin typeface="Calibri"/>
                      </a:endParaRPr>
                    </a:p>
                  </a:txBody>
                  <a:tcPr marL="9525" marR="9525" marT="9525" marB="0" anchor="b"/>
                </a:tc>
                <a:tc>
                  <a:txBody>
                    <a:bodyPr/>
                    <a:lstStyle/>
                    <a:p>
                      <a:pPr algn="ctr" fontAlgn="b"/>
                      <a:r>
                        <a:rPr lang="en-US" sz="1400" u="none" strike="noStrike" dirty="0">
                          <a:effectLst/>
                        </a:rPr>
                        <a:t>4.0</a:t>
                      </a:r>
                      <a:endParaRPr lang="en-US" sz="1400" b="0" i="0" u="none" strike="noStrike" dirty="0">
                        <a:solidFill>
                          <a:srgbClr val="000000"/>
                        </a:solidFill>
                        <a:effectLst/>
                        <a:latin typeface="Arial"/>
                      </a:endParaRPr>
                    </a:p>
                  </a:txBody>
                  <a:tcPr marL="9525" marR="9525" marT="9525" marB="0" anchor="b"/>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2649905406"/>
              </p:ext>
            </p:extLst>
          </p:nvPr>
        </p:nvGraphicFramePr>
        <p:xfrm>
          <a:off x="453572" y="2990396"/>
          <a:ext cx="8196942" cy="3044188"/>
        </p:xfrm>
        <a:graphic>
          <a:graphicData uri="http://schemas.openxmlformats.org/drawingml/2006/table">
            <a:tbl>
              <a:tblPr>
                <a:tableStyleId>{5C22544A-7EE6-4342-B048-85BDC9FD1C3A}</a:tableStyleId>
              </a:tblPr>
              <a:tblGrid>
                <a:gridCol w="2772833"/>
                <a:gridCol w="758285"/>
                <a:gridCol w="758285"/>
                <a:gridCol w="758285"/>
                <a:gridCol w="848826"/>
                <a:gridCol w="667744"/>
                <a:gridCol w="758285"/>
                <a:gridCol w="874399"/>
              </a:tblGrid>
              <a:tr h="653143">
                <a:tc>
                  <a:txBody>
                    <a:bodyPr/>
                    <a:lstStyle/>
                    <a:p>
                      <a:pPr algn="l" fontAlgn="ctr"/>
                      <a:r>
                        <a:rPr lang="en-US" sz="1400" u="none" strike="noStrike" dirty="0">
                          <a:effectLst/>
                        </a:rPr>
                        <a:t>Terminal Type (Actor)</a:t>
                      </a:r>
                      <a:endParaRPr lang="en-US" sz="1400" b="1" i="0" u="none" strike="noStrike" dirty="0">
                        <a:solidFill>
                          <a:srgbClr val="000000"/>
                        </a:solidFill>
                        <a:effectLst/>
                        <a:latin typeface="Arial"/>
                      </a:endParaRPr>
                    </a:p>
                  </a:txBody>
                  <a:tcPr marL="8164" marR="8164" marT="8164" marB="0" anchor="ctr"/>
                </a:tc>
                <a:tc>
                  <a:txBody>
                    <a:bodyPr/>
                    <a:lstStyle/>
                    <a:p>
                      <a:pPr algn="l" fontAlgn="b"/>
                      <a:r>
                        <a:rPr lang="en-US" sz="1400" u="none" strike="noStrike">
                          <a:effectLst/>
                        </a:rPr>
                        <a:t> </a:t>
                      </a:r>
                      <a:endParaRPr lang="en-US" sz="1400" b="0" i="0" u="none" strike="noStrike">
                        <a:solidFill>
                          <a:srgbClr val="000000"/>
                        </a:solidFill>
                        <a:effectLst/>
                        <a:latin typeface="Calibri"/>
                      </a:endParaRPr>
                    </a:p>
                  </a:txBody>
                  <a:tcPr marL="8164" marR="8164" marT="8164" marB="0" anchor="b"/>
                </a:tc>
                <a:tc>
                  <a:txBody>
                    <a:bodyPr/>
                    <a:lstStyle/>
                    <a:p>
                      <a:pPr algn="ctr" fontAlgn="ctr"/>
                      <a:r>
                        <a:rPr lang="en-US" sz="1400" u="none" strike="noStrike">
                          <a:effectLst/>
                        </a:rPr>
                        <a:t>Fixed Outdoor Mounted Terminal</a:t>
                      </a:r>
                      <a:endParaRPr lang="en-US" sz="1400" b="1" i="0" u="none" strike="noStrike">
                        <a:solidFill>
                          <a:srgbClr val="000000"/>
                        </a:solidFill>
                        <a:effectLst/>
                        <a:latin typeface="Calibri"/>
                      </a:endParaRPr>
                    </a:p>
                  </a:txBody>
                  <a:tcPr marL="8164" marR="8164" marT="8164" marB="0" anchor="ctr"/>
                </a:tc>
                <a:tc>
                  <a:txBody>
                    <a:bodyPr/>
                    <a:lstStyle/>
                    <a:p>
                      <a:pPr algn="ctr" fontAlgn="ctr"/>
                      <a:r>
                        <a:rPr lang="en-US" sz="1400" u="none" strike="noStrike">
                          <a:effectLst/>
                        </a:rPr>
                        <a:t>Fixed Indoor Self-Installed Terminal</a:t>
                      </a:r>
                      <a:endParaRPr lang="en-US" sz="1400" b="1" i="0" u="none" strike="noStrike">
                        <a:solidFill>
                          <a:srgbClr val="000000"/>
                        </a:solidFill>
                        <a:effectLst/>
                        <a:latin typeface="Calibri"/>
                      </a:endParaRPr>
                    </a:p>
                  </a:txBody>
                  <a:tcPr marL="8164" marR="8164" marT="8164" marB="0" anchor="ctr"/>
                </a:tc>
                <a:tc>
                  <a:txBody>
                    <a:bodyPr/>
                    <a:lstStyle/>
                    <a:p>
                      <a:pPr algn="ctr" fontAlgn="ctr"/>
                      <a:r>
                        <a:rPr lang="en-US" sz="1400" u="none" strike="noStrike">
                          <a:effectLst/>
                        </a:rPr>
                        <a:t>Vehicular Installed Mobile Terminal</a:t>
                      </a:r>
                      <a:endParaRPr lang="en-US" sz="1400" b="1" i="0" u="none" strike="noStrike">
                        <a:solidFill>
                          <a:srgbClr val="000000"/>
                        </a:solidFill>
                        <a:effectLst/>
                        <a:latin typeface="Calibri"/>
                      </a:endParaRPr>
                    </a:p>
                  </a:txBody>
                  <a:tcPr marL="8164" marR="8164" marT="8164" marB="0" anchor="ctr"/>
                </a:tc>
                <a:tc>
                  <a:txBody>
                    <a:bodyPr/>
                    <a:lstStyle/>
                    <a:p>
                      <a:pPr algn="ctr" fontAlgn="ctr"/>
                      <a:r>
                        <a:rPr lang="en-US" sz="1400" u="none" strike="noStrike" dirty="0">
                          <a:effectLst/>
                        </a:rPr>
                        <a:t>Feeder Line Device</a:t>
                      </a:r>
                      <a:endParaRPr lang="en-US" sz="1400" b="1" i="0" u="none" strike="noStrike" dirty="0">
                        <a:solidFill>
                          <a:srgbClr val="000000"/>
                        </a:solidFill>
                        <a:effectLst/>
                        <a:latin typeface="Calibri"/>
                      </a:endParaRPr>
                    </a:p>
                  </a:txBody>
                  <a:tcPr marL="8164" marR="8164" marT="8164" marB="0" anchor="ctr"/>
                </a:tc>
                <a:tc>
                  <a:txBody>
                    <a:bodyPr/>
                    <a:lstStyle/>
                    <a:p>
                      <a:pPr algn="ctr" fontAlgn="ctr"/>
                      <a:r>
                        <a:rPr lang="en-US" sz="1400" u="none" strike="noStrike">
                          <a:effectLst/>
                        </a:rPr>
                        <a:t>Wireless-Enabled Smart Meter</a:t>
                      </a:r>
                      <a:endParaRPr lang="en-US" sz="1400" b="1" i="0" u="none" strike="noStrike">
                        <a:solidFill>
                          <a:srgbClr val="000000"/>
                        </a:solidFill>
                        <a:effectLst/>
                        <a:latin typeface="Calibri"/>
                      </a:endParaRPr>
                    </a:p>
                  </a:txBody>
                  <a:tcPr marL="8164" marR="8164" marT="8164" marB="0" anchor="ctr"/>
                </a:tc>
                <a:tc>
                  <a:txBody>
                    <a:bodyPr/>
                    <a:lstStyle/>
                    <a:p>
                      <a:pPr algn="ctr" fontAlgn="ctr"/>
                      <a:r>
                        <a:rPr lang="en-US" sz="1400" u="none" strike="noStrike">
                          <a:effectLst/>
                        </a:rPr>
                        <a:t>Mobile Handheld Device</a:t>
                      </a:r>
                      <a:endParaRPr lang="en-US" sz="1400" b="1" i="0" u="none" strike="noStrike">
                        <a:solidFill>
                          <a:srgbClr val="000000"/>
                        </a:solidFill>
                        <a:effectLst/>
                        <a:latin typeface="Calibri"/>
                      </a:endParaRPr>
                    </a:p>
                  </a:txBody>
                  <a:tcPr marL="8164" marR="8164" marT="8164" marB="0" anchor="ctr"/>
                </a:tc>
              </a:tr>
              <a:tr h="163286">
                <a:tc>
                  <a:txBody>
                    <a:bodyPr/>
                    <a:lstStyle/>
                    <a:p>
                      <a:pPr algn="l" fontAlgn="ctr"/>
                      <a:r>
                        <a:rPr lang="en-US" sz="1400" u="none" strike="noStrike">
                          <a:effectLst/>
                        </a:rPr>
                        <a:t>Terminal (SS) Antennna Gain dBi</a:t>
                      </a:r>
                      <a:endParaRPr lang="en-US" sz="1400" b="0" i="0" u="none" strike="noStrike">
                        <a:solidFill>
                          <a:srgbClr val="000000"/>
                        </a:solidFill>
                        <a:effectLst/>
                        <a:latin typeface="Arial"/>
                      </a:endParaRPr>
                    </a:p>
                  </a:txBody>
                  <a:tcPr marL="8164" marR="8164" marT="8164" marB="0" anchor="ctr"/>
                </a:tc>
                <a:tc>
                  <a:txBody>
                    <a:bodyPr/>
                    <a:lstStyle/>
                    <a:p>
                      <a:pPr algn="l" fontAlgn="b"/>
                      <a:endParaRPr lang="en-US" sz="1400" b="0" i="0" u="none" strike="noStrike">
                        <a:solidFill>
                          <a:srgbClr val="000000"/>
                        </a:solidFill>
                        <a:effectLst/>
                        <a:latin typeface="Calibri"/>
                      </a:endParaRPr>
                    </a:p>
                  </a:txBody>
                  <a:tcPr marL="8164" marR="8164" marT="8164" marB="0" anchor="b"/>
                </a:tc>
                <a:tc>
                  <a:txBody>
                    <a:bodyPr/>
                    <a:lstStyle/>
                    <a:p>
                      <a:pPr algn="ctr" fontAlgn="ctr"/>
                      <a:r>
                        <a:rPr lang="en-US" sz="1400" u="none" strike="noStrike">
                          <a:effectLst/>
                        </a:rPr>
                        <a:t>12.0</a:t>
                      </a:r>
                      <a:endParaRPr lang="en-US" sz="1400" b="0" i="0" u="none" strike="noStrike">
                        <a:solidFill>
                          <a:srgbClr val="000000"/>
                        </a:solidFill>
                        <a:effectLst/>
                        <a:latin typeface="Arial"/>
                      </a:endParaRPr>
                    </a:p>
                  </a:txBody>
                  <a:tcPr marL="8164" marR="8164" marT="8164" marB="0" anchor="ctr"/>
                </a:tc>
                <a:tc>
                  <a:txBody>
                    <a:bodyPr/>
                    <a:lstStyle/>
                    <a:p>
                      <a:pPr algn="ctr" fontAlgn="ctr"/>
                      <a:r>
                        <a:rPr lang="en-US" sz="1400" u="none" strike="noStrike">
                          <a:effectLst/>
                        </a:rPr>
                        <a:t>5.0</a:t>
                      </a:r>
                      <a:endParaRPr lang="en-US" sz="1400" b="0" i="0" u="none" strike="noStrike">
                        <a:solidFill>
                          <a:srgbClr val="000000"/>
                        </a:solidFill>
                        <a:effectLst/>
                        <a:latin typeface="Arial"/>
                      </a:endParaRPr>
                    </a:p>
                  </a:txBody>
                  <a:tcPr marL="8164" marR="8164" marT="8164" marB="0" anchor="ctr"/>
                </a:tc>
                <a:tc>
                  <a:txBody>
                    <a:bodyPr/>
                    <a:lstStyle/>
                    <a:p>
                      <a:pPr algn="ctr" fontAlgn="ctr"/>
                      <a:r>
                        <a:rPr lang="en-US" sz="1400" u="none" strike="noStrike">
                          <a:effectLst/>
                        </a:rPr>
                        <a:t>7.0</a:t>
                      </a:r>
                      <a:endParaRPr lang="en-US" sz="1400" b="0" i="0" u="none" strike="noStrike">
                        <a:solidFill>
                          <a:srgbClr val="000000"/>
                        </a:solidFill>
                        <a:effectLst/>
                        <a:latin typeface="Arial"/>
                      </a:endParaRPr>
                    </a:p>
                  </a:txBody>
                  <a:tcPr marL="8164" marR="8164" marT="8164" marB="0" anchor="ctr"/>
                </a:tc>
                <a:tc>
                  <a:txBody>
                    <a:bodyPr/>
                    <a:lstStyle/>
                    <a:p>
                      <a:pPr algn="ctr" fontAlgn="ctr"/>
                      <a:r>
                        <a:rPr lang="en-US" sz="1400" u="none" strike="noStrike">
                          <a:effectLst/>
                        </a:rPr>
                        <a:t>5.0</a:t>
                      </a:r>
                      <a:endParaRPr lang="en-US" sz="1400" b="0" i="0" u="none" strike="noStrike">
                        <a:solidFill>
                          <a:srgbClr val="000000"/>
                        </a:solidFill>
                        <a:effectLst/>
                        <a:latin typeface="Arial"/>
                      </a:endParaRPr>
                    </a:p>
                  </a:txBody>
                  <a:tcPr marL="8164" marR="8164" marT="8164" marB="0" anchor="ctr"/>
                </a:tc>
                <a:tc>
                  <a:txBody>
                    <a:bodyPr/>
                    <a:lstStyle/>
                    <a:p>
                      <a:pPr algn="ctr" fontAlgn="ctr"/>
                      <a:r>
                        <a:rPr lang="en-US" sz="1400" u="none" strike="noStrike">
                          <a:effectLst/>
                        </a:rPr>
                        <a:t>0.0</a:t>
                      </a:r>
                      <a:endParaRPr lang="en-US" sz="1400" b="0" i="0" u="none" strike="noStrike">
                        <a:solidFill>
                          <a:srgbClr val="000000"/>
                        </a:solidFill>
                        <a:effectLst/>
                        <a:latin typeface="Arial"/>
                      </a:endParaRPr>
                    </a:p>
                  </a:txBody>
                  <a:tcPr marL="8164" marR="8164" marT="8164" marB="0" anchor="ctr"/>
                </a:tc>
                <a:tc>
                  <a:txBody>
                    <a:bodyPr/>
                    <a:lstStyle/>
                    <a:p>
                      <a:pPr algn="ctr" fontAlgn="ctr"/>
                      <a:r>
                        <a:rPr lang="en-US" sz="1400" u="none" strike="noStrike">
                          <a:effectLst/>
                        </a:rPr>
                        <a:t>-1.0</a:t>
                      </a:r>
                      <a:endParaRPr lang="en-US" sz="1400" b="0" i="0" u="none" strike="noStrike">
                        <a:solidFill>
                          <a:srgbClr val="000000"/>
                        </a:solidFill>
                        <a:effectLst/>
                        <a:latin typeface="Arial"/>
                      </a:endParaRPr>
                    </a:p>
                  </a:txBody>
                  <a:tcPr marL="8164" marR="8164" marT="8164" marB="0" anchor="ctr"/>
                </a:tc>
              </a:tr>
              <a:tr h="163286">
                <a:tc>
                  <a:txBody>
                    <a:bodyPr/>
                    <a:lstStyle/>
                    <a:p>
                      <a:pPr algn="l" fontAlgn="b"/>
                      <a:r>
                        <a:rPr lang="en-US" sz="1400" u="none" strike="noStrike">
                          <a:effectLst/>
                        </a:rPr>
                        <a:t>Tx Amplifier Power per Antenna Element (watts)</a:t>
                      </a:r>
                      <a:endParaRPr lang="en-US" sz="1400" b="0" i="0" u="none" strike="noStrike">
                        <a:solidFill>
                          <a:srgbClr val="000000"/>
                        </a:solidFill>
                        <a:effectLst/>
                        <a:latin typeface="Arial"/>
                      </a:endParaRPr>
                    </a:p>
                  </a:txBody>
                  <a:tcPr marL="8164" marR="8164" marT="8164" marB="0" anchor="b"/>
                </a:tc>
                <a:tc>
                  <a:txBody>
                    <a:bodyPr/>
                    <a:lstStyle/>
                    <a:p>
                      <a:pPr algn="l" fontAlgn="b"/>
                      <a:endParaRPr lang="en-US" sz="1400" b="0" i="0" u="none" strike="noStrike">
                        <a:solidFill>
                          <a:srgbClr val="000000"/>
                        </a:solidFill>
                        <a:effectLst/>
                        <a:latin typeface="Calibri"/>
                      </a:endParaRPr>
                    </a:p>
                  </a:txBody>
                  <a:tcPr marL="8164" marR="8164" marT="8164" marB="0" anchor="b"/>
                </a:tc>
                <a:tc>
                  <a:txBody>
                    <a:bodyPr/>
                    <a:lstStyle/>
                    <a:p>
                      <a:pPr algn="ctr" fontAlgn="ctr"/>
                      <a:r>
                        <a:rPr lang="en-US" sz="1400" u="none" strike="noStrike">
                          <a:effectLst/>
                        </a:rPr>
                        <a:t>5.0</a:t>
                      </a:r>
                      <a:endParaRPr lang="en-US" sz="1400" b="0" i="0" u="none" strike="noStrike">
                        <a:solidFill>
                          <a:srgbClr val="000000"/>
                        </a:solidFill>
                        <a:effectLst/>
                        <a:latin typeface="Arial"/>
                      </a:endParaRPr>
                    </a:p>
                  </a:txBody>
                  <a:tcPr marL="8164" marR="8164" marT="8164" marB="0" anchor="ctr"/>
                </a:tc>
                <a:tc>
                  <a:txBody>
                    <a:bodyPr/>
                    <a:lstStyle/>
                    <a:p>
                      <a:pPr algn="ctr" fontAlgn="ctr"/>
                      <a:r>
                        <a:rPr lang="en-US" sz="1400" u="none" strike="noStrike">
                          <a:effectLst/>
                        </a:rPr>
                        <a:t>0.5</a:t>
                      </a:r>
                      <a:endParaRPr lang="en-US" sz="1400" b="0" i="0" u="none" strike="noStrike">
                        <a:solidFill>
                          <a:srgbClr val="000000"/>
                        </a:solidFill>
                        <a:effectLst/>
                        <a:latin typeface="Arial"/>
                      </a:endParaRPr>
                    </a:p>
                  </a:txBody>
                  <a:tcPr marL="8164" marR="8164" marT="8164" marB="0" anchor="ctr"/>
                </a:tc>
                <a:tc>
                  <a:txBody>
                    <a:bodyPr/>
                    <a:lstStyle/>
                    <a:p>
                      <a:pPr algn="ctr" fontAlgn="ctr"/>
                      <a:r>
                        <a:rPr lang="en-US" sz="1400" u="none" strike="noStrike">
                          <a:effectLst/>
                        </a:rPr>
                        <a:t>0.2</a:t>
                      </a:r>
                      <a:endParaRPr lang="en-US" sz="1400" b="0" i="0" u="none" strike="noStrike">
                        <a:solidFill>
                          <a:srgbClr val="000000"/>
                        </a:solidFill>
                        <a:effectLst/>
                        <a:latin typeface="Arial"/>
                      </a:endParaRPr>
                    </a:p>
                  </a:txBody>
                  <a:tcPr marL="8164" marR="8164" marT="8164" marB="0" anchor="ctr"/>
                </a:tc>
                <a:tc>
                  <a:txBody>
                    <a:bodyPr/>
                    <a:lstStyle/>
                    <a:p>
                      <a:pPr algn="ctr" fontAlgn="ctr"/>
                      <a:r>
                        <a:rPr lang="en-US" sz="1400" u="none" strike="noStrike">
                          <a:effectLst/>
                        </a:rPr>
                        <a:t>2.0</a:t>
                      </a:r>
                      <a:endParaRPr lang="en-US" sz="1400" b="0" i="0" u="none" strike="noStrike">
                        <a:solidFill>
                          <a:srgbClr val="000000"/>
                        </a:solidFill>
                        <a:effectLst/>
                        <a:latin typeface="Arial"/>
                      </a:endParaRPr>
                    </a:p>
                  </a:txBody>
                  <a:tcPr marL="8164" marR="8164" marT="8164" marB="0" anchor="ctr"/>
                </a:tc>
                <a:tc>
                  <a:txBody>
                    <a:bodyPr/>
                    <a:lstStyle/>
                    <a:p>
                      <a:pPr algn="ctr" fontAlgn="ctr"/>
                      <a:r>
                        <a:rPr lang="en-US" sz="1400" u="none" strike="noStrike">
                          <a:effectLst/>
                        </a:rPr>
                        <a:t>0.5</a:t>
                      </a:r>
                      <a:endParaRPr lang="en-US" sz="1400" b="0" i="0" u="none" strike="noStrike">
                        <a:solidFill>
                          <a:srgbClr val="000000"/>
                        </a:solidFill>
                        <a:effectLst/>
                        <a:latin typeface="Arial"/>
                      </a:endParaRPr>
                    </a:p>
                  </a:txBody>
                  <a:tcPr marL="8164" marR="8164" marT="8164" marB="0" anchor="ctr"/>
                </a:tc>
                <a:tc>
                  <a:txBody>
                    <a:bodyPr/>
                    <a:lstStyle/>
                    <a:p>
                      <a:pPr algn="ctr" fontAlgn="ctr"/>
                      <a:r>
                        <a:rPr lang="en-US" sz="1400" u="none" strike="noStrike">
                          <a:effectLst/>
                        </a:rPr>
                        <a:t>0.1</a:t>
                      </a:r>
                      <a:endParaRPr lang="en-US" sz="1400" b="0" i="0" u="none" strike="noStrike">
                        <a:solidFill>
                          <a:srgbClr val="000000"/>
                        </a:solidFill>
                        <a:effectLst/>
                        <a:latin typeface="Arial"/>
                      </a:endParaRPr>
                    </a:p>
                  </a:txBody>
                  <a:tcPr marL="8164" marR="8164" marT="8164" marB="0" anchor="ctr"/>
                </a:tc>
              </a:tr>
              <a:tr h="163286">
                <a:tc>
                  <a:txBody>
                    <a:bodyPr/>
                    <a:lstStyle/>
                    <a:p>
                      <a:pPr algn="l" fontAlgn="b"/>
                      <a:r>
                        <a:rPr lang="en-US" sz="1400" u="none" strike="noStrike">
                          <a:effectLst/>
                        </a:rPr>
                        <a:t>Number of Terminal/(SS) Tx Antennnas</a:t>
                      </a:r>
                      <a:endParaRPr lang="en-US" sz="1400" b="0" i="0" u="none" strike="noStrike">
                        <a:solidFill>
                          <a:srgbClr val="000000"/>
                        </a:solidFill>
                        <a:effectLst/>
                        <a:latin typeface="Arial"/>
                      </a:endParaRPr>
                    </a:p>
                  </a:txBody>
                  <a:tcPr marL="8164" marR="8164" marT="8164" marB="0" anchor="b"/>
                </a:tc>
                <a:tc>
                  <a:txBody>
                    <a:bodyPr/>
                    <a:lstStyle/>
                    <a:p>
                      <a:pPr algn="r" fontAlgn="b"/>
                      <a:endParaRPr lang="en-US" sz="1400" b="0" i="0" u="none" strike="noStrike">
                        <a:solidFill>
                          <a:srgbClr val="000000"/>
                        </a:solidFill>
                        <a:effectLst/>
                        <a:latin typeface="Arial"/>
                      </a:endParaRPr>
                    </a:p>
                  </a:txBody>
                  <a:tcPr marL="8164" marR="8164" marT="8164" marB="0" anchor="b"/>
                </a:tc>
                <a:tc>
                  <a:txBody>
                    <a:bodyPr/>
                    <a:lstStyle/>
                    <a:p>
                      <a:pPr algn="ctr" fontAlgn="b"/>
                      <a:r>
                        <a:rPr lang="en-US" sz="1400" u="none" strike="noStrike">
                          <a:effectLst/>
                        </a:rPr>
                        <a:t>1</a:t>
                      </a:r>
                      <a:endParaRPr lang="en-US" sz="1400" b="0" i="0" u="none" strike="noStrike">
                        <a:solidFill>
                          <a:srgbClr val="000000"/>
                        </a:solidFill>
                        <a:effectLst/>
                        <a:latin typeface="Arial"/>
                      </a:endParaRPr>
                    </a:p>
                  </a:txBody>
                  <a:tcPr marL="8164" marR="8164" marT="8164" marB="0" anchor="b"/>
                </a:tc>
                <a:tc>
                  <a:txBody>
                    <a:bodyPr/>
                    <a:lstStyle/>
                    <a:p>
                      <a:pPr algn="ctr" fontAlgn="b"/>
                      <a:r>
                        <a:rPr lang="en-US" sz="1400" u="none" strike="noStrike">
                          <a:effectLst/>
                        </a:rPr>
                        <a:t>1</a:t>
                      </a:r>
                      <a:endParaRPr lang="en-US" sz="1400" b="0" i="0" u="none" strike="noStrike">
                        <a:solidFill>
                          <a:srgbClr val="000000"/>
                        </a:solidFill>
                        <a:effectLst/>
                        <a:latin typeface="Arial"/>
                      </a:endParaRPr>
                    </a:p>
                  </a:txBody>
                  <a:tcPr marL="8164" marR="8164" marT="8164" marB="0" anchor="b"/>
                </a:tc>
                <a:tc>
                  <a:txBody>
                    <a:bodyPr/>
                    <a:lstStyle/>
                    <a:p>
                      <a:pPr algn="ctr" fontAlgn="b"/>
                      <a:r>
                        <a:rPr lang="en-US" sz="1400" u="none" strike="noStrike">
                          <a:effectLst/>
                        </a:rPr>
                        <a:t>1</a:t>
                      </a:r>
                      <a:endParaRPr lang="en-US" sz="1400" b="0" i="0" u="none" strike="noStrike">
                        <a:solidFill>
                          <a:srgbClr val="000000"/>
                        </a:solidFill>
                        <a:effectLst/>
                        <a:latin typeface="Arial"/>
                      </a:endParaRPr>
                    </a:p>
                  </a:txBody>
                  <a:tcPr marL="8164" marR="8164" marT="8164" marB="0" anchor="b"/>
                </a:tc>
                <a:tc>
                  <a:txBody>
                    <a:bodyPr/>
                    <a:lstStyle/>
                    <a:p>
                      <a:pPr algn="ctr" fontAlgn="b"/>
                      <a:r>
                        <a:rPr lang="en-US" sz="1400" u="none" strike="noStrike">
                          <a:effectLst/>
                        </a:rPr>
                        <a:t>1</a:t>
                      </a:r>
                      <a:endParaRPr lang="en-US" sz="1400" b="0" i="0" u="none" strike="noStrike">
                        <a:solidFill>
                          <a:srgbClr val="000000"/>
                        </a:solidFill>
                        <a:effectLst/>
                        <a:latin typeface="Arial"/>
                      </a:endParaRPr>
                    </a:p>
                  </a:txBody>
                  <a:tcPr marL="8164" marR="8164" marT="8164" marB="0" anchor="b"/>
                </a:tc>
                <a:tc>
                  <a:txBody>
                    <a:bodyPr/>
                    <a:lstStyle/>
                    <a:p>
                      <a:pPr algn="ctr" fontAlgn="b"/>
                      <a:r>
                        <a:rPr lang="en-US" sz="1400" u="none" strike="noStrike">
                          <a:effectLst/>
                        </a:rPr>
                        <a:t>1</a:t>
                      </a:r>
                      <a:endParaRPr lang="en-US" sz="1400" b="0" i="0" u="none" strike="noStrike">
                        <a:solidFill>
                          <a:srgbClr val="000000"/>
                        </a:solidFill>
                        <a:effectLst/>
                        <a:latin typeface="Arial"/>
                      </a:endParaRPr>
                    </a:p>
                  </a:txBody>
                  <a:tcPr marL="8164" marR="8164" marT="8164" marB="0" anchor="b"/>
                </a:tc>
                <a:tc>
                  <a:txBody>
                    <a:bodyPr/>
                    <a:lstStyle/>
                    <a:p>
                      <a:pPr algn="ctr" fontAlgn="b"/>
                      <a:r>
                        <a:rPr lang="en-US" sz="1400" u="none" strike="noStrike">
                          <a:effectLst/>
                        </a:rPr>
                        <a:t>1</a:t>
                      </a:r>
                      <a:endParaRPr lang="en-US" sz="1400" b="0" i="0" u="none" strike="noStrike">
                        <a:solidFill>
                          <a:srgbClr val="000000"/>
                        </a:solidFill>
                        <a:effectLst/>
                        <a:latin typeface="Arial"/>
                      </a:endParaRPr>
                    </a:p>
                  </a:txBody>
                  <a:tcPr marL="8164" marR="8164" marT="8164" marB="0" anchor="b"/>
                </a:tc>
              </a:tr>
              <a:tr h="163286">
                <a:tc>
                  <a:txBody>
                    <a:bodyPr/>
                    <a:lstStyle/>
                    <a:p>
                      <a:pPr algn="l" fontAlgn="b"/>
                      <a:r>
                        <a:rPr lang="en-US" sz="1400" u="none" strike="noStrike">
                          <a:effectLst/>
                        </a:rPr>
                        <a:t>Number of Terminal/(SS) Rx Antennnas</a:t>
                      </a:r>
                      <a:endParaRPr lang="en-US" sz="1400" b="0" i="0" u="none" strike="noStrike">
                        <a:solidFill>
                          <a:srgbClr val="000000"/>
                        </a:solidFill>
                        <a:effectLst/>
                        <a:latin typeface="Arial"/>
                      </a:endParaRPr>
                    </a:p>
                  </a:txBody>
                  <a:tcPr marL="8164" marR="8164" marT="8164" marB="0" anchor="b"/>
                </a:tc>
                <a:tc>
                  <a:txBody>
                    <a:bodyPr/>
                    <a:lstStyle/>
                    <a:p>
                      <a:pPr algn="r" fontAlgn="ctr"/>
                      <a:endParaRPr lang="en-US" sz="1400" b="0" i="0" u="none" strike="noStrike">
                        <a:solidFill>
                          <a:srgbClr val="000000"/>
                        </a:solidFill>
                        <a:effectLst/>
                        <a:latin typeface="Arial"/>
                      </a:endParaRPr>
                    </a:p>
                  </a:txBody>
                  <a:tcPr marL="8164" marR="8164" marT="8164" marB="0" anchor="ctr"/>
                </a:tc>
                <a:tc>
                  <a:txBody>
                    <a:bodyPr/>
                    <a:lstStyle/>
                    <a:p>
                      <a:pPr algn="ctr" fontAlgn="b"/>
                      <a:r>
                        <a:rPr lang="en-US" sz="1400" u="none" strike="noStrike">
                          <a:effectLst/>
                        </a:rPr>
                        <a:t>1</a:t>
                      </a:r>
                      <a:endParaRPr lang="en-US" sz="1400" b="0" i="0" u="none" strike="noStrike">
                        <a:solidFill>
                          <a:srgbClr val="000000"/>
                        </a:solidFill>
                        <a:effectLst/>
                        <a:latin typeface="Arial"/>
                      </a:endParaRPr>
                    </a:p>
                  </a:txBody>
                  <a:tcPr marL="8164" marR="8164" marT="8164" marB="0" anchor="b"/>
                </a:tc>
                <a:tc>
                  <a:txBody>
                    <a:bodyPr/>
                    <a:lstStyle/>
                    <a:p>
                      <a:pPr algn="ctr" fontAlgn="b"/>
                      <a:r>
                        <a:rPr lang="en-US" sz="1400" u="none" strike="noStrike">
                          <a:effectLst/>
                        </a:rPr>
                        <a:t>1</a:t>
                      </a:r>
                      <a:endParaRPr lang="en-US" sz="1400" b="0" i="0" u="none" strike="noStrike">
                        <a:solidFill>
                          <a:srgbClr val="000000"/>
                        </a:solidFill>
                        <a:effectLst/>
                        <a:latin typeface="Arial"/>
                      </a:endParaRPr>
                    </a:p>
                  </a:txBody>
                  <a:tcPr marL="8164" marR="8164" marT="8164" marB="0" anchor="b"/>
                </a:tc>
                <a:tc>
                  <a:txBody>
                    <a:bodyPr/>
                    <a:lstStyle/>
                    <a:p>
                      <a:pPr algn="ctr" fontAlgn="b"/>
                      <a:r>
                        <a:rPr lang="en-US" sz="1400" u="none" strike="noStrike">
                          <a:effectLst/>
                        </a:rPr>
                        <a:t>1</a:t>
                      </a:r>
                      <a:endParaRPr lang="en-US" sz="1400" b="0" i="0" u="none" strike="noStrike">
                        <a:solidFill>
                          <a:srgbClr val="000000"/>
                        </a:solidFill>
                        <a:effectLst/>
                        <a:latin typeface="Arial"/>
                      </a:endParaRPr>
                    </a:p>
                  </a:txBody>
                  <a:tcPr marL="8164" marR="8164" marT="8164" marB="0" anchor="b"/>
                </a:tc>
                <a:tc>
                  <a:txBody>
                    <a:bodyPr/>
                    <a:lstStyle/>
                    <a:p>
                      <a:pPr algn="ctr" fontAlgn="b"/>
                      <a:r>
                        <a:rPr lang="en-US" sz="1400" u="none" strike="noStrike">
                          <a:effectLst/>
                        </a:rPr>
                        <a:t>1</a:t>
                      </a:r>
                      <a:endParaRPr lang="en-US" sz="1400" b="0" i="0" u="none" strike="noStrike">
                        <a:solidFill>
                          <a:srgbClr val="000000"/>
                        </a:solidFill>
                        <a:effectLst/>
                        <a:latin typeface="Arial"/>
                      </a:endParaRPr>
                    </a:p>
                  </a:txBody>
                  <a:tcPr marL="8164" marR="8164" marT="8164" marB="0" anchor="b"/>
                </a:tc>
                <a:tc>
                  <a:txBody>
                    <a:bodyPr/>
                    <a:lstStyle/>
                    <a:p>
                      <a:pPr algn="ctr" fontAlgn="b"/>
                      <a:r>
                        <a:rPr lang="en-US" sz="1400" u="none" strike="noStrike">
                          <a:effectLst/>
                        </a:rPr>
                        <a:t>1</a:t>
                      </a:r>
                      <a:endParaRPr lang="en-US" sz="1400" b="0" i="0" u="none" strike="noStrike">
                        <a:solidFill>
                          <a:srgbClr val="000000"/>
                        </a:solidFill>
                        <a:effectLst/>
                        <a:latin typeface="Arial"/>
                      </a:endParaRPr>
                    </a:p>
                  </a:txBody>
                  <a:tcPr marL="8164" marR="8164" marT="8164" marB="0" anchor="b"/>
                </a:tc>
                <a:tc>
                  <a:txBody>
                    <a:bodyPr/>
                    <a:lstStyle/>
                    <a:p>
                      <a:pPr algn="ctr" fontAlgn="b"/>
                      <a:r>
                        <a:rPr lang="en-US" sz="1400" u="none" strike="noStrike">
                          <a:effectLst/>
                        </a:rPr>
                        <a:t>1</a:t>
                      </a:r>
                      <a:endParaRPr lang="en-US" sz="1400" b="0" i="0" u="none" strike="noStrike">
                        <a:solidFill>
                          <a:srgbClr val="000000"/>
                        </a:solidFill>
                        <a:effectLst/>
                        <a:latin typeface="Arial"/>
                      </a:endParaRPr>
                    </a:p>
                  </a:txBody>
                  <a:tcPr marL="8164" marR="8164" marT="8164" marB="0" anchor="b"/>
                </a:tc>
              </a:tr>
              <a:tr h="163286">
                <a:tc>
                  <a:txBody>
                    <a:bodyPr/>
                    <a:lstStyle/>
                    <a:p>
                      <a:pPr algn="l" fontAlgn="b"/>
                      <a:r>
                        <a:rPr lang="fr-FR" sz="1400" u="none" strike="noStrike">
                          <a:effectLst/>
                        </a:rPr>
                        <a:t>Terminal (SS) Rx Noise Figure dB</a:t>
                      </a:r>
                      <a:endParaRPr lang="fr-FR" sz="1400" b="0" i="0" u="none" strike="noStrike">
                        <a:solidFill>
                          <a:srgbClr val="000000"/>
                        </a:solidFill>
                        <a:effectLst/>
                        <a:latin typeface="Arial"/>
                      </a:endParaRPr>
                    </a:p>
                  </a:txBody>
                  <a:tcPr marL="8164" marR="8164" marT="8164" marB="0" anchor="b"/>
                </a:tc>
                <a:tc>
                  <a:txBody>
                    <a:bodyPr/>
                    <a:lstStyle/>
                    <a:p>
                      <a:pPr algn="l" fontAlgn="b"/>
                      <a:endParaRPr lang="en-US" sz="1400" b="0" i="0" u="none" strike="noStrike">
                        <a:solidFill>
                          <a:srgbClr val="000000"/>
                        </a:solidFill>
                        <a:effectLst/>
                        <a:latin typeface="Calibri"/>
                      </a:endParaRPr>
                    </a:p>
                  </a:txBody>
                  <a:tcPr marL="8164" marR="8164" marT="8164" marB="0" anchor="b"/>
                </a:tc>
                <a:tc>
                  <a:txBody>
                    <a:bodyPr/>
                    <a:lstStyle/>
                    <a:p>
                      <a:pPr algn="ctr" fontAlgn="b"/>
                      <a:r>
                        <a:rPr lang="en-US" sz="1400" u="none" strike="noStrike">
                          <a:effectLst/>
                        </a:rPr>
                        <a:t>5.0</a:t>
                      </a:r>
                      <a:endParaRPr lang="en-US" sz="1400" b="0" i="0" u="none" strike="noStrike">
                        <a:solidFill>
                          <a:srgbClr val="000000"/>
                        </a:solidFill>
                        <a:effectLst/>
                        <a:latin typeface="Arial"/>
                      </a:endParaRPr>
                    </a:p>
                  </a:txBody>
                  <a:tcPr marL="8164" marR="8164" marT="8164" marB="0" anchor="b"/>
                </a:tc>
                <a:tc>
                  <a:txBody>
                    <a:bodyPr/>
                    <a:lstStyle/>
                    <a:p>
                      <a:pPr algn="ctr" fontAlgn="b"/>
                      <a:r>
                        <a:rPr lang="en-US" sz="1400" u="none" strike="noStrike">
                          <a:effectLst/>
                        </a:rPr>
                        <a:t>6.0</a:t>
                      </a:r>
                      <a:endParaRPr lang="en-US" sz="1400" b="0" i="0" u="none" strike="noStrike">
                        <a:solidFill>
                          <a:srgbClr val="000000"/>
                        </a:solidFill>
                        <a:effectLst/>
                        <a:latin typeface="Arial"/>
                      </a:endParaRPr>
                    </a:p>
                  </a:txBody>
                  <a:tcPr marL="8164" marR="8164" marT="8164" marB="0" anchor="b"/>
                </a:tc>
                <a:tc>
                  <a:txBody>
                    <a:bodyPr/>
                    <a:lstStyle/>
                    <a:p>
                      <a:pPr algn="ctr" fontAlgn="b"/>
                      <a:r>
                        <a:rPr lang="en-US" sz="1400" u="none" strike="noStrike">
                          <a:effectLst/>
                        </a:rPr>
                        <a:t>6.0</a:t>
                      </a:r>
                      <a:endParaRPr lang="en-US" sz="1400" b="0" i="0" u="none" strike="noStrike">
                        <a:solidFill>
                          <a:srgbClr val="000000"/>
                        </a:solidFill>
                        <a:effectLst/>
                        <a:latin typeface="Arial"/>
                      </a:endParaRPr>
                    </a:p>
                  </a:txBody>
                  <a:tcPr marL="8164" marR="8164" marT="8164" marB="0" anchor="b"/>
                </a:tc>
                <a:tc>
                  <a:txBody>
                    <a:bodyPr/>
                    <a:lstStyle/>
                    <a:p>
                      <a:pPr algn="ctr" fontAlgn="b"/>
                      <a:r>
                        <a:rPr lang="en-US" sz="1400" u="none" strike="noStrike">
                          <a:effectLst/>
                        </a:rPr>
                        <a:t>6.0</a:t>
                      </a:r>
                      <a:endParaRPr lang="en-US" sz="1400" b="0" i="0" u="none" strike="noStrike">
                        <a:solidFill>
                          <a:srgbClr val="000000"/>
                        </a:solidFill>
                        <a:effectLst/>
                        <a:latin typeface="Arial"/>
                      </a:endParaRPr>
                    </a:p>
                  </a:txBody>
                  <a:tcPr marL="8164" marR="8164" marT="8164" marB="0" anchor="b"/>
                </a:tc>
                <a:tc>
                  <a:txBody>
                    <a:bodyPr/>
                    <a:lstStyle/>
                    <a:p>
                      <a:pPr algn="ctr" fontAlgn="b"/>
                      <a:r>
                        <a:rPr lang="en-US" sz="1400" u="none" strike="noStrike">
                          <a:effectLst/>
                        </a:rPr>
                        <a:t>5.0</a:t>
                      </a:r>
                      <a:endParaRPr lang="en-US" sz="1400" b="0" i="0" u="none" strike="noStrike">
                        <a:solidFill>
                          <a:srgbClr val="000000"/>
                        </a:solidFill>
                        <a:effectLst/>
                        <a:latin typeface="Arial"/>
                      </a:endParaRPr>
                    </a:p>
                  </a:txBody>
                  <a:tcPr marL="8164" marR="8164" marT="8164" marB="0" anchor="b"/>
                </a:tc>
                <a:tc>
                  <a:txBody>
                    <a:bodyPr/>
                    <a:lstStyle/>
                    <a:p>
                      <a:pPr algn="ctr" fontAlgn="b"/>
                      <a:r>
                        <a:rPr lang="en-US" sz="1400" u="none" strike="noStrike">
                          <a:effectLst/>
                        </a:rPr>
                        <a:t>5.0</a:t>
                      </a:r>
                      <a:endParaRPr lang="en-US" sz="1400" b="0" i="0" u="none" strike="noStrike">
                        <a:solidFill>
                          <a:srgbClr val="000000"/>
                        </a:solidFill>
                        <a:effectLst/>
                        <a:latin typeface="Arial"/>
                      </a:endParaRPr>
                    </a:p>
                  </a:txBody>
                  <a:tcPr marL="8164" marR="8164" marT="8164" marB="0" anchor="b"/>
                </a:tc>
              </a:tr>
              <a:tr h="163286">
                <a:tc>
                  <a:txBody>
                    <a:bodyPr/>
                    <a:lstStyle/>
                    <a:p>
                      <a:pPr algn="l" fontAlgn="b"/>
                      <a:r>
                        <a:rPr lang="en-US" sz="1400" u="none" strike="noStrike">
                          <a:effectLst/>
                        </a:rPr>
                        <a:t>DL Channel OH Factor</a:t>
                      </a:r>
                      <a:endParaRPr lang="en-US" sz="1400" b="0" i="0" u="none" strike="noStrike">
                        <a:solidFill>
                          <a:srgbClr val="000000"/>
                        </a:solidFill>
                        <a:effectLst/>
                        <a:latin typeface="Arial"/>
                      </a:endParaRPr>
                    </a:p>
                  </a:txBody>
                  <a:tcPr marL="8164" marR="8164" marT="8164" marB="0" anchor="b"/>
                </a:tc>
                <a:tc>
                  <a:txBody>
                    <a:bodyPr/>
                    <a:lstStyle/>
                    <a:p>
                      <a:pPr algn="l" fontAlgn="b"/>
                      <a:endParaRPr lang="en-US" sz="1400" b="0" i="0" u="none" strike="noStrike">
                        <a:solidFill>
                          <a:srgbClr val="000000"/>
                        </a:solidFill>
                        <a:effectLst/>
                        <a:latin typeface="Calibri"/>
                      </a:endParaRPr>
                    </a:p>
                  </a:txBody>
                  <a:tcPr marL="8164" marR="8164" marT="8164" marB="0" anchor="b"/>
                </a:tc>
                <a:tc>
                  <a:txBody>
                    <a:bodyPr/>
                    <a:lstStyle/>
                    <a:p>
                      <a:pPr algn="ctr" fontAlgn="b"/>
                      <a:r>
                        <a:rPr lang="en-US" sz="1400" u="none" strike="noStrike">
                          <a:effectLst/>
                        </a:rPr>
                        <a:t>29.3%</a:t>
                      </a:r>
                      <a:endParaRPr lang="en-US" sz="1400" b="0" i="0" u="none" strike="noStrike">
                        <a:solidFill>
                          <a:srgbClr val="000000"/>
                        </a:solidFill>
                        <a:effectLst/>
                        <a:latin typeface="Arial"/>
                      </a:endParaRPr>
                    </a:p>
                  </a:txBody>
                  <a:tcPr marL="8164" marR="8164" marT="8164" marB="0" anchor="b"/>
                </a:tc>
                <a:tc>
                  <a:txBody>
                    <a:bodyPr/>
                    <a:lstStyle/>
                    <a:p>
                      <a:pPr algn="ctr" fontAlgn="b"/>
                      <a:r>
                        <a:rPr lang="en-US" sz="1400" u="none" strike="noStrike">
                          <a:effectLst/>
                        </a:rPr>
                        <a:t>29.3%</a:t>
                      </a:r>
                      <a:endParaRPr lang="en-US" sz="1400" b="0" i="0" u="none" strike="noStrike">
                        <a:solidFill>
                          <a:srgbClr val="000000"/>
                        </a:solidFill>
                        <a:effectLst/>
                        <a:latin typeface="Arial"/>
                      </a:endParaRPr>
                    </a:p>
                  </a:txBody>
                  <a:tcPr marL="8164" marR="8164" marT="8164" marB="0" anchor="b"/>
                </a:tc>
                <a:tc>
                  <a:txBody>
                    <a:bodyPr/>
                    <a:lstStyle/>
                    <a:p>
                      <a:pPr algn="ctr" fontAlgn="b"/>
                      <a:r>
                        <a:rPr lang="en-US" sz="1400" u="none" strike="noStrike">
                          <a:effectLst/>
                        </a:rPr>
                        <a:t>29.3%</a:t>
                      </a:r>
                      <a:endParaRPr lang="en-US" sz="1400" b="0" i="0" u="none" strike="noStrike">
                        <a:solidFill>
                          <a:srgbClr val="000000"/>
                        </a:solidFill>
                        <a:effectLst/>
                        <a:latin typeface="Arial"/>
                      </a:endParaRPr>
                    </a:p>
                  </a:txBody>
                  <a:tcPr marL="8164" marR="8164" marT="8164" marB="0" anchor="b"/>
                </a:tc>
                <a:tc>
                  <a:txBody>
                    <a:bodyPr/>
                    <a:lstStyle/>
                    <a:p>
                      <a:pPr algn="ctr" fontAlgn="b"/>
                      <a:r>
                        <a:rPr lang="en-US" sz="1400" u="none" strike="noStrike">
                          <a:effectLst/>
                        </a:rPr>
                        <a:t>29.3%</a:t>
                      </a:r>
                      <a:endParaRPr lang="en-US" sz="1400" b="0" i="0" u="none" strike="noStrike">
                        <a:solidFill>
                          <a:srgbClr val="000000"/>
                        </a:solidFill>
                        <a:effectLst/>
                        <a:latin typeface="Arial"/>
                      </a:endParaRPr>
                    </a:p>
                  </a:txBody>
                  <a:tcPr marL="8164" marR="8164" marT="8164" marB="0" anchor="b"/>
                </a:tc>
                <a:tc>
                  <a:txBody>
                    <a:bodyPr/>
                    <a:lstStyle/>
                    <a:p>
                      <a:pPr algn="ctr" fontAlgn="b"/>
                      <a:r>
                        <a:rPr lang="en-US" sz="1400" u="none" strike="noStrike">
                          <a:effectLst/>
                        </a:rPr>
                        <a:t>29.3%</a:t>
                      </a:r>
                      <a:endParaRPr lang="en-US" sz="1400" b="0" i="0" u="none" strike="noStrike">
                        <a:solidFill>
                          <a:srgbClr val="000000"/>
                        </a:solidFill>
                        <a:effectLst/>
                        <a:latin typeface="Arial"/>
                      </a:endParaRPr>
                    </a:p>
                  </a:txBody>
                  <a:tcPr marL="8164" marR="8164" marT="8164" marB="0" anchor="b"/>
                </a:tc>
                <a:tc>
                  <a:txBody>
                    <a:bodyPr/>
                    <a:lstStyle/>
                    <a:p>
                      <a:pPr algn="ctr" fontAlgn="b"/>
                      <a:r>
                        <a:rPr lang="en-US" sz="1400" u="none" strike="noStrike" dirty="0">
                          <a:effectLst/>
                        </a:rPr>
                        <a:t>29.3%</a:t>
                      </a:r>
                      <a:endParaRPr lang="en-US" sz="1400" b="0" i="0" u="none" strike="noStrike" dirty="0">
                        <a:solidFill>
                          <a:srgbClr val="000000"/>
                        </a:solidFill>
                        <a:effectLst/>
                        <a:latin typeface="Arial"/>
                      </a:endParaRPr>
                    </a:p>
                  </a:txBody>
                  <a:tcPr marL="8164" marR="8164" marT="8164" marB="0" anchor="b"/>
                </a:tc>
              </a:tr>
            </a:tbl>
          </a:graphicData>
        </a:graphic>
      </p:graphicFrame>
    </p:spTree>
    <p:extLst>
      <p:ext uri="{BB962C8B-B14F-4D97-AF65-F5344CB8AC3E}">
        <p14:creationId xmlns:p14="http://schemas.microsoft.com/office/powerpoint/2010/main" val="282935929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03200" y="613457"/>
            <a:ext cx="8708571" cy="562201"/>
          </a:xfrm>
        </p:spPr>
        <p:txBody>
          <a:bodyPr/>
          <a:lstStyle/>
          <a:p>
            <a:pPr algn="ctr"/>
            <a:r>
              <a:rPr lang="en-US" sz="2800" dirty="0" smtClean="0">
                <a:latin typeface="Times New Roman" pitchFamily="18" charset="0"/>
                <a:cs typeface="Times New Roman" pitchFamily="18" charset="0"/>
              </a:rPr>
              <a:t>Range Estimator Variables – 802.15 &amp; 802.11 update</a:t>
            </a:r>
            <a:endParaRPr lang="en-US" sz="2800" dirty="0">
              <a:latin typeface="Times New Roman" pitchFamily="18" charset="0"/>
              <a:cs typeface="Times New Roman" pitchFamily="18" charset="0"/>
            </a:endParaRPr>
          </a:p>
        </p:txBody>
      </p:sp>
      <p:sp>
        <p:nvSpPr>
          <p:cNvPr id="5" name="Footer Placeholder 4"/>
          <p:cNvSpPr>
            <a:spLocks noGrp="1"/>
          </p:cNvSpPr>
          <p:nvPr>
            <p:ph type="ftr" sz="quarter" idx="11"/>
          </p:nvPr>
        </p:nvSpPr>
        <p:spPr/>
        <p:txBody>
          <a:bodyPr/>
          <a:lstStyle/>
          <a:p>
            <a:pPr>
              <a:defRPr/>
            </a:pPr>
            <a:r>
              <a:rPr lang="en-US" smtClean="0"/>
              <a:t>Bruce Kraemer, Marvell</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B7B2142F-ADC9-4AE1-84ED-F3FFEB1C3B79}" type="slidenum">
              <a:rPr lang="en-US" smtClean="0"/>
              <a:pPr>
                <a:defRPr/>
              </a:pPr>
              <a:t>28</a:t>
            </a:fld>
            <a:endParaRPr lang="en-US"/>
          </a:p>
        </p:txBody>
      </p:sp>
      <p:sp>
        <p:nvSpPr>
          <p:cNvPr id="2" name="Date Placeholder 1"/>
          <p:cNvSpPr>
            <a:spLocks noGrp="1"/>
          </p:cNvSpPr>
          <p:nvPr>
            <p:ph type="dt" sz="half" idx="10"/>
          </p:nvPr>
        </p:nvSpPr>
        <p:spPr>
          <a:xfrm>
            <a:off x="696913" y="332601"/>
            <a:ext cx="1340110" cy="276999"/>
          </a:xfrm>
        </p:spPr>
        <p:txBody>
          <a:bodyPr/>
          <a:lstStyle/>
          <a:p>
            <a:pPr>
              <a:defRPr/>
            </a:pPr>
            <a:r>
              <a:rPr lang="en-US" smtClean="0"/>
              <a:t>March  2012</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132904962"/>
              </p:ext>
            </p:extLst>
          </p:nvPr>
        </p:nvGraphicFramePr>
        <p:xfrm>
          <a:off x="467178" y="1386363"/>
          <a:ext cx="4813300" cy="1550670"/>
        </p:xfrm>
        <a:graphic>
          <a:graphicData uri="http://schemas.openxmlformats.org/drawingml/2006/table">
            <a:tbl>
              <a:tblPr>
                <a:tableStyleId>{5C22544A-7EE6-4342-B048-85BDC9FD1C3A}</a:tableStyleId>
              </a:tblPr>
              <a:tblGrid>
                <a:gridCol w="3111500"/>
                <a:gridCol w="850900"/>
                <a:gridCol w="850900"/>
              </a:tblGrid>
              <a:tr h="190500">
                <a:tc>
                  <a:txBody>
                    <a:bodyPr/>
                    <a:lstStyle/>
                    <a:p>
                      <a:pPr algn="l" fontAlgn="ctr"/>
                      <a:r>
                        <a:rPr lang="en-US" sz="1400" u="none" strike="noStrike">
                          <a:effectLst/>
                        </a:rPr>
                        <a:t>Frequency in MHz</a:t>
                      </a:r>
                      <a:endParaRPr lang="en-US" sz="1400" b="0" i="0" u="none" strike="noStrike">
                        <a:solidFill>
                          <a:srgbClr val="000000"/>
                        </a:solidFill>
                        <a:effectLst/>
                        <a:latin typeface="Arial"/>
                      </a:endParaRPr>
                    </a:p>
                  </a:txBody>
                  <a:tcPr marL="9525" marR="9525" marT="9525" marB="0" anchor="ctr"/>
                </a:tc>
                <a:tc>
                  <a:txBody>
                    <a:bodyPr/>
                    <a:lstStyle/>
                    <a:p>
                      <a:pPr algn="l" fontAlgn="b"/>
                      <a:endParaRPr lang="en-US" sz="1400" b="0" i="0" u="none" strike="noStrike">
                        <a:solidFill>
                          <a:srgbClr val="000000"/>
                        </a:solidFill>
                        <a:effectLst/>
                        <a:latin typeface="Calibri"/>
                      </a:endParaRPr>
                    </a:p>
                  </a:txBody>
                  <a:tcPr marL="9525" marR="9525" marT="9525" marB="0" anchor="b"/>
                </a:tc>
                <a:tc>
                  <a:txBody>
                    <a:bodyPr/>
                    <a:lstStyle/>
                    <a:p>
                      <a:pPr algn="ctr" fontAlgn="ctr"/>
                      <a:r>
                        <a:rPr lang="en-US" sz="1400" u="none" strike="noStrike">
                          <a:effectLst/>
                        </a:rPr>
                        <a:t>2000</a:t>
                      </a:r>
                      <a:endParaRPr lang="en-US" sz="1400" b="0" i="0" u="none" strike="noStrike">
                        <a:solidFill>
                          <a:srgbClr val="000000"/>
                        </a:solidFill>
                        <a:effectLst/>
                        <a:latin typeface="Arial"/>
                      </a:endParaRPr>
                    </a:p>
                  </a:txBody>
                  <a:tcPr marL="9525" marR="9525" marT="9525" marB="0" anchor="ctr"/>
                </a:tc>
              </a:tr>
              <a:tr h="190500">
                <a:tc>
                  <a:txBody>
                    <a:bodyPr/>
                    <a:lstStyle/>
                    <a:p>
                      <a:pPr algn="l" fontAlgn="ctr"/>
                      <a:r>
                        <a:rPr lang="en-US" sz="1400" u="none" strike="noStrike">
                          <a:effectLst/>
                        </a:rPr>
                        <a:t>BS Antenna Gain dBi</a:t>
                      </a:r>
                      <a:endParaRPr lang="en-US" sz="1400" b="0" i="0" u="none" strike="noStrike">
                        <a:solidFill>
                          <a:srgbClr val="000000"/>
                        </a:solidFill>
                        <a:effectLst/>
                        <a:latin typeface="Arial"/>
                      </a:endParaRPr>
                    </a:p>
                  </a:txBody>
                  <a:tcPr marL="9525" marR="9525" marT="9525" marB="0" anchor="ctr"/>
                </a:tc>
                <a:tc>
                  <a:txBody>
                    <a:bodyPr/>
                    <a:lstStyle/>
                    <a:p>
                      <a:pPr algn="l" fontAlgn="b"/>
                      <a:endParaRPr lang="en-US" sz="1400" b="0" i="0" u="none" strike="noStrike">
                        <a:solidFill>
                          <a:srgbClr val="000000"/>
                        </a:solidFill>
                        <a:effectLst/>
                        <a:latin typeface="Calibri"/>
                      </a:endParaRPr>
                    </a:p>
                  </a:txBody>
                  <a:tcPr marL="9525" marR="9525" marT="9525" marB="0" anchor="b"/>
                </a:tc>
                <a:tc>
                  <a:txBody>
                    <a:bodyPr/>
                    <a:lstStyle/>
                    <a:p>
                      <a:pPr algn="ctr" fontAlgn="ctr"/>
                      <a:r>
                        <a:rPr lang="en-US" sz="1400" u="none" strike="noStrike">
                          <a:effectLst/>
                        </a:rPr>
                        <a:t>15.0</a:t>
                      </a:r>
                      <a:endParaRPr lang="en-US" sz="1400" b="0" i="0" u="none" strike="noStrike">
                        <a:solidFill>
                          <a:srgbClr val="000000"/>
                        </a:solidFill>
                        <a:effectLst/>
                        <a:latin typeface="Arial"/>
                      </a:endParaRPr>
                    </a:p>
                  </a:txBody>
                  <a:tcPr marL="9525" marR="9525" marT="9525" marB="0" anchor="ctr"/>
                </a:tc>
              </a:tr>
              <a:tr h="190500">
                <a:tc>
                  <a:txBody>
                    <a:bodyPr/>
                    <a:lstStyle/>
                    <a:p>
                      <a:pPr algn="l" fontAlgn="b"/>
                      <a:r>
                        <a:rPr lang="en-US" sz="1400" u="none" strike="noStrike">
                          <a:effectLst/>
                        </a:rPr>
                        <a:t>Tx Amplifier Power per Antenna Element (watts)</a:t>
                      </a:r>
                      <a:endParaRPr lang="en-US" sz="1400" b="0" i="0" u="none" strike="noStrike">
                        <a:solidFill>
                          <a:srgbClr val="000000"/>
                        </a:solidFill>
                        <a:effectLst/>
                        <a:latin typeface="Arial"/>
                      </a:endParaRPr>
                    </a:p>
                  </a:txBody>
                  <a:tcPr marL="9525" marR="9525" marT="9525" marB="0" anchor="b"/>
                </a:tc>
                <a:tc>
                  <a:txBody>
                    <a:bodyPr/>
                    <a:lstStyle/>
                    <a:p>
                      <a:pPr algn="l" fontAlgn="b"/>
                      <a:endParaRPr lang="en-US" sz="1400" b="0" i="0" u="none" strike="noStrike">
                        <a:solidFill>
                          <a:srgbClr val="000000"/>
                        </a:solidFill>
                        <a:effectLst/>
                        <a:latin typeface="Calibri"/>
                      </a:endParaRPr>
                    </a:p>
                  </a:txBody>
                  <a:tcPr marL="9525" marR="9525" marT="9525" marB="0" anchor="b"/>
                </a:tc>
                <a:tc>
                  <a:txBody>
                    <a:bodyPr/>
                    <a:lstStyle/>
                    <a:p>
                      <a:pPr algn="ctr" fontAlgn="ctr"/>
                      <a:r>
                        <a:rPr lang="en-US" sz="1400" u="none" strike="noStrike">
                          <a:effectLst/>
                        </a:rPr>
                        <a:t>10.0</a:t>
                      </a:r>
                      <a:endParaRPr lang="en-US" sz="1400" b="0" i="0" u="none" strike="noStrike">
                        <a:solidFill>
                          <a:srgbClr val="000000"/>
                        </a:solidFill>
                        <a:effectLst/>
                        <a:latin typeface="Arial"/>
                      </a:endParaRPr>
                    </a:p>
                  </a:txBody>
                  <a:tcPr marL="9525" marR="9525" marT="9525" marB="0" anchor="ctr"/>
                </a:tc>
              </a:tr>
              <a:tr h="190500">
                <a:tc>
                  <a:txBody>
                    <a:bodyPr/>
                    <a:lstStyle/>
                    <a:p>
                      <a:pPr algn="l" fontAlgn="b"/>
                      <a:r>
                        <a:rPr lang="en-US" sz="1400" u="none" strike="noStrike">
                          <a:effectLst/>
                        </a:rPr>
                        <a:t>Number of Base Station Tx Antennas</a:t>
                      </a:r>
                      <a:endParaRPr lang="en-US" sz="1400" b="0" i="0" u="none" strike="noStrike">
                        <a:solidFill>
                          <a:srgbClr val="000000"/>
                        </a:solidFill>
                        <a:effectLst/>
                        <a:latin typeface="Arial"/>
                      </a:endParaRPr>
                    </a:p>
                  </a:txBody>
                  <a:tcPr marL="9525" marR="9525" marT="9525" marB="0" anchor="b"/>
                </a:tc>
                <a:tc>
                  <a:txBody>
                    <a:bodyPr/>
                    <a:lstStyle/>
                    <a:p>
                      <a:pPr algn="r" fontAlgn="b"/>
                      <a:endParaRPr lang="en-US" sz="1400" b="0" i="0" u="none" strike="noStrike">
                        <a:solidFill>
                          <a:srgbClr val="000000"/>
                        </a:solidFill>
                        <a:effectLst/>
                        <a:latin typeface="Arial"/>
                      </a:endParaRPr>
                    </a:p>
                  </a:txBody>
                  <a:tcPr marL="9525" marR="9525" marT="9525" marB="0" anchor="b"/>
                </a:tc>
                <a:tc>
                  <a:txBody>
                    <a:bodyPr/>
                    <a:lstStyle/>
                    <a:p>
                      <a:pPr algn="ctr" fontAlgn="b"/>
                      <a:r>
                        <a:rPr lang="en-US" sz="1400" u="none" strike="noStrike">
                          <a:effectLst/>
                        </a:rPr>
                        <a:t>1</a:t>
                      </a:r>
                      <a:endParaRPr lang="en-US" sz="1400" b="0" i="0" u="none" strike="noStrike">
                        <a:solidFill>
                          <a:srgbClr val="000000"/>
                        </a:solidFill>
                        <a:effectLst/>
                        <a:latin typeface="Arial"/>
                      </a:endParaRPr>
                    </a:p>
                  </a:txBody>
                  <a:tcPr marL="9525" marR="9525" marT="9525" marB="0" anchor="b"/>
                </a:tc>
              </a:tr>
              <a:tr h="190500">
                <a:tc>
                  <a:txBody>
                    <a:bodyPr/>
                    <a:lstStyle/>
                    <a:p>
                      <a:pPr algn="l" fontAlgn="b"/>
                      <a:r>
                        <a:rPr lang="en-US" sz="1400" u="none" strike="noStrike">
                          <a:effectLst/>
                        </a:rPr>
                        <a:t>Number of Base Station Rx Antennas</a:t>
                      </a:r>
                      <a:endParaRPr lang="en-US" sz="1400" b="0" i="0" u="none" strike="noStrike">
                        <a:solidFill>
                          <a:srgbClr val="000000"/>
                        </a:solidFill>
                        <a:effectLst/>
                        <a:latin typeface="Arial"/>
                      </a:endParaRPr>
                    </a:p>
                  </a:txBody>
                  <a:tcPr marL="9525" marR="9525" marT="9525" marB="0" anchor="b"/>
                </a:tc>
                <a:tc>
                  <a:txBody>
                    <a:bodyPr/>
                    <a:lstStyle/>
                    <a:p>
                      <a:pPr algn="r" fontAlgn="ctr"/>
                      <a:endParaRPr lang="en-US" sz="1400" b="0" i="0" u="none" strike="noStrike">
                        <a:solidFill>
                          <a:srgbClr val="000000"/>
                        </a:solidFill>
                        <a:effectLst/>
                        <a:latin typeface="Arial"/>
                      </a:endParaRPr>
                    </a:p>
                  </a:txBody>
                  <a:tcPr marL="9525" marR="9525" marT="9525" marB="0" anchor="ctr"/>
                </a:tc>
                <a:tc>
                  <a:txBody>
                    <a:bodyPr/>
                    <a:lstStyle/>
                    <a:p>
                      <a:pPr algn="ctr" fontAlgn="b"/>
                      <a:r>
                        <a:rPr lang="en-US" sz="1400" u="none" strike="noStrike">
                          <a:effectLst/>
                        </a:rPr>
                        <a:t>1</a:t>
                      </a:r>
                      <a:endParaRPr lang="en-US" sz="1400" b="0" i="0" u="none" strike="noStrike">
                        <a:solidFill>
                          <a:srgbClr val="000000"/>
                        </a:solidFill>
                        <a:effectLst/>
                        <a:latin typeface="Arial"/>
                      </a:endParaRPr>
                    </a:p>
                  </a:txBody>
                  <a:tcPr marL="9525" marR="9525" marT="9525" marB="0" anchor="b"/>
                </a:tc>
              </a:tr>
              <a:tr h="190500">
                <a:tc>
                  <a:txBody>
                    <a:bodyPr/>
                    <a:lstStyle/>
                    <a:p>
                      <a:pPr algn="l" fontAlgn="b"/>
                      <a:r>
                        <a:rPr lang="fr-FR" sz="1400" u="none" strike="noStrike">
                          <a:effectLst/>
                        </a:rPr>
                        <a:t>Base Station Rx Noise Figure dB</a:t>
                      </a:r>
                      <a:endParaRPr lang="fr-FR" sz="1400" b="0" i="0" u="none" strike="noStrike">
                        <a:solidFill>
                          <a:srgbClr val="000000"/>
                        </a:solidFill>
                        <a:effectLst/>
                        <a:latin typeface="Arial"/>
                      </a:endParaRPr>
                    </a:p>
                  </a:txBody>
                  <a:tcPr marL="9525" marR="9525" marT="9525" marB="0" anchor="b"/>
                </a:tc>
                <a:tc>
                  <a:txBody>
                    <a:bodyPr/>
                    <a:lstStyle/>
                    <a:p>
                      <a:pPr algn="l" fontAlgn="b"/>
                      <a:endParaRPr lang="en-US" sz="1400" b="0" i="0" u="none" strike="noStrike">
                        <a:solidFill>
                          <a:srgbClr val="000000"/>
                        </a:solidFill>
                        <a:effectLst/>
                        <a:latin typeface="Calibri"/>
                      </a:endParaRPr>
                    </a:p>
                  </a:txBody>
                  <a:tcPr marL="9525" marR="9525" marT="9525" marB="0" anchor="b"/>
                </a:tc>
                <a:tc>
                  <a:txBody>
                    <a:bodyPr/>
                    <a:lstStyle/>
                    <a:p>
                      <a:pPr algn="ctr" fontAlgn="b"/>
                      <a:r>
                        <a:rPr lang="en-US" sz="1400" u="none" strike="noStrike" dirty="0">
                          <a:effectLst/>
                        </a:rPr>
                        <a:t>4.0</a:t>
                      </a:r>
                      <a:endParaRPr lang="en-US" sz="1400" b="0" i="0" u="none" strike="noStrike" dirty="0">
                        <a:solidFill>
                          <a:srgbClr val="000000"/>
                        </a:solidFill>
                        <a:effectLst/>
                        <a:latin typeface="Arial"/>
                      </a:endParaRPr>
                    </a:p>
                  </a:txBody>
                  <a:tcPr marL="9525" marR="9525" marT="9525" marB="0" anchor="b"/>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811377729"/>
              </p:ext>
            </p:extLst>
          </p:nvPr>
        </p:nvGraphicFramePr>
        <p:xfrm>
          <a:off x="453572" y="2990396"/>
          <a:ext cx="8196942" cy="3044188"/>
        </p:xfrm>
        <a:graphic>
          <a:graphicData uri="http://schemas.openxmlformats.org/drawingml/2006/table">
            <a:tbl>
              <a:tblPr>
                <a:tableStyleId>{5C22544A-7EE6-4342-B048-85BDC9FD1C3A}</a:tableStyleId>
              </a:tblPr>
              <a:tblGrid>
                <a:gridCol w="2772833"/>
                <a:gridCol w="758285"/>
                <a:gridCol w="758285"/>
                <a:gridCol w="758285"/>
                <a:gridCol w="848826"/>
                <a:gridCol w="667744"/>
                <a:gridCol w="758285"/>
                <a:gridCol w="874399"/>
              </a:tblGrid>
              <a:tr h="653143">
                <a:tc>
                  <a:txBody>
                    <a:bodyPr/>
                    <a:lstStyle/>
                    <a:p>
                      <a:pPr algn="l" fontAlgn="ctr"/>
                      <a:r>
                        <a:rPr lang="en-US" sz="1400" u="none" strike="noStrike" dirty="0">
                          <a:effectLst/>
                        </a:rPr>
                        <a:t>Terminal Type (Actor)</a:t>
                      </a:r>
                      <a:endParaRPr lang="en-US" sz="1400" b="1" i="0" u="none" strike="noStrike" dirty="0">
                        <a:solidFill>
                          <a:srgbClr val="000000"/>
                        </a:solidFill>
                        <a:effectLst/>
                        <a:latin typeface="Arial"/>
                      </a:endParaRPr>
                    </a:p>
                  </a:txBody>
                  <a:tcPr marL="8164" marR="8164" marT="8164" marB="0" anchor="ctr"/>
                </a:tc>
                <a:tc>
                  <a:txBody>
                    <a:bodyPr/>
                    <a:lstStyle/>
                    <a:p>
                      <a:pPr algn="l" fontAlgn="b"/>
                      <a:r>
                        <a:rPr lang="en-US" sz="1400" u="none" strike="noStrike">
                          <a:effectLst/>
                        </a:rPr>
                        <a:t> </a:t>
                      </a:r>
                      <a:endParaRPr lang="en-US" sz="1400" b="0" i="0" u="none" strike="noStrike">
                        <a:solidFill>
                          <a:srgbClr val="000000"/>
                        </a:solidFill>
                        <a:effectLst/>
                        <a:latin typeface="Calibri"/>
                      </a:endParaRPr>
                    </a:p>
                  </a:txBody>
                  <a:tcPr marL="8164" marR="8164" marT="8164" marB="0" anchor="b"/>
                </a:tc>
                <a:tc>
                  <a:txBody>
                    <a:bodyPr/>
                    <a:lstStyle/>
                    <a:p>
                      <a:pPr algn="ctr" fontAlgn="ctr"/>
                      <a:r>
                        <a:rPr lang="en-US" sz="1400" u="none" strike="noStrike">
                          <a:effectLst/>
                        </a:rPr>
                        <a:t>Fixed Outdoor Mounted Terminal</a:t>
                      </a:r>
                      <a:endParaRPr lang="en-US" sz="1400" b="1" i="0" u="none" strike="noStrike">
                        <a:solidFill>
                          <a:srgbClr val="000000"/>
                        </a:solidFill>
                        <a:effectLst/>
                        <a:latin typeface="Calibri"/>
                      </a:endParaRPr>
                    </a:p>
                  </a:txBody>
                  <a:tcPr marL="8164" marR="8164" marT="8164" marB="0" anchor="ctr"/>
                </a:tc>
                <a:tc>
                  <a:txBody>
                    <a:bodyPr/>
                    <a:lstStyle/>
                    <a:p>
                      <a:pPr algn="ctr" fontAlgn="ctr"/>
                      <a:r>
                        <a:rPr lang="en-US" sz="1400" u="none" strike="noStrike">
                          <a:effectLst/>
                        </a:rPr>
                        <a:t>Fixed Indoor Self-Installed Terminal</a:t>
                      </a:r>
                      <a:endParaRPr lang="en-US" sz="1400" b="1" i="0" u="none" strike="noStrike">
                        <a:solidFill>
                          <a:srgbClr val="000000"/>
                        </a:solidFill>
                        <a:effectLst/>
                        <a:latin typeface="Calibri"/>
                      </a:endParaRPr>
                    </a:p>
                  </a:txBody>
                  <a:tcPr marL="8164" marR="8164" marT="8164" marB="0" anchor="ctr"/>
                </a:tc>
                <a:tc>
                  <a:txBody>
                    <a:bodyPr/>
                    <a:lstStyle/>
                    <a:p>
                      <a:pPr algn="ctr" fontAlgn="ctr"/>
                      <a:r>
                        <a:rPr lang="en-US" sz="1400" u="none" strike="noStrike">
                          <a:effectLst/>
                        </a:rPr>
                        <a:t>Vehicular Installed Mobile Terminal</a:t>
                      </a:r>
                      <a:endParaRPr lang="en-US" sz="1400" b="1" i="0" u="none" strike="noStrike">
                        <a:solidFill>
                          <a:srgbClr val="000000"/>
                        </a:solidFill>
                        <a:effectLst/>
                        <a:latin typeface="Calibri"/>
                      </a:endParaRPr>
                    </a:p>
                  </a:txBody>
                  <a:tcPr marL="8164" marR="8164" marT="8164" marB="0" anchor="ctr"/>
                </a:tc>
                <a:tc>
                  <a:txBody>
                    <a:bodyPr/>
                    <a:lstStyle/>
                    <a:p>
                      <a:pPr algn="ctr" fontAlgn="ctr"/>
                      <a:r>
                        <a:rPr lang="en-US" sz="1400" u="none" strike="noStrike" dirty="0">
                          <a:effectLst/>
                        </a:rPr>
                        <a:t>Feeder Line Device</a:t>
                      </a:r>
                      <a:endParaRPr lang="en-US" sz="1400" b="1" i="0" u="none" strike="noStrike" dirty="0">
                        <a:solidFill>
                          <a:srgbClr val="000000"/>
                        </a:solidFill>
                        <a:effectLst/>
                        <a:latin typeface="Calibri"/>
                      </a:endParaRPr>
                    </a:p>
                  </a:txBody>
                  <a:tcPr marL="8164" marR="8164" marT="8164" marB="0" anchor="ctr"/>
                </a:tc>
                <a:tc>
                  <a:txBody>
                    <a:bodyPr/>
                    <a:lstStyle/>
                    <a:p>
                      <a:pPr algn="ctr" fontAlgn="ctr"/>
                      <a:r>
                        <a:rPr lang="en-US" sz="1400" u="none" strike="noStrike">
                          <a:effectLst/>
                        </a:rPr>
                        <a:t>Wireless-Enabled Smart Meter</a:t>
                      </a:r>
                      <a:endParaRPr lang="en-US" sz="1400" b="1" i="0" u="none" strike="noStrike">
                        <a:solidFill>
                          <a:srgbClr val="000000"/>
                        </a:solidFill>
                        <a:effectLst/>
                        <a:latin typeface="Calibri"/>
                      </a:endParaRPr>
                    </a:p>
                  </a:txBody>
                  <a:tcPr marL="8164" marR="8164" marT="8164" marB="0" anchor="ctr"/>
                </a:tc>
                <a:tc>
                  <a:txBody>
                    <a:bodyPr/>
                    <a:lstStyle/>
                    <a:p>
                      <a:pPr algn="ctr" fontAlgn="ctr"/>
                      <a:r>
                        <a:rPr lang="en-US" sz="1400" u="none" strike="noStrike">
                          <a:effectLst/>
                        </a:rPr>
                        <a:t>Mobile Handheld Device</a:t>
                      </a:r>
                      <a:endParaRPr lang="en-US" sz="1400" b="1" i="0" u="none" strike="noStrike">
                        <a:solidFill>
                          <a:srgbClr val="000000"/>
                        </a:solidFill>
                        <a:effectLst/>
                        <a:latin typeface="Calibri"/>
                      </a:endParaRPr>
                    </a:p>
                  </a:txBody>
                  <a:tcPr marL="8164" marR="8164" marT="8164" marB="0" anchor="ctr"/>
                </a:tc>
              </a:tr>
              <a:tr h="163286">
                <a:tc>
                  <a:txBody>
                    <a:bodyPr/>
                    <a:lstStyle/>
                    <a:p>
                      <a:pPr algn="l" fontAlgn="ctr"/>
                      <a:r>
                        <a:rPr lang="en-US" sz="1400" u="none" strike="noStrike">
                          <a:effectLst/>
                        </a:rPr>
                        <a:t>Terminal (SS) Antennna Gain dBi</a:t>
                      </a:r>
                      <a:endParaRPr lang="en-US" sz="1400" b="0" i="0" u="none" strike="noStrike">
                        <a:solidFill>
                          <a:srgbClr val="000000"/>
                        </a:solidFill>
                        <a:effectLst/>
                        <a:latin typeface="Arial"/>
                      </a:endParaRPr>
                    </a:p>
                  </a:txBody>
                  <a:tcPr marL="8164" marR="8164" marT="8164" marB="0" anchor="ctr"/>
                </a:tc>
                <a:tc>
                  <a:txBody>
                    <a:bodyPr/>
                    <a:lstStyle/>
                    <a:p>
                      <a:pPr algn="l" fontAlgn="b"/>
                      <a:endParaRPr lang="en-US" sz="1400" b="0" i="0" u="none" strike="noStrike">
                        <a:solidFill>
                          <a:srgbClr val="000000"/>
                        </a:solidFill>
                        <a:effectLst/>
                        <a:latin typeface="Calibri"/>
                      </a:endParaRPr>
                    </a:p>
                  </a:txBody>
                  <a:tcPr marL="8164" marR="8164" marT="8164" marB="0" anchor="b"/>
                </a:tc>
                <a:tc>
                  <a:txBody>
                    <a:bodyPr/>
                    <a:lstStyle/>
                    <a:p>
                      <a:pPr algn="ctr" fontAlgn="ctr"/>
                      <a:r>
                        <a:rPr lang="en-US" sz="1400" u="none" strike="noStrike">
                          <a:effectLst/>
                        </a:rPr>
                        <a:t>12.0</a:t>
                      </a:r>
                      <a:endParaRPr lang="en-US" sz="1400" b="0" i="0" u="none" strike="noStrike">
                        <a:solidFill>
                          <a:srgbClr val="000000"/>
                        </a:solidFill>
                        <a:effectLst/>
                        <a:latin typeface="Arial"/>
                      </a:endParaRPr>
                    </a:p>
                  </a:txBody>
                  <a:tcPr marL="8164" marR="8164" marT="8164" marB="0" anchor="ctr"/>
                </a:tc>
                <a:tc>
                  <a:txBody>
                    <a:bodyPr/>
                    <a:lstStyle/>
                    <a:p>
                      <a:pPr algn="ctr" fontAlgn="ctr"/>
                      <a:r>
                        <a:rPr lang="en-US" sz="1400" u="none" strike="noStrike">
                          <a:effectLst/>
                        </a:rPr>
                        <a:t>5.0</a:t>
                      </a:r>
                      <a:endParaRPr lang="en-US" sz="1400" b="0" i="0" u="none" strike="noStrike">
                        <a:solidFill>
                          <a:srgbClr val="000000"/>
                        </a:solidFill>
                        <a:effectLst/>
                        <a:latin typeface="Arial"/>
                      </a:endParaRPr>
                    </a:p>
                  </a:txBody>
                  <a:tcPr marL="8164" marR="8164" marT="8164" marB="0" anchor="ctr"/>
                </a:tc>
                <a:tc>
                  <a:txBody>
                    <a:bodyPr/>
                    <a:lstStyle/>
                    <a:p>
                      <a:pPr algn="ctr" fontAlgn="ctr"/>
                      <a:r>
                        <a:rPr lang="en-US" sz="1400" u="none" strike="noStrike">
                          <a:effectLst/>
                        </a:rPr>
                        <a:t>7.0</a:t>
                      </a:r>
                      <a:endParaRPr lang="en-US" sz="1400" b="0" i="0" u="none" strike="noStrike">
                        <a:solidFill>
                          <a:srgbClr val="000000"/>
                        </a:solidFill>
                        <a:effectLst/>
                        <a:latin typeface="Arial"/>
                      </a:endParaRPr>
                    </a:p>
                  </a:txBody>
                  <a:tcPr marL="8164" marR="8164" marT="8164" marB="0" anchor="ctr"/>
                </a:tc>
                <a:tc>
                  <a:txBody>
                    <a:bodyPr/>
                    <a:lstStyle/>
                    <a:p>
                      <a:pPr algn="ctr" fontAlgn="ctr"/>
                      <a:r>
                        <a:rPr lang="en-US" sz="1400" u="none" strike="noStrike">
                          <a:effectLst/>
                        </a:rPr>
                        <a:t>5.0</a:t>
                      </a:r>
                      <a:endParaRPr lang="en-US" sz="1400" b="0" i="0" u="none" strike="noStrike">
                        <a:solidFill>
                          <a:srgbClr val="000000"/>
                        </a:solidFill>
                        <a:effectLst/>
                        <a:latin typeface="Arial"/>
                      </a:endParaRPr>
                    </a:p>
                  </a:txBody>
                  <a:tcPr marL="8164" marR="8164" marT="8164" marB="0" anchor="ctr"/>
                </a:tc>
                <a:tc>
                  <a:txBody>
                    <a:bodyPr/>
                    <a:lstStyle/>
                    <a:p>
                      <a:pPr algn="ctr" fontAlgn="ctr"/>
                      <a:r>
                        <a:rPr lang="en-US" sz="1400" u="none" strike="noStrike">
                          <a:effectLst/>
                        </a:rPr>
                        <a:t>0.0</a:t>
                      </a:r>
                      <a:endParaRPr lang="en-US" sz="1400" b="0" i="0" u="none" strike="noStrike">
                        <a:solidFill>
                          <a:srgbClr val="000000"/>
                        </a:solidFill>
                        <a:effectLst/>
                        <a:latin typeface="Arial"/>
                      </a:endParaRPr>
                    </a:p>
                  </a:txBody>
                  <a:tcPr marL="8164" marR="8164" marT="8164" marB="0" anchor="ctr"/>
                </a:tc>
                <a:tc>
                  <a:txBody>
                    <a:bodyPr/>
                    <a:lstStyle/>
                    <a:p>
                      <a:pPr algn="ctr" fontAlgn="ctr"/>
                      <a:r>
                        <a:rPr lang="en-US" sz="1400" u="none" strike="noStrike">
                          <a:effectLst/>
                        </a:rPr>
                        <a:t>-1.0</a:t>
                      </a:r>
                      <a:endParaRPr lang="en-US" sz="1400" b="0" i="0" u="none" strike="noStrike">
                        <a:solidFill>
                          <a:srgbClr val="000000"/>
                        </a:solidFill>
                        <a:effectLst/>
                        <a:latin typeface="Arial"/>
                      </a:endParaRPr>
                    </a:p>
                  </a:txBody>
                  <a:tcPr marL="8164" marR="8164" marT="8164" marB="0" anchor="ctr"/>
                </a:tc>
              </a:tr>
              <a:tr h="163286">
                <a:tc>
                  <a:txBody>
                    <a:bodyPr/>
                    <a:lstStyle/>
                    <a:p>
                      <a:pPr algn="l" fontAlgn="b"/>
                      <a:r>
                        <a:rPr lang="en-US" sz="1400" u="none" strike="noStrike">
                          <a:effectLst/>
                        </a:rPr>
                        <a:t>Tx Amplifier Power per Antenna Element (watts)</a:t>
                      </a:r>
                      <a:endParaRPr lang="en-US" sz="1400" b="0" i="0" u="none" strike="noStrike">
                        <a:solidFill>
                          <a:srgbClr val="000000"/>
                        </a:solidFill>
                        <a:effectLst/>
                        <a:latin typeface="Arial"/>
                      </a:endParaRPr>
                    </a:p>
                  </a:txBody>
                  <a:tcPr marL="8164" marR="8164" marT="8164" marB="0" anchor="b"/>
                </a:tc>
                <a:tc>
                  <a:txBody>
                    <a:bodyPr/>
                    <a:lstStyle/>
                    <a:p>
                      <a:pPr algn="l" fontAlgn="b"/>
                      <a:endParaRPr lang="en-US" sz="1400" b="0" i="0" u="none" strike="noStrike">
                        <a:solidFill>
                          <a:srgbClr val="000000"/>
                        </a:solidFill>
                        <a:effectLst/>
                        <a:latin typeface="Calibri"/>
                      </a:endParaRPr>
                    </a:p>
                  </a:txBody>
                  <a:tcPr marL="8164" marR="8164" marT="8164" marB="0" anchor="b"/>
                </a:tc>
                <a:tc>
                  <a:txBody>
                    <a:bodyPr/>
                    <a:lstStyle/>
                    <a:p>
                      <a:pPr algn="ctr" fontAlgn="ctr"/>
                      <a:r>
                        <a:rPr lang="en-US" sz="1400" u="none" strike="noStrike">
                          <a:effectLst/>
                        </a:rPr>
                        <a:t>5.0</a:t>
                      </a:r>
                      <a:endParaRPr lang="en-US" sz="1400" b="0" i="0" u="none" strike="noStrike">
                        <a:solidFill>
                          <a:srgbClr val="000000"/>
                        </a:solidFill>
                        <a:effectLst/>
                        <a:latin typeface="Arial"/>
                      </a:endParaRPr>
                    </a:p>
                  </a:txBody>
                  <a:tcPr marL="8164" marR="8164" marT="8164" marB="0" anchor="ctr"/>
                </a:tc>
                <a:tc>
                  <a:txBody>
                    <a:bodyPr/>
                    <a:lstStyle/>
                    <a:p>
                      <a:pPr algn="ctr" fontAlgn="ctr"/>
                      <a:r>
                        <a:rPr lang="en-US" sz="1400" u="none" strike="noStrike">
                          <a:effectLst/>
                        </a:rPr>
                        <a:t>0.5</a:t>
                      </a:r>
                      <a:endParaRPr lang="en-US" sz="1400" b="0" i="0" u="none" strike="noStrike">
                        <a:solidFill>
                          <a:srgbClr val="000000"/>
                        </a:solidFill>
                        <a:effectLst/>
                        <a:latin typeface="Arial"/>
                      </a:endParaRPr>
                    </a:p>
                  </a:txBody>
                  <a:tcPr marL="8164" marR="8164" marT="8164" marB="0" anchor="ctr"/>
                </a:tc>
                <a:tc>
                  <a:txBody>
                    <a:bodyPr/>
                    <a:lstStyle/>
                    <a:p>
                      <a:pPr algn="ctr" fontAlgn="ctr"/>
                      <a:r>
                        <a:rPr lang="en-US" sz="1400" u="none" strike="noStrike">
                          <a:effectLst/>
                        </a:rPr>
                        <a:t>0.2</a:t>
                      </a:r>
                      <a:endParaRPr lang="en-US" sz="1400" b="0" i="0" u="none" strike="noStrike">
                        <a:solidFill>
                          <a:srgbClr val="000000"/>
                        </a:solidFill>
                        <a:effectLst/>
                        <a:latin typeface="Arial"/>
                      </a:endParaRPr>
                    </a:p>
                  </a:txBody>
                  <a:tcPr marL="8164" marR="8164" marT="8164" marB="0" anchor="ctr"/>
                </a:tc>
                <a:tc>
                  <a:txBody>
                    <a:bodyPr/>
                    <a:lstStyle/>
                    <a:p>
                      <a:pPr algn="ctr" fontAlgn="ctr"/>
                      <a:r>
                        <a:rPr lang="en-US" sz="1400" u="none" strike="noStrike">
                          <a:effectLst/>
                        </a:rPr>
                        <a:t>2.0</a:t>
                      </a:r>
                      <a:endParaRPr lang="en-US" sz="1400" b="0" i="0" u="none" strike="noStrike">
                        <a:solidFill>
                          <a:srgbClr val="000000"/>
                        </a:solidFill>
                        <a:effectLst/>
                        <a:latin typeface="Arial"/>
                      </a:endParaRPr>
                    </a:p>
                  </a:txBody>
                  <a:tcPr marL="8164" marR="8164" marT="8164" marB="0" anchor="ctr"/>
                </a:tc>
                <a:tc>
                  <a:txBody>
                    <a:bodyPr/>
                    <a:lstStyle/>
                    <a:p>
                      <a:pPr algn="ctr" fontAlgn="ctr"/>
                      <a:r>
                        <a:rPr lang="en-US" sz="1400" u="none" strike="noStrike">
                          <a:effectLst/>
                        </a:rPr>
                        <a:t>0.5</a:t>
                      </a:r>
                      <a:endParaRPr lang="en-US" sz="1400" b="0" i="0" u="none" strike="noStrike">
                        <a:solidFill>
                          <a:srgbClr val="000000"/>
                        </a:solidFill>
                        <a:effectLst/>
                        <a:latin typeface="Arial"/>
                      </a:endParaRPr>
                    </a:p>
                  </a:txBody>
                  <a:tcPr marL="8164" marR="8164" marT="8164" marB="0" anchor="ctr"/>
                </a:tc>
                <a:tc>
                  <a:txBody>
                    <a:bodyPr/>
                    <a:lstStyle/>
                    <a:p>
                      <a:pPr algn="ctr" fontAlgn="ctr"/>
                      <a:r>
                        <a:rPr lang="en-US" sz="1400" u="none" strike="noStrike">
                          <a:effectLst/>
                        </a:rPr>
                        <a:t>0.1</a:t>
                      </a:r>
                      <a:endParaRPr lang="en-US" sz="1400" b="0" i="0" u="none" strike="noStrike">
                        <a:solidFill>
                          <a:srgbClr val="000000"/>
                        </a:solidFill>
                        <a:effectLst/>
                        <a:latin typeface="Arial"/>
                      </a:endParaRPr>
                    </a:p>
                  </a:txBody>
                  <a:tcPr marL="8164" marR="8164" marT="8164" marB="0" anchor="ctr"/>
                </a:tc>
              </a:tr>
              <a:tr h="163286">
                <a:tc>
                  <a:txBody>
                    <a:bodyPr/>
                    <a:lstStyle/>
                    <a:p>
                      <a:pPr algn="l" fontAlgn="b"/>
                      <a:r>
                        <a:rPr lang="en-US" sz="1400" u="none" strike="noStrike">
                          <a:effectLst/>
                        </a:rPr>
                        <a:t>Number of Terminal/(SS) Tx Antennnas</a:t>
                      </a:r>
                      <a:endParaRPr lang="en-US" sz="1400" b="0" i="0" u="none" strike="noStrike">
                        <a:solidFill>
                          <a:srgbClr val="000000"/>
                        </a:solidFill>
                        <a:effectLst/>
                        <a:latin typeface="Arial"/>
                      </a:endParaRPr>
                    </a:p>
                  </a:txBody>
                  <a:tcPr marL="8164" marR="8164" marT="8164" marB="0" anchor="b"/>
                </a:tc>
                <a:tc>
                  <a:txBody>
                    <a:bodyPr/>
                    <a:lstStyle/>
                    <a:p>
                      <a:pPr algn="r" fontAlgn="b"/>
                      <a:endParaRPr lang="en-US" sz="1400" b="0" i="0" u="none" strike="noStrike">
                        <a:solidFill>
                          <a:srgbClr val="000000"/>
                        </a:solidFill>
                        <a:effectLst/>
                        <a:latin typeface="Arial"/>
                      </a:endParaRPr>
                    </a:p>
                  </a:txBody>
                  <a:tcPr marL="8164" marR="8164" marT="8164" marB="0" anchor="b"/>
                </a:tc>
                <a:tc>
                  <a:txBody>
                    <a:bodyPr/>
                    <a:lstStyle/>
                    <a:p>
                      <a:pPr algn="ctr" fontAlgn="b"/>
                      <a:r>
                        <a:rPr lang="en-US" sz="1400" u="none" strike="noStrike">
                          <a:effectLst/>
                        </a:rPr>
                        <a:t>1</a:t>
                      </a:r>
                      <a:endParaRPr lang="en-US" sz="1400" b="0" i="0" u="none" strike="noStrike">
                        <a:solidFill>
                          <a:srgbClr val="000000"/>
                        </a:solidFill>
                        <a:effectLst/>
                        <a:latin typeface="Arial"/>
                      </a:endParaRPr>
                    </a:p>
                  </a:txBody>
                  <a:tcPr marL="8164" marR="8164" marT="8164" marB="0" anchor="b"/>
                </a:tc>
                <a:tc>
                  <a:txBody>
                    <a:bodyPr/>
                    <a:lstStyle/>
                    <a:p>
                      <a:pPr algn="ctr" fontAlgn="b"/>
                      <a:r>
                        <a:rPr lang="en-US" sz="1400" u="none" strike="noStrike">
                          <a:effectLst/>
                        </a:rPr>
                        <a:t>1</a:t>
                      </a:r>
                      <a:endParaRPr lang="en-US" sz="1400" b="0" i="0" u="none" strike="noStrike">
                        <a:solidFill>
                          <a:srgbClr val="000000"/>
                        </a:solidFill>
                        <a:effectLst/>
                        <a:latin typeface="Arial"/>
                      </a:endParaRPr>
                    </a:p>
                  </a:txBody>
                  <a:tcPr marL="8164" marR="8164" marT="8164" marB="0" anchor="b"/>
                </a:tc>
                <a:tc>
                  <a:txBody>
                    <a:bodyPr/>
                    <a:lstStyle/>
                    <a:p>
                      <a:pPr algn="ctr" fontAlgn="b"/>
                      <a:r>
                        <a:rPr lang="en-US" sz="1400" u="none" strike="noStrike">
                          <a:effectLst/>
                        </a:rPr>
                        <a:t>1</a:t>
                      </a:r>
                      <a:endParaRPr lang="en-US" sz="1400" b="0" i="0" u="none" strike="noStrike">
                        <a:solidFill>
                          <a:srgbClr val="000000"/>
                        </a:solidFill>
                        <a:effectLst/>
                        <a:latin typeface="Arial"/>
                      </a:endParaRPr>
                    </a:p>
                  </a:txBody>
                  <a:tcPr marL="8164" marR="8164" marT="8164" marB="0" anchor="b"/>
                </a:tc>
                <a:tc>
                  <a:txBody>
                    <a:bodyPr/>
                    <a:lstStyle/>
                    <a:p>
                      <a:pPr algn="ctr" fontAlgn="b"/>
                      <a:r>
                        <a:rPr lang="en-US" sz="1400" u="none" strike="noStrike">
                          <a:effectLst/>
                        </a:rPr>
                        <a:t>1</a:t>
                      </a:r>
                      <a:endParaRPr lang="en-US" sz="1400" b="0" i="0" u="none" strike="noStrike">
                        <a:solidFill>
                          <a:srgbClr val="000000"/>
                        </a:solidFill>
                        <a:effectLst/>
                        <a:latin typeface="Arial"/>
                      </a:endParaRPr>
                    </a:p>
                  </a:txBody>
                  <a:tcPr marL="8164" marR="8164" marT="8164" marB="0" anchor="b"/>
                </a:tc>
                <a:tc>
                  <a:txBody>
                    <a:bodyPr/>
                    <a:lstStyle/>
                    <a:p>
                      <a:pPr algn="ctr" fontAlgn="b"/>
                      <a:r>
                        <a:rPr lang="en-US" sz="1400" u="none" strike="noStrike">
                          <a:effectLst/>
                        </a:rPr>
                        <a:t>1</a:t>
                      </a:r>
                      <a:endParaRPr lang="en-US" sz="1400" b="0" i="0" u="none" strike="noStrike">
                        <a:solidFill>
                          <a:srgbClr val="000000"/>
                        </a:solidFill>
                        <a:effectLst/>
                        <a:latin typeface="Arial"/>
                      </a:endParaRPr>
                    </a:p>
                  </a:txBody>
                  <a:tcPr marL="8164" marR="8164" marT="8164" marB="0" anchor="b"/>
                </a:tc>
                <a:tc>
                  <a:txBody>
                    <a:bodyPr/>
                    <a:lstStyle/>
                    <a:p>
                      <a:pPr algn="ctr" fontAlgn="b"/>
                      <a:r>
                        <a:rPr lang="en-US" sz="1400" u="none" strike="noStrike">
                          <a:effectLst/>
                        </a:rPr>
                        <a:t>1</a:t>
                      </a:r>
                      <a:endParaRPr lang="en-US" sz="1400" b="0" i="0" u="none" strike="noStrike">
                        <a:solidFill>
                          <a:srgbClr val="000000"/>
                        </a:solidFill>
                        <a:effectLst/>
                        <a:latin typeface="Arial"/>
                      </a:endParaRPr>
                    </a:p>
                  </a:txBody>
                  <a:tcPr marL="8164" marR="8164" marT="8164" marB="0" anchor="b"/>
                </a:tc>
              </a:tr>
              <a:tr h="163286">
                <a:tc>
                  <a:txBody>
                    <a:bodyPr/>
                    <a:lstStyle/>
                    <a:p>
                      <a:pPr algn="l" fontAlgn="b"/>
                      <a:r>
                        <a:rPr lang="en-US" sz="1400" u="none" strike="noStrike">
                          <a:effectLst/>
                        </a:rPr>
                        <a:t>Number of Terminal/(SS) Rx Antennnas</a:t>
                      </a:r>
                      <a:endParaRPr lang="en-US" sz="1400" b="0" i="0" u="none" strike="noStrike">
                        <a:solidFill>
                          <a:srgbClr val="000000"/>
                        </a:solidFill>
                        <a:effectLst/>
                        <a:latin typeface="Arial"/>
                      </a:endParaRPr>
                    </a:p>
                  </a:txBody>
                  <a:tcPr marL="8164" marR="8164" marT="8164" marB="0" anchor="b"/>
                </a:tc>
                <a:tc>
                  <a:txBody>
                    <a:bodyPr/>
                    <a:lstStyle/>
                    <a:p>
                      <a:pPr algn="r" fontAlgn="ctr"/>
                      <a:endParaRPr lang="en-US" sz="1400" b="0" i="0" u="none" strike="noStrike">
                        <a:solidFill>
                          <a:srgbClr val="000000"/>
                        </a:solidFill>
                        <a:effectLst/>
                        <a:latin typeface="Arial"/>
                      </a:endParaRPr>
                    </a:p>
                  </a:txBody>
                  <a:tcPr marL="8164" marR="8164" marT="8164" marB="0" anchor="ctr"/>
                </a:tc>
                <a:tc>
                  <a:txBody>
                    <a:bodyPr/>
                    <a:lstStyle/>
                    <a:p>
                      <a:pPr algn="ctr" fontAlgn="b"/>
                      <a:r>
                        <a:rPr lang="en-US" sz="1400" u="none" strike="noStrike">
                          <a:effectLst/>
                        </a:rPr>
                        <a:t>1</a:t>
                      </a:r>
                      <a:endParaRPr lang="en-US" sz="1400" b="0" i="0" u="none" strike="noStrike">
                        <a:solidFill>
                          <a:srgbClr val="000000"/>
                        </a:solidFill>
                        <a:effectLst/>
                        <a:latin typeface="Arial"/>
                      </a:endParaRPr>
                    </a:p>
                  </a:txBody>
                  <a:tcPr marL="8164" marR="8164" marT="8164" marB="0" anchor="b"/>
                </a:tc>
                <a:tc>
                  <a:txBody>
                    <a:bodyPr/>
                    <a:lstStyle/>
                    <a:p>
                      <a:pPr algn="ctr" fontAlgn="b"/>
                      <a:r>
                        <a:rPr lang="en-US" sz="1400" u="none" strike="noStrike">
                          <a:effectLst/>
                        </a:rPr>
                        <a:t>1</a:t>
                      </a:r>
                      <a:endParaRPr lang="en-US" sz="1400" b="0" i="0" u="none" strike="noStrike">
                        <a:solidFill>
                          <a:srgbClr val="000000"/>
                        </a:solidFill>
                        <a:effectLst/>
                        <a:latin typeface="Arial"/>
                      </a:endParaRPr>
                    </a:p>
                  </a:txBody>
                  <a:tcPr marL="8164" marR="8164" marT="8164" marB="0" anchor="b"/>
                </a:tc>
                <a:tc>
                  <a:txBody>
                    <a:bodyPr/>
                    <a:lstStyle/>
                    <a:p>
                      <a:pPr algn="ctr" fontAlgn="b"/>
                      <a:r>
                        <a:rPr lang="en-US" sz="1400" u="none" strike="noStrike">
                          <a:effectLst/>
                        </a:rPr>
                        <a:t>1</a:t>
                      </a:r>
                      <a:endParaRPr lang="en-US" sz="1400" b="0" i="0" u="none" strike="noStrike">
                        <a:solidFill>
                          <a:srgbClr val="000000"/>
                        </a:solidFill>
                        <a:effectLst/>
                        <a:latin typeface="Arial"/>
                      </a:endParaRPr>
                    </a:p>
                  </a:txBody>
                  <a:tcPr marL="8164" marR="8164" marT="8164" marB="0" anchor="b"/>
                </a:tc>
                <a:tc>
                  <a:txBody>
                    <a:bodyPr/>
                    <a:lstStyle/>
                    <a:p>
                      <a:pPr algn="ctr" fontAlgn="b"/>
                      <a:r>
                        <a:rPr lang="en-US" sz="1400" u="none" strike="noStrike">
                          <a:effectLst/>
                        </a:rPr>
                        <a:t>1</a:t>
                      </a:r>
                      <a:endParaRPr lang="en-US" sz="1400" b="0" i="0" u="none" strike="noStrike">
                        <a:solidFill>
                          <a:srgbClr val="000000"/>
                        </a:solidFill>
                        <a:effectLst/>
                        <a:latin typeface="Arial"/>
                      </a:endParaRPr>
                    </a:p>
                  </a:txBody>
                  <a:tcPr marL="8164" marR="8164" marT="8164" marB="0" anchor="b"/>
                </a:tc>
                <a:tc>
                  <a:txBody>
                    <a:bodyPr/>
                    <a:lstStyle/>
                    <a:p>
                      <a:pPr algn="ctr" fontAlgn="b"/>
                      <a:r>
                        <a:rPr lang="en-US" sz="1400" u="none" strike="noStrike">
                          <a:effectLst/>
                        </a:rPr>
                        <a:t>1</a:t>
                      </a:r>
                      <a:endParaRPr lang="en-US" sz="1400" b="0" i="0" u="none" strike="noStrike">
                        <a:solidFill>
                          <a:srgbClr val="000000"/>
                        </a:solidFill>
                        <a:effectLst/>
                        <a:latin typeface="Arial"/>
                      </a:endParaRPr>
                    </a:p>
                  </a:txBody>
                  <a:tcPr marL="8164" marR="8164" marT="8164" marB="0" anchor="b"/>
                </a:tc>
                <a:tc>
                  <a:txBody>
                    <a:bodyPr/>
                    <a:lstStyle/>
                    <a:p>
                      <a:pPr algn="ctr" fontAlgn="b"/>
                      <a:r>
                        <a:rPr lang="en-US" sz="1400" u="none" strike="noStrike">
                          <a:effectLst/>
                        </a:rPr>
                        <a:t>1</a:t>
                      </a:r>
                      <a:endParaRPr lang="en-US" sz="1400" b="0" i="0" u="none" strike="noStrike">
                        <a:solidFill>
                          <a:srgbClr val="000000"/>
                        </a:solidFill>
                        <a:effectLst/>
                        <a:latin typeface="Arial"/>
                      </a:endParaRPr>
                    </a:p>
                  </a:txBody>
                  <a:tcPr marL="8164" marR="8164" marT="8164" marB="0" anchor="b"/>
                </a:tc>
              </a:tr>
              <a:tr h="163286">
                <a:tc>
                  <a:txBody>
                    <a:bodyPr/>
                    <a:lstStyle/>
                    <a:p>
                      <a:pPr algn="l" fontAlgn="b"/>
                      <a:r>
                        <a:rPr lang="fr-FR" sz="1400" u="none" strike="noStrike">
                          <a:effectLst/>
                        </a:rPr>
                        <a:t>Terminal (SS) Rx Noise Figure dB</a:t>
                      </a:r>
                      <a:endParaRPr lang="fr-FR" sz="1400" b="0" i="0" u="none" strike="noStrike">
                        <a:solidFill>
                          <a:srgbClr val="000000"/>
                        </a:solidFill>
                        <a:effectLst/>
                        <a:latin typeface="Arial"/>
                      </a:endParaRPr>
                    </a:p>
                  </a:txBody>
                  <a:tcPr marL="8164" marR="8164" marT="8164" marB="0" anchor="b"/>
                </a:tc>
                <a:tc>
                  <a:txBody>
                    <a:bodyPr/>
                    <a:lstStyle/>
                    <a:p>
                      <a:pPr algn="l" fontAlgn="b"/>
                      <a:endParaRPr lang="en-US" sz="1400" b="0" i="0" u="none" strike="noStrike">
                        <a:solidFill>
                          <a:srgbClr val="000000"/>
                        </a:solidFill>
                        <a:effectLst/>
                        <a:latin typeface="Calibri"/>
                      </a:endParaRPr>
                    </a:p>
                  </a:txBody>
                  <a:tcPr marL="8164" marR="8164" marT="8164" marB="0" anchor="b"/>
                </a:tc>
                <a:tc>
                  <a:txBody>
                    <a:bodyPr/>
                    <a:lstStyle/>
                    <a:p>
                      <a:pPr algn="ctr" fontAlgn="b"/>
                      <a:r>
                        <a:rPr lang="en-US" sz="1400" u="none" strike="noStrike">
                          <a:effectLst/>
                        </a:rPr>
                        <a:t>5.0</a:t>
                      </a:r>
                      <a:endParaRPr lang="en-US" sz="1400" b="0" i="0" u="none" strike="noStrike">
                        <a:solidFill>
                          <a:srgbClr val="000000"/>
                        </a:solidFill>
                        <a:effectLst/>
                        <a:latin typeface="Arial"/>
                      </a:endParaRPr>
                    </a:p>
                  </a:txBody>
                  <a:tcPr marL="8164" marR="8164" marT="8164" marB="0" anchor="b"/>
                </a:tc>
                <a:tc>
                  <a:txBody>
                    <a:bodyPr/>
                    <a:lstStyle/>
                    <a:p>
                      <a:pPr algn="ctr" fontAlgn="b"/>
                      <a:r>
                        <a:rPr lang="en-US" sz="1400" u="none" strike="noStrike">
                          <a:effectLst/>
                        </a:rPr>
                        <a:t>6.0</a:t>
                      </a:r>
                      <a:endParaRPr lang="en-US" sz="1400" b="0" i="0" u="none" strike="noStrike">
                        <a:solidFill>
                          <a:srgbClr val="000000"/>
                        </a:solidFill>
                        <a:effectLst/>
                        <a:latin typeface="Arial"/>
                      </a:endParaRPr>
                    </a:p>
                  </a:txBody>
                  <a:tcPr marL="8164" marR="8164" marT="8164" marB="0" anchor="b"/>
                </a:tc>
                <a:tc>
                  <a:txBody>
                    <a:bodyPr/>
                    <a:lstStyle/>
                    <a:p>
                      <a:pPr algn="ctr" fontAlgn="b"/>
                      <a:r>
                        <a:rPr lang="en-US" sz="1400" u="none" strike="noStrike">
                          <a:effectLst/>
                        </a:rPr>
                        <a:t>6.0</a:t>
                      </a:r>
                      <a:endParaRPr lang="en-US" sz="1400" b="0" i="0" u="none" strike="noStrike">
                        <a:solidFill>
                          <a:srgbClr val="000000"/>
                        </a:solidFill>
                        <a:effectLst/>
                        <a:latin typeface="Arial"/>
                      </a:endParaRPr>
                    </a:p>
                  </a:txBody>
                  <a:tcPr marL="8164" marR="8164" marT="8164" marB="0" anchor="b"/>
                </a:tc>
                <a:tc>
                  <a:txBody>
                    <a:bodyPr/>
                    <a:lstStyle/>
                    <a:p>
                      <a:pPr algn="ctr" fontAlgn="b"/>
                      <a:r>
                        <a:rPr lang="en-US" sz="1400" u="none" strike="noStrike">
                          <a:effectLst/>
                        </a:rPr>
                        <a:t>6.0</a:t>
                      </a:r>
                      <a:endParaRPr lang="en-US" sz="1400" b="0" i="0" u="none" strike="noStrike">
                        <a:solidFill>
                          <a:srgbClr val="000000"/>
                        </a:solidFill>
                        <a:effectLst/>
                        <a:latin typeface="Arial"/>
                      </a:endParaRPr>
                    </a:p>
                  </a:txBody>
                  <a:tcPr marL="8164" marR="8164" marT="8164" marB="0" anchor="b"/>
                </a:tc>
                <a:tc>
                  <a:txBody>
                    <a:bodyPr/>
                    <a:lstStyle/>
                    <a:p>
                      <a:pPr algn="ctr" fontAlgn="b"/>
                      <a:r>
                        <a:rPr lang="en-US" sz="1400" u="none" strike="noStrike">
                          <a:effectLst/>
                        </a:rPr>
                        <a:t>5.0</a:t>
                      </a:r>
                      <a:endParaRPr lang="en-US" sz="1400" b="0" i="0" u="none" strike="noStrike">
                        <a:solidFill>
                          <a:srgbClr val="000000"/>
                        </a:solidFill>
                        <a:effectLst/>
                        <a:latin typeface="Arial"/>
                      </a:endParaRPr>
                    </a:p>
                  </a:txBody>
                  <a:tcPr marL="8164" marR="8164" marT="8164" marB="0" anchor="b"/>
                </a:tc>
                <a:tc>
                  <a:txBody>
                    <a:bodyPr/>
                    <a:lstStyle/>
                    <a:p>
                      <a:pPr algn="ctr" fontAlgn="b"/>
                      <a:r>
                        <a:rPr lang="en-US" sz="1400" u="none" strike="noStrike">
                          <a:effectLst/>
                        </a:rPr>
                        <a:t>5.0</a:t>
                      </a:r>
                      <a:endParaRPr lang="en-US" sz="1400" b="0" i="0" u="none" strike="noStrike">
                        <a:solidFill>
                          <a:srgbClr val="000000"/>
                        </a:solidFill>
                        <a:effectLst/>
                        <a:latin typeface="Arial"/>
                      </a:endParaRPr>
                    </a:p>
                  </a:txBody>
                  <a:tcPr marL="8164" marR="8164" marT="8164" marB="0" anchor="b"/>
                </a:tc>
              </a:tr>
              <a:tr h="163286">
                <a:tc>
                  <a:txBody>
                    <a:bodyPr/>
                    <a:lstStyle/>
                    <a:p>
                      <a:pPr algn="l" fontAlgn="b"/>
                      <a:r>
                        <a:rPr lang="en-US" sz="1400" u="none" strike="noStrike">
                          <a:effectLst/>
                        </a:rPr>
                        <a:t>DL Channel OH Factor</a:t>
                      </a:r>
                      <a:endParaRPr lang="en-US" sz="1400" b="0" i="0" u="none" strike="noStrike">
                        <a:solidFill>
                          <a:srgbClr val="000000"/>
                        </a:solidFill>
                        <a:effectLst/>
                        <a:latin typeface="Arial"/>
                      </a:endParaRPr>
                    </a:p>
                  </a:txBody>
                  <a:tcPr marL="8164" marR="8164" marT="8164" marB="0" anchor="b"/>
                </a:tc>
                <a:tc>
                  <a:txBody>
                    <a:bodyPr/>
                    <a:lstStyle/>
                    <a:p>
                      <a:pPr algn="l" fontAlgn="b"/>
                      <a:endParaRPr lang="en-US" sz="1400" b="0" i="0" u="none" strike="noStrike">
                        <a:solidFill>
                          <a:srgbClr val="000000"/>
                        </a:solidFill>
                        <a:effectLst/>
                        <a:latin typeface="Calibri"/>
                      </a:endParaRPr>
                    </a:p>
                  </a:txBody>
                  <a:tcPr marL="8164" marR="8164" marT="8164" marB="0" anchor="b"/>
                </a:tc>
                <a:tc>
                  <a:txBody>
                    <a:bodyPr/>
                    <a:lstStyle/>
                    <a:p>
                      <a:pPr algn="ctr" fontAlgn="b"/>
                      <a:r>
                        <a:rPr lang="en-US" sz="1400" u="none" strike="noStrike">
                          <a:effectLst/>
                        </a:rPr>
                        <a:t>29.3%</a:t>
                      </a:r>
                      <a:endParaRPr lang="en-US" sz="1400" b="0" i="0" u="none" strike="noStrike">
                        <a:solidFill>
                          <a:srgbClr val="000000"/>
                        </a:solidFill>
                        <a:effectLst/>
                        <a:latin typeface="Arial"/>
                      </a:endParaRPr>
                    </a:p>
                  </a:txBody>
                  <a:tcPr marL="8164" marR="8164" marT="8164" marB="0" anchor="b"/>
                </a:tc>
                <a:tc>
                  <a:txBody>
                    <a:bodyPr/>
                    <a:lstStyle/>
                    <a:p>
                      <a:pPr algn="ctr" fontAlgn="b"/>
                      <a:r>
                        <a:rPr lang="en-US" sz="1400" u="none" strike="noStrike">
                          <a:effectLst/>
                        </a:rPr>
                        <a:t>29.3%</a:t>
                      </a:r>
                      <a:endParaRPr lang="en-US" sz="1400" b="0" i="0" u="none" strike="noStrike">
                        <a:solidFill>
                          <a:srgbClr val="000000"/>
                        </a:solidFill>
                        <a:effectLst/>
                        <a:latin typeface="Arial"/>
                      </a:endParaRPr>
                    </a:p>
                  </a:txBody>
                  <a:tcPr marL="8164" marR="8164" marT="8164" marB="0" anchor="b"/>
                </a:tc>
                <a:tc>
                  <a:txBody>
                    <a:bodyPr/>
                    <a:lstStyle/>
                    <a:p>
                      <a:pPr algn="ctr" fontAlgn="b"/>
                      <a:r>
                        <a:rPr lang="en-US" sz="1400" u="none" strike="noStrike">
                          <a:effectLst/>
                        </a:rPr>
                        <a:t>29.3%</a:t>
                      </a:r>
                      <a:endParaRPr lang="en-US" sz="1400" b="0" i="0" u="none" strike="noStrike">
                        <a:solidFill>
                          <a:srgbClr val="000000"/>
                        </a:solidFill>
                        <a:effectLst/>
                        <a:latin typeface="Arial"/>
                      </a:endParaRPr>
                    </a:p>
                  </a:txBody>
                  <a:tcPr marL="8164" marR="8164" marT="8164" marB="0" anchor="b"/>
                </a:tc>
                <a:tc>
                  <a:txBody>
                    <a:bodyPr/>
                    <a:lstStyle/>
                    <a:p>
                      <a:pPr algn="ctr" fontAlgn="b"/>
                      <a:r>
                        <a:rPr lang="en-US" sz="1400" u="none" strike="noStrike">
                          <a:effectLst/>
                        </a:rPr>
                        <a:t>29.3%</a:t>
                      </a:r>
                      <a:endParaRPr lang="en-US" sz="1400" b="0" i="0" u="none" strike="noStrike">
                        <a:solidFill>
                          <a:srgbClr val="000000"/>
                        </a:solidFill>
                        <a:effectLst/>
                        <a:latin typeface="Arial"/>
                      </a:endParaRPr>
                    </a:p>
                  </a:txBody>
                  <a:tcPr marL="8164" marR="8164" marT="8164" marB="0" anchor="b"/>
                </a:tc>
                <a:tc>
                  <a:txBody>
                    <a:bodyPr/>
                    <a:lstStyle/>
                    <a:p>
                      <a:pPr algn="ctr" fontAlgn="b"/>
                      <a:r>
                        <a:rPr lang="en-US" sz="1400" u="none" strike="noStrike">
                          <a:effectLst/>
                        </a:rPr>
                        <a:t>29.3%</a:t>
                      </a:r>
                      <a:endParaRPr lang="en-US" sz="1400" b="0" i="0" u="none" strike="noStrike">
                        <a:solidFill>
                          <a:srgbClr val="000000"/>
                        </a:solidFill>
                        <a:effectLst/>
                        <a:latin typeface="Arial"/>
                      </a:endParaRPr>
                    </a:p>
                  </a:txBody>
                  <a:tcPr marL="8164" marR="8164" marT="8164" marB="0" anchor="b"/>
                </a:tc>
                <a:tc>
                  <a:txBody>
                    <a:bodyPr/>
                    <a:lstStyle/>
                    <a:p>
                      <a:pPr algn="ctr" fontAlgn="b"/>
                      <a:r>
                        <a:rPr lang="en-US" sz="1400" u="none" strike="noStrike" dirty="0">
                          <a:effectLst/>
                        </a:rPr>
                        <a:t>29.3%</a:t>
                      </a:r>
                      <a:endParaRPr lang="en-US" sz="1400" b="0" i="0" u="none" strike="noStrike" dirty="0">
                        <a:solidFill>
                          <a:srgbClr val="000000"/>
                        </a:solidFill>
                        <a:effectLst/>
                        <a:latin typeface="Arial"/>
                      </a:endParaRPr>
                    </a:p>
                  </a:txBody>
                  <a:tcPr marL="8164" marR="8164" marT="8164" marB="0" anchor="b"/>
                </a:tc>
              </a:tr>
            </a:tbl>
          </a:graphicData>
        </a:graphic>
      </p:graphicFrame>
      <p:sp>
        <p:nvSpPr>
          <p:cNvPr id="9" name="TextBox 8"/>
          <p:cNvSpPr txBox="1"/>
          <p:nvPr/>
        </p:nvSpPr>
        <p:spPr>
          <a:xfrm>
            <a:off x="5416396" y="1169184"/>
            <a:ext cx="857672" cy="738664"/>
          </a:xfrm>
          <a:prstGeom prst="rect">
            <a:avLst/>
          </a:prstGeom>
          <a:noFill/>
        </p:spPr>
        <p:txBody>
          <a:bodyPr wrap="none" rtlCol="0">
            <a:spAutoFit/>
          </a:bodyPr>
          <a:lstStyle/>
          <a:p>
            <a:pPr algn="ctr"/>
            <a:r>
              <a:rPr lang="en-US" sz="1400" u="sng" dirty="0" smtClean="0"/>
              <a:t>802.11ah</a:t>
            </a:r>
          </a:p>
          <a:p>
            <a:pPr algn="ctr"/>
            <a:r>
              <a:rPr lang="en-US" sz="1400" dirty="0" smtClean="0"/>
              <a:t>917.5</a:t>
            </a:r>
          </a:p>
          <a:p>
            <a:pPr algn="ctr"/>
            <a:r>
              <a:rPr lang="en-US" sz="1400" dirty="0"/>
              <a:t>0</a:t>
            </a:r>
          </a:p>
        </p:txBody>
      </p:sp>
      <p:sp>
        <p:nvSpPr>
          <p:cNvPr id="10" name="TextBox 9"/>
          <p:cNvSpPr txBox="1"/>
          <p:nvPr/>
        </p:nvSpPr>
        <p:spPr>
          <a:xfrm>
            <a:off x="6402568" y="1169184"/>
            <a:ext cx="902811" cy="738664"/>
          </a:xfrm>
          <a:prstGeom prst="rect">
            <a:avLst/>
          </a:prstGeom>
          <a:noFill/>
        </p:spPr>
        <p:txBody>
          <a:bodyPr wrap="none" rtlCol="0">
            <a:spAutoFit/>
          </a:bodyPr>
          <a:lstStyle/>
          <a:p>
            <a:pPr algn="ctr"/>
            <a:r>
              <a:rPr lang="en-US" sz="1400" u="sng" dirty="0" smtClean="0"/>
              <a:t>802.15.4g</a:t>
            </a:r>
          </a:p>
          <a:p>
            <a:pPr algn="ctr"/>
            <a:r>
              <a:rPr lang="en-US" sz="1400" dirty="0" smtClean="0"/>
              <a:t>917.5</a:t>
            </a:r>
          </a:p>
          <a:p>
            <a:pPr algn="ctr"/>
            <a:r>
              <a:rPr lang="en-US" sz="1400" dirty="0"/>
              <a:t>0</a:t>
            </a:r>
          </a:p>
        </p:txBody>
      </p:sp>
      <p:sp>
        <p:nvSpPr>
          <p:cNvPr id="4" name="TextBox 3"/>
          <p:cNvSpPr txBox="1"/>
          <p:nvPr/>
        </p:nvSpPr>
        <p:spPr>
          <a:xfrm>
            <a:off x="5597699" y="2179934"/>
            <a:ext cx="3415359" cy="830997"/>
          </a:xfrm>
          <a:prstGeom prst="rect">
            <a:avLst/>
          </a:prstGeom>
          <a:noFill/>
        </p:spPr>
        <p:txBody>
          <a:bodyPr wrap="none" rtlCol="0">
            <a:spAutoFit/>
          </a:bodyPr>
          <a:lstStyle/>
          <a:p>
            <a:r>
              <a:rPr lang="en-US" dirty="0" smtClean="0"/>
              <a:t>Work not  yet completed</a:t>
            </a:r>
          </a:p>
          <a:p>
            <a:r>
              <a:rPr lang="en-US" dirty="0" smtClean="0"/>
              <a:t>Complete on </a:t>
            </a:r>
            <a:r>
              <a:rPr lang="en-US" dirty="0" err="1" smtClean="0"/>
              <a:t>conf</a:t>
            </a:r>
            <a:r>
              <a:rPr lang="en-US" dirty="0" smtClean="0"/>
              <a:t> call</a:t>
            </a:r>
            <a:endParaRPr lang="en-US" dirty="0"/>
          </a:p>
        </p:txBody>
      </p:sp>
    </p:spTree>
    <p:extLst>
      <p:ext uri="{BB962C8B-B14F-4D97-AF65-F5344CB8AC3E}">
        <p14:creationId xmlns:p14="http://schemas.microsoft.com/office/powerpoint/2010/main" val="72877798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8343" y="691244"/>
            <a:ext cx="7772400" cy="861786"/>
          </a:xfrm>
        </p:spPr>
        <p:txBody>
          <a:bodyPr/>
          <a:lstStyle/>
          <a:p>
            <a:r>
              <a:rPr lang="en-US" dirty="0" smtClean="0"/>
              <a:t>Choose values </a:t>
            </a:r>
            <a:endParaRPr lang="en-US" dirty="0"/>
          </a:p>
        </p:txBody>
      </p:sp>
      <p:sp>
        <p:nvSpPr>
          <p:cNvPr id="4" name="Date Placeholder 3"/>
          <p:cNvSpPr>
            <a:spLocks noGrp="1"/>
          </p:cNvSpPr>
          <p:nvPr>
            <p:ph type="dt" sz="half" idx="10"/>
          </p:nvPr>
        </p:nvSpPr>
        <p:spPr/>
        <p:txBody>
          <a:bodyPr/>
          <a:lstStyle/>
          <a:p>
            <a:pPr>
              <a:defRPr/>
            </a:pPr>
            <a:r>
              <a:rPr lang="en-US" smtClean="0"/>
              <a:t>March  2012</a:t>
            </a:r>
            <a:endParaRPr lang="en-US" dirty="0"/>
          </a:p>
        </p:txBody>
      </p:sp>
      <p:sp>
        <p:nvSpPr>
          <p:cNvPr id="5" name="Footer Placeholder 4"/>
          <p:cNvSpPr>
            <a:spLocks noGrp="1"/>
          </p:cNvSpPr>
          <p:nvPr>
            <p:ph type="ftr" sz="quarter" idx="11"/>
          </p:nvPr>
        </p:nvSpPr>
        <p:spPr/>
        <p:txBody>
          <a:bodyPr/>
          <a:lstStyle/>
          <a:p>
            <a:pPr>
              <a:defRPr/>
            </a:pPr>
            <a:r>
              <a:rPr lang="en-US" smtClean="0"/>
              <a:t>Bruce Kraemer, Marvell</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B7B2142F-ADC9-4AE1-84ED-F3FFEB1C3B79}" type="slidenum">
              <a:rPr lang="en-US" smtClean="0"/>
              <a:pPr>
                <a:defRPr/>
              </a:pPr>
              <a:t>29</a:t>
            </a:fld>
            <a:endParaRPr lang="en-US"/>
          </a:p>
        </p:txBody>
      </p:sp>
      <p:sp>
        <p:nvSpPr>
          <p:cNvPr id="7" name="TextBox 6"/>
          <p:cNvSpPr txBox="1"/>
          <p:nvPr/>
        </p:nvSpPr>
        <p:spPr>
          <a:xfrm>
            <a:off x="348343" y="1790672"/>
            <a:ext cx="8618641" cy="1200329"/>
          </a:xfrm>
          <a:prstGeom prst="rect">
            <a:avLst/>
          </a:prstGeom>
          <a:noFill/>
        </p:spPr>
        <p:txBody>
          <a:bodyPr wrap="none" rtlCol="0">
            <a:spAutoFit/>
          </a:bodyPr>
          <a:lstStyle/>
          <a:p>
            <a:r>
              <a:rPr lang="en-US" dirty="0" smtClean="0"/>
              <a:t>Choose values representative of 802.11ah</a:t>
            </a:r>
          </a:p>
          <a:p>
            <a:r>
              <a:rPr lang="en-US" dirty="0" smtClean="0"/>
              <a:t>Values will be contributed to NIST/PAP2 during the summer</a:t>
            </a:r>
          </a:p>
          <a:p>
            <a:r>
              <a:rPr lang="en-US" dirty="0" smtClean="0"/>
              <a:t>Values will be published as part of Guideline version 2 in the fall</a:t>
            </a:r>
            <a:endParaRPr lang="en-US" dirty="0"/>
          </a:p>
        </p:txBody>
      </p:sp>
    </p:spTree>
    <p:extLst>
      <p:ext uri="{BB962C8B-B14F-4D97-AF65-F5344CB8AC3E}">
        <p14:creationId xmlns:p14="http://schemas.microsoft.com/office/powerpoint/2010/main" val="11200518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Number Placeholder 3"/>
          <p:cNvSpPr>
            <a:spLocks noGrp="1"/>
          </p:cNvSpPr>
          <p:nvPr>
            <p:ph type="sldNum" sz="quarter" idx="12"/>
          </p:nvPr>
        </p:nvSpPr>
        <p:spPr>
          <a:xfrm>
            <a:off x="4393695" y="6475413"/>
            <a:ext cx="432812" cy="184666"/>
          </a:xfrm>
          <a:noFill/>
        </p:spPr>
        <p:txBody>
          <a:bodyPr/>
          <a:lstStyle/>
          <a:p>
            <a:r>
              <a:rPr lang="en-US" dirty="0" smtClean="0"/>
              <a:t>Slide </a:t>
            </a:r>
            <a:fld id="{77B7040A-EBB2-45BF-B06B-C388A636F7EC}" type="slidenum">
              <a:rPr lang="en-US" smtClean="0"/>
              <a:pPr/>
              <a:t>3</a:t>
            </a:fld>
            <a:endParaRPr lang="en-US" dirty="0" smtClean="0"/>
          </a:p>
        </p:txBody>
      </p:sp>
      <p:sp>
        <p:nvSpPr>
          <p:cNvPr id="5" name="Rectangle 4"/>
          <p:cNvSpPr/>
          <p:nvPr/>
        </p:nvSpPr>
        <p:spPr>
          <a:xfrm>
            <a:off x="2148207" y="1943100"/>
            <a:ext cx="4576767" cy="1754326"/>
          </a:xfrm>
          <a:prstGeom prst="rect">
            <a:avLst/>
          </a:prstGeom>
          <a:noFill/>
        </p:spPr>
        <p:txBody>
          <a:bodyPr wrap="none">
            <a:spAutoFit/>
          </a:bodyPr>
          <a:lstStyle/>
          <a:p>
            <a:pPr algn="ctr" eaLnBrk="0" hangingPunct="0">
              <a:defRPr/>
            </a:pPr>
            <a:r>
              <a:rPr lang="en-US" sz="540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NIST SGIP </a:t>
            </a:r>
          </a:p>
          <a:p>
            <a:pPr algn="ctr" eaLnBrk="0" hangingPunct="0">
              <a:defRPr/>
            </a:pPr>
            <a:r>
              <a:rPr lang="en-US" sz="540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PAP02 </a:t>
            </a:r>
            <a:r>
              <a:rPr lang="en-US" sz="540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History</a:t>
            </a:r>
            <a:endParaRPr lang="en-US" sz="540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15364" name="Footer Placeholder 2"/>
          <p:cNvSpPr>
            <a:spLocks noGrp="1"/>
          </p:cNvSpPr>
          <p:nvPr>
            <p:ph type="ftr" sz="quarter" idx="11"/>
          </p:nvPr>
        </p:nvSpPr>
        <p:spPr>
          <a:noFill/>
        </p:spPr>
        <p:txBody>
          <a:bodyPr/>
          <a:lstStyle/>
          <a:p>
            <a:r>
              <a:rPr lang="en-US" smtClean="0"/>
              <a:t>Bruce Kraemer, Marvell</a:t>
            </a:r>
          </a:p>
        </p:txBody>
      </p:sp>
      <p:sp>
        <p:nvSpPr>
          <p:cNvPr id="2" name="Date Placeholder 1"/>
          <p:cNvSpPr>
            <a:spLocks noGrp="1"/>
          </p:cNvSpPr>
          <p:nvPr>
            <p:ph type="dt" sz="half" idx="10"/>
          </p:nvPr>
        </p:nvSpPr>
        <p:spPr/>
        <p:txBody>
          <a:bodyPr/>
          <a:lstStyle/>
          <a:p>
            <a:pPr>
              <a:defRPr/>
            </a:pPr>
            <a:r>
              <a:rPr lang="en-US" smtClean="0"/>
              <a:t>March  2012</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03200" y="613457"/>
            <a:ext cx="8708571" cy="562201"/>
          </a:xfrm>
        </p:spPr>
        <p:txBody>
          <a:bodyPr/>
          <a:lstStyle/>
          <a:p>
            <a:pPr algn="ctr"/>
            <a:r>
              <a:rPr lang="en-US" sz="2800" dirty="0" smtClean="0">
                <a:latin typeface="Times New Roman" pitchFamily="18" charset="0"/>
                <a:cs typeface="Times New Roman" pitchFamily="18" charset="0"/>
              </a:rPr>
              <a:t>Range Estimator </a:t>
            </a:r>
            <a:r>
              <a:rPr lang="en-US" sz="2800" dirty="0" smtClean="0">
                <a:latin typeface="Times New Roman" pitchFamily="18" charset="0"/>
                <a:cs typeface="Times New Roman" pitchFamily="18" charset="0"/>
              </a:rPr>
              <a:t>- Environments</a:t>
            </a:r>
            <a:endParaRPr lang="en-US" sz="2800" dirty="0">
              <a:latin typeface="Times New Roman" pitchFamily="18" charset="0"/>
              <a:cs typeface="Times New Roman" pitchFamily="18" charset="0"/>
            </a:endParaRPr>
          </a:p>
        </p:txBody>
      </p:sp>
      <p:sp>
        <p:nvSpPr>
          <p:cNvPr id="5" name="Footer Placeholder 4"/>
          <p:cNvSpPr>
            <a:spLocks noGrp="1"/>
          </p:cNvSpPr>
          <p:nvPr>
            <p:ph type="ftr" sz="quarter" idx="11"/>
          </p:nvPr>
        </p:nvSpPr>
        <p:spPr/>
        <p:txBody>
          <a:bodyPr/>
          <a:lstStyle/>
          <a:p>
            <a:pPr>
              <a:defRPr/>
            </a:pPr>
            <a:r>
              <a:rPr lang="en-US" smtClean="0"/>
              <a:t>Bruce Kraemer, Marvell</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B7B2142F-ADC9-4AE1-84ED-F3FFEB1C3B79}" type="slidenum">
              <a:rPr lang="en-US" smtClean="0"/>
              <a:pPr>
                <a:defRPr/>
              </a:pPr>
              <a:t>30</a:t>
            </a:fld>
            <a:endParaRPr lang="en-US"/>
          </a:p>
        </p:txBody>
      </p:sp>
      <p:sp>
        <p:nvSpPr>
          <p:cNvPr id="2" name="Date Placeholder 1"/>
          <p:cNvSpPr>
            <a:spLocks noGrp="1"/>
          </p:cNvSpPr>
          <p:nvPr>
            <p:ph type="dt" sz="half" idx="10"/>
          </p:nvPr>
        </p:nvSpPr>
        <p:spPr>
          <a:xfrm>
            <a:off x="696913" y="332601"/>
            <a:ext cx="1340110" cy="276999"/>
          </a:xfrm>
        </p:spPr>
        <p:txBody>
          <a:bodyPr/>
          <a:lstStyle/>
          <a:p>
            <a:pPr>
              <a:defRPr/>
            </a:pPr>
            <a:r>
              <a:rPr lang="en-US" smtClean="0"/>
              <a:t>March  2012</a:t>
            </a:r>
            <a:endParaRPr lang="en-US" dirty="0"/>
          </a:p>
        </p:txBody>
      </p:sp>
      <p:graphicFrame>
        <p:nvGraphicFramePr>
          <p:cNvPr id="11" name="Table 10"/>
          <p:cNvGraphicFramePr>
            <a:graphicFrameLocks noGrp="1"/>
          </p:cNvGraphicFramePr>
          <p:nvPr>
            <p:extLst>
              <p:ext uri="{D42A27DB-BD31-4B8C-83A1-F6EECF244321}">
                <p14:modId xmlns:p14="http://schemas.microsoft.com/office/powerpoint/2010/main" val="3671326724"/>
              </p:ext>
            </p:extLst>
          </p:nvPr>
        </p:nvGraphicFramePr>
        <p:xfrm>
          <a:off x="537028" y="1262742"/>
          <a:ext cx="7939314" cy="5022662"/>
        </p:xfrm>
        <a:graphic>
          <a:graphicData uri="http://schemas.openxmlformats.org/drawingml/2006/table">
            <a:tbl>
              <a:tblPr>
                <a:tableStyleId>{5C22544A-7EE6-4342-B048-85BDC9FD1C3A}</a:tableStyleId>
              </a:tblPr>
              <a:tblGrid>
                <a:gridCol w="1680104"/>
                <a:gridCol w="1212153"/>
                <a:gridCol w="1585732"/>
                <a:gridCol w="1193561"/>
                <a:gridCol w="1278815"/>
                <a:gridCol w="988949"/>
              </a:tblGrid>
              <a:tr h="815951">
                <a:tc>
                  <a:txBody>
                    <a:bodyPr/>
                    <a:lstStyle/>
                    <a:p>
                      <a:pPr algn="l" fontAlgn="b"/>
                      <a:r>
                        <a:rPr lang="en-US" sz="1600" u="none" strike="noStrike" dirty="0">
                          <a:effectLst/>
                        </a:rPr>
                        <a:t>Density Area Category</a:t>
                      </a:r>
                      <a:endParaRPr lang="en-US" sz="1600" b="1" i="0" u="none" strike="noStrike" dirty="0">
                        <a:solidFill>
                          <a:srgbClr val="000000"/>
                        </a:solidFill>
                        <a:effectLst/>
                        <a:latin typeface="Arial"/>
                      </a:endParaRPr>
                    </a:p>
                  </a:txBody>
                  <a:tcPr marL="8021" marR="8021" marT="8021" marB="0" anchor="b"/>
                </a:tc>
                <a:tc>
                  <a:txBody>
                    <a:bodyPr/>
                    <a:lstStyle/>
                    <a:p>
                      <a:pPr algn="l" fontAlgn="b"/>
                      <a:r>
                        <a:rPr lang="en-US" sz="1600" u="none" strike="noStrike">
                          <a:effectLst/>
                        </a:rPr>
                        <a:t>House-Units</a:t>
                      </a:r>
                      <a:r>
                        <a:rPr lang="en-US" sz="1600" u="none" strike="noStrike" baseline="30000">
                          <a:effectLst/>
                        </a:rPr>
                        <a:t>2</a:t>
                      </a:r>
                      <a:r>
                        <a:rPr lang="en-US" sz="1600" u="none" strike="noStrike">
                          <a:effectLst/>
                        </a:rPr>
                        <a:t> per sq-mi</a:t>
                      </a:r>
                      <a:endParaRPr lang="en-US" sz="1600" b="1" i="0" u="none" strike="noStrike">
                        <a:solidFill>
                          <a:srgbClr val="000000"/>
                        </a:solidFill>
                        <a:effectLst/>
                        <a:latin typeface="Arial"/>
                      </a:endParaRPr>
                    </a:p>
                  </a:txBody>
                  <a:tcPr marL="8021" marR="8021" marT="8021" marB="0" anchor="b"/>
                </a:tc>
                <a:tc>
                  <a:txBody>
                    <a:bodyPr/>
                    <a:lstStyle/>
                    <a:p>
                      <a:pPr algn="l" fontAlgn="b"/>
                      <a:r>
                        <a:rPr lang="en-US" sz="1600" u="none" strike="noStrike">
                          <a:effectLst/>
                        </a:rPr>
                        <a:t>House-unit cluster area</a:t>
                      </a:r>
                      <a:r>
                        <a:rPr lang="en-US" sz="1600" u="none" strike="noStrike" baseline="30000">
                          <a:effectLst/>
                        </a:rPr>
                        <a:t>3</a:t>
                      </a:r>
                      <a:r>
                        <a:rPr lang="en-US" sz="1600" u="none" strike="noStrike">
                          <a:effectLst/>
                        </a:rPr>
                        <a:t> (sq-mi)</a:t>
                      </a:r>
                      <a:endParaRPr lang="en-US" sz="1600" b="1" i="0" u="none" strike="noStrike">
                        <a:solidFill>
                          <a:srgbClr val="000000"/>
                        </a:solidFill>
                        <a:effectLst/>
                        <a:latin typeface="Arial"/>
                      </a:endParaRPr>
                    </a:p>
                  </a:txBody>
                  <a:tcPr marL="8021" marR="8021" marT="8021" marB="0" anchor="b"/>
                </a:tc>
                <a:tc>
                  <a:txBody>
                    <a:bodyPr/>
                    <a:lstStyle/>
                    <a:p>
                      <a:pPr algn="l" fontAlgn="b"/>
                      <a:r>
                        <a:rPr lang="en-US" sz="1600" u="none" strike="noStrike">
                          <a:effectLst/>
                        </a:rPr>
                        <a:t>% of Population</a:t>
                      </a:r>
                      <a:endParaRPr lang="en-US" sz="1600" b="1" i="0" u="none" strike="noStrike">
                        <a:solidFill>
                          <a:srgbClr val="000000"/>
                        </a:solidFill>
                        <a:effectLst/>
                        <a:latin typeface="Arial"/>
                      </a:endParaRPr>
                    </a:p>
                  </a:txBody>
                  <a:tcPr marL="8021" marR="8021" marT="8021" marB="0" anchor="b"/>
                </a:tc>
                <a:tc>
                  <a:txBody>
                    <a:bodyPr/>
                    <a:lstStyle/>
                    <a:p>
                      <a:pPr algn="l" fontAlgn="b"/>
                      <a:r>
                        <a:rPr lang="en-US" sz="1600" u="none" strike="noStrike">
                          <a:effectLst/>
                        </a:rPr>
                        <a:t>% of House-Units</a:t>
                      </a:r>
                      <a:endParaRPr lang="en-US" sz="1600" b="1" i="0" u="none" strike="noStrike">
                        <a:solidFill>
                          <a:srgbClr val="000000"/>
                        </a:solidFill>
                        <a:effectLst/>
                        <a:latin typeface="Arial"/>
                      </a:endParaRPr>
                    </a:p>
                  </a:txBody>
                  <a:tcPr marL="8021" marR="8021" marT="8021" marB="0" anchor="b"/>
                </a:tc>
                <a:tc>
                  <a:txBody>
                    <a:bodyPr/>
                    <a:lstStyle/>
                    <a:p>
                      <a:pPr algn="l" fontAlgn="b"/>
                      <a:r>
                        <a:rPr lang="en-US" sz="1600" u="none" strike="noStrike" dirty="0">
                          <a:effectLst/>
                        </a:rPr>
                        <a:t>% of "Land" Area</a:t>
                      </a:r>
                      <a:endParaRPr lang="en-US" sz="1600" b="1" i="0" u="none" strike="noStrike" dirty="0">
                        <a:solidFill>
                          <a:srgbClr val="000000"/>
                        </a:solidFill>
                        <a:effectLst/>
                        <a:latin typeface="Arial"/>
                      </a:endParaRPr>
                    </a:p>
                  </a:txBody>
                  <a:tcPr marL="8021" marR="8021" marT="8021" marB="0" anchor="b"/>
                </a:tc>
              </a:tr>
              <a:tr h="564211">
                <a:tc>
                  <a:txBody>
                    <a:bodyPr/>
                    <a:lstStyle/>
                    <a:p>
                      <a:pPr algn="l" fontAlgn="t"/>
                      <a:r>
                        <a:rPr lang="en-US" sz="1600" u="none" strike="noStrike">
                          <a:effectLst/>
                        </a:rPr>
                        <a:t>dense urban</a:t>
                      </a:r>
                      <a:r>
                        <a:rPr lang="en-US" sz="1600" u="none" strike="noStrike" baseline="30000">
                          <a:effectLst/>
                        </a:rPr>
                        <a:t>0,4</a:t>
                      </a:r>
                      <a:endParaRPr lang="en-US" sz="1600" b="1" i="0" u="none" strike="noStrike">
                        <a:solidFill>
                          <a:srgbClr val="000000"/>
                        </a:solidFill>
                        <a:effectLst/>
                        <a:latin typeface="Arial"/>
                      </a:endParaRPr>
                    </a:p>
                  </a:txBody>
                  <a:tcPr marL="8021" marR="8021" marT="8021" marB="0"/>
                </a:tc>
                <a:tc>
                  <a:txBody>
                    <a:bodyPr/>
                    <a:lstStyle/>
                    <a:p>
                      <a:pPr algn="l" fontAlgn="t"/>
                      <a:r>
                        <a:rPr lang="en-US" sz="1600" u="none" strike="noStrike">
                          <a:effectLst/>
                        </a:rPr>
                        <a:t>≥ 4,000</a:t>
                      </a:r>
                      <a:endParaRPr lang="en-US" sz="1600" b="0" i="0" u="none" strike="noStrike">
                        <a:solidFill>
                          <a:srgbClr val="000000"/>
                        </a:solidFill>
                        <a:effectLst/>
                        <a:latin typeface="Arial"/>
                      </a:endParaRPr>
                    </a:p>
                  </a:txBody>
                  <a:tcPr marL="8021" marR="8021" marT="8021" marB="0"/>
                </a:tc>
                <a:tc>
                  <a:txBody>
                    <a:bodyPr/>
                    <a:lstStyle/>
                    <a:p>
                      <a:pPr algn="l" fontAlgn="t"/>
                      <a:r>
                        <a:rPr lang="en-US" sz="1400" u="none" strike="noStrike">
                          <a:effectLst/>
                        </a:rPr>
                        <a:t>4 places,</a:t>
                      </a:r>
                      <a:br>
                        <a:rPr lang="en-US" sz="1400" u="none" strike="noStrike">
                          <a:effectLst/>
                        </a:rPr>
                      </a:br>
                      <a:r>
                        <a:rPr lang="en-US" sz="1400" u="none" strike="noStrike">
                          <a:effectLst/>
                        </a:rPr>
                        <a:t>median 1.00,</a:t>
                      </a:r>
                      <a:br>
                        <a:rPr lang="en-US" sz="1400" u="none" strike="noStrike">
                          <a:effectLst/>
                        </a:rPr>
                      </a:br>
                      <a:r>
                        <a:rPr lang="en-US" sz="1400" u="none" strike="noStrike">
                          <a:effectLst/>
                        </a:rPr>
                        <a:t>0.02 - 303</a:t>
                      </a:r>
                      <a:endParaRPr lang="en-US" sz="1400" b="0" i="0" u="none" strike="noStrike">
                        <a:solidFill>
                          <a:srgbClr val="FF0000"/>
                        </a:solidFill>
                        <a:effectLst/>
                        <a:latin typeface="Arial"/>
                      </a:endParaRPr>
                    </a:p>
                  </a:txBody>
                  <a:tcPr marL="8021" marR="8021" marT="8021" marB="0"/>
                </a:tc>
                <a:tc>
                  <a:txBody>
                    <a:bodyPr/>
                    <a:lstStyle/>
                    <a:p>
                      <a:pPr algn="ctr" fontAlgn="t"/>
                      <a:r>
                        <a:rPr lang="en-US" sz="1400" u="none" strike="noStrike">
                          <a:effectLst/>
                        </a:rPr>
                        <a:t>11.0%</a:t>
                      </a:r>
                      <a:endParaRPr lang="en-US" sz="1400" b="0" i="0" u="none" strike="noStrike">
                        <a:solidFill>
                          <a:srgbClr val="000000"/>
                        </a:solidFill>
                        <a:effectLst/>
                        <a:latin typeface="Arial"/>
                      </a:endParaRPr>
                    </a:p>
                  </a:txBody>
                  <a:tcPr marL="8021" marR="8021" marT="8021" marB="0"/>
                </a:tc>
                <a:tc>
                  <a:txBody>
                    <a:bodyPr/>
                    <a:lstStyle/>
                    <a:p>
                      <a:pPr algn="ctr" fontAlgn="t"/>
                      <a:r>
                        <a:rPr lang="en-US" sz="1400" u="none" strike="noStrike">
                          <a:effectLst/>
                        </a:rPr>
                        <a:t>11.5%</a:t>
                      </a:r>
                      <a:endParaRPr lang="en-US" sz="1400" b="0" i="0" u="none" strike="noStrike">
                        <a:solidFill>
                          <a:srgbClr val="000000"/>
                        </a:solidFill>
                        <a:effectLst/>
                        <a:latin typeface="Arial"/>
                      </a:endParaRPr>
                    </a:p>
                  </a:txBody>
                  <a:tcPr marL="8021" marR="8021" marT="8021" marB="0"/>
                </a:tc>
                <a:tc>
                  <a:txBody>
                    <a:bodyPr/>
                    <a:lstStyle/>
                    <a:p>
                      <a:pPr algn="ctr" fontAlgn="t"/>
                      <a:r>
                        <a:rPr lang="en-US" sz="1600" u="none" strike="noStrike">
                          <a:effectLst/>
                        </a:rPr>
                        <a:t>0.05%</a:t>
                      </a:r>
                      <a:endParaRPr lang="en-US" sz="1600" b="0" i="0" u="none" strike="noStrike">
                        <a:solidFill>
                          <a:srgbClr val="000000"/>
                        </a:solidFill>
                        <a:effectLst/>
                        <a:latin typeface="Arial"/>
                      </a:endParaRPr>
                    </a:p>
                  </a:txBody>
                  <a:tcPr marL="8021" marR="8021" marT="8021" marB="0"/>
                </a:tc>
              </a:tr>
              <a:tr h="611963">
                <a:tc>
                  <a:txBody>
                    <a:bodyPr/>
                    <a:lstStyle/>
                    <a:p>
                      <a:pPr algn="l" fontAlgn="t"/>
                      <a:r>
                        <a:rPr lang="en-US" sz="1600" u="none" strike="noStrike">
                          <a:effectLst/>
                        </a:rPr>
                        <a:t>urban</a:t>
                      </a:r>
                      <a:r>
                        <a:rPr lang="en-US" sz="1600" u="none" strike="noStrike" baseline="30000">
                          <a:effectLst/>
                        </a:rPr>
                        <a:t>0,5</a:t>
                      </a:r>
                      <a:endParaRPr lang="en-US" sz="1600" b="1" i="0" u="none" strike="noStrike">
                        <a:solidFill>
                          <a:srgbClr val="000000"/>
                        </a:solidFill>
                        <a:effectLst/>
                        <a:latin typeface="Arial"/>
                      </a:endParaRPr>
                    </a:p>
                  </a:txBody>
                  <a:tcPr marL="8021" marR="8021" marT="8021" marB="0"/>
                </a:tc>
                <a:tc>
                  <a:txBody>
                    <a:bodyPr/>
                    <a:lstStyle/>
                    <a:p>
                      <a:pPr algn="l" fontAlgn="t"/>
                      <a:r>
                        <a:rPr lang="en-US" sz="1600" u="none" strike="noStrike">
                          <a:effectLst/>
                        </a:rPr>
                        <a:t>≥1000 - &lt;4000</a:t>
                      </a:r>
                      <a:endParaRPr lang="en-US" sz="1600" b="0" i="0" u="none" strike="noStrike">
                        <a:solidFill>
                          <a:srgbClr val="000000"/>
                        </a:solidFill>
                        <a:effectLst/>
                        <a:latin typeface="Arial"/>
                      </a:endParaRPr>
                    </a:p>
                  </a:txBody>
                  <a:tcPr marL="8021" marR="8021" marT="8021" marB="0"/>
                </a:tc>
                <a:tc>
                  <a:txBody>
                    <a:bodyPr/>
                    <a:lstStyle/>
                    <a:p>
                      <a:pPr algn="l" fontAlgn="t"/>
                      <a:r>
                        <a:rPr lang="en-US" sz="1400" u="none" strike="noStrike">
                          <a:effectLst/>
                        </a:rPr>
                        <a:t>74 places</a:t>
                      </a:r>
                      <a:br>
                        <a:rPr lang="en-US" sz="1400" u="none" strike="noStrike">
                          <a:effectLst/>
                        </a:rPr>
                      </a:br>
                      <a:r>
                        <a:rPr lang="en-US" sz="1400" u="none" strike="noStrike">
                          <a:effectLst/>
                        </a:rPr>
                        <a:t>median 2.12,</a:t>
                      </a:r>
                      <a:br>
                        <a:rPr lang="en-US" sz="1400" u="none" strike="noStrike">
                          <a:effectLst/>
                        </a:rPr>
                      </a:br>
                      <a:r>
                        <a:rPr lang="en-US" sz="1400" u="none" strike="noStrike">
                          <a:effectLst/>
                        </a:rPr>
                        <a:t>0.01 - 579</a:t>
                      </a:r>
                      <a:endParaRPr lang="en-US" sz="1400" b="0" i="0" u="none" strike="noStrike">
                        <a:solidFill>
                          <a:srgbClr val="FF0000"/>
                        </a:solidFill>
                        <a:effectLst/>
                        <a:latin typeface="Arial"/>
                      </a:endParaRPr>
                    </a:p>
                  </a:txBody>
                  <a:tcPr marL="8021" marR="8021" marT="8021" marB="0"/>
                </a:tc>
                <a:tc>
                  <a:txBody>
                    <a:bodyPr/>
                    <a:lstStyle/>
                    <a:p>
                      <a:pPr algn="ctr" fontAlgn="t"/>
                      <a:r>
                        <a:rPr lang="en-US" sz="1600" u="none" strike="noStrike">
                          <a:effectLst/>
                        </a:rPr>
                        <a:t>34.7%</a:t>
                      </a:r>
                      <a:endParaRPr lang="en-US" sz="1600" b="0" i="0" u="none" strike="noStrike">
                        <a:solidFill>
                          <a:srgbClr val="000000"/>
                        </a:solidFill>
                        <a:effectLst/>
                        <a:latin typeface="Arial"/>
                      </a:endParaRPr>
                    </a:p>
                  </a:txBody>
                  <a:tcPr marL="8021" marR="8021" marT="8021" marB="0"/>
                </a:tc>
                <a:tc>
                  <a:txBody>
                    <a:bodyPr/>
                    <a:lstStyle/>
                    <a:p>
                      <a:pPr algn="ctr" fontAlgn="t"/>
                      <a:r>
                        <a:rPr lang="en-US" sz="1600" u="none" strike="noStrike">
                          <a:effectLst/>
                        </a:rPr>
                        <a:t>34.3%</a:t>
                      </a:r>
                      <a:endParaRPr lang="en-US" sz="1600" b="0" i="0" u="none" strike="noStrike">
                        <a:solidFill>
                          <a:srgbClr val="000000"/>
                        </a:solidFill>
                        <a:effectLst/>
                        <a:latin typeface="Arial"/>
                      </a:endParaRPr>
                    </a:p>
                  </a:txBody>
                  <a:tcPr marL="8021" marR="8021" marT="8021" marB="0"/>
                </a:tc>
                <a:tc>
                  <a:txBody>
                    <a:bodyPr/>
                    <a:lstStyle/>
                    <a:p>
                      <a:pPr algn="ctr" fontAlgn="t"/>
                      <a:r>
                        <a:rPr lang="en-US" sz="1600" u="none" strike="noStrike">
                          <a:effectLst/>
                        </a:rPr>
                        <a:t>0.6%</a:t>
                      </a:r>
                      <a:endParaRPr lang="en-US" sz="1600" b="0" i="0" u="none" strike="noStrike">
                        <a:solidFill>
                          <a:srgbClr val="000000"/>
                        </a:solidFill>
                        <a:effectLst/>
                        <a:latin typeface="Arial"/>
                      </a:endParaRPr>
                    </a:p>
                  </a:txBody>
                  <a:tcPr marL="8021" marR="8021" marT="8021" marB="0"/>
                </a:tc>
              </a:tr>
              <a:tr h="982849">
                <a:tc>
                  <a:txBody>
                    <a:bodyPr/>
                    <a:lstStyle/>
                    <a:p>
                      <a:pPr algn="l" fontAlgn="t"/>
                      <a:r>
                        <a:rPr lang="en-US" sz="1600" u="none" strike="noStrike">
                          <a:effectLst/>
                        </a:rPr>
                        <a:t>suburban</a:t>
                      </a:r>
                      <a:r>
                        <a:rPr lang="en-US" sz="1600" u="none" strike="noStrike" baseline="30000">
                          <a:effectLst/>
                        </a:rPr>
                        <a:t>0,6</a:t>
                      </a:r>
                      <a:endParaRPr lang="en-US" sz="1600" b="1" i="0" u="none" strike="noStrike">
                        <a:solidFill>
                          <a:srgbClr val="000000"/>
                        </a:solidFill>
                        <a:effectLst/>
                        <a:latin typeface="Arial"/>
                      </a:endParaRPr>
                    </a:p>
                  </a:txBody>
                  <a:tcPr marL="8021" marR="8021" marT="8021" marB="0"/>
                </a:tc>
                <a:tc>
                  <a:txBody>
                    <a:bodyPr/>
                    <a:lstStyle/>
                    <a:p>
                      <a:pPr algn="l" fontAlgn="t"/>
                      <a:r>
                        <a:rPr lang="en-US" sz="1600" u="none" strike="noStrike">
                          <a:effectLst/>
                        </a:rPr>
                        <a:t>≥100 - &lt;1000</a:t>
                      </a:r>
                      <a:endParaRPr lang="en-US" sz="1600" b="0" i="0" u="none" strike="noStrike">
                        <a:solidFill>
                          <a:srgbClr val="000000"/>
                        </a:solidFill>
                        <a:effectLst/>
                        <a:latin typeface="Arial"/>
                      </a:endParaRPr>
                    </a:p>
                  </a:txBody>
                  <a:tcPr marL="8021" marR="8021" marT="8021" marB="0"/>
                </a:tc>
                <a:tc>
                  <a:txBody>
                    <a:bodyPr/>
                    <a:lstStyle/>
                    <a:p>
                      <a:pPr algn="l" fontAlgn="t"/>
                      <a:r>
                        <a:rPr lang="en-US" sz="1400" u="none" strike="noStrike">
                          <a:effectLst/>
                        </a:rPr>
                        <a:t>355 places,</a:t>
                      </a:r>
                      <a:br>
                        <a:rPr lang="en-US" sz="1400" u="none" strike="noStrike">
                          <a:effectLst/>
                        </a:rPr>
                      </a:br>
                      <a:r>
                        <a:rPr lang="en-US" sz="1400" u="none" strike="noStrike">
                          <a:effectLst/>
                        </a:rPr>
                        <a:t>median 1.47,</a:t>
                      </a:r>
                      <a:br>
                        <a:rPr lang="en-US" sz="1400" u="none" strike="noStrike">
                          <a:effectLst/>
                        </a:rPr>
                      </a:br>
                      <a:r>
                        <a:rPr lang="en-US" sz="1400" u="none" strike="noStrike">
                          <a:effectLst/>
                        </a:rPr>
                        <a:t>0.02 - 757</a:t>
                      </a:r>
                      <a:endParaRPr lang="en-US" sz="1400" b="0" i="0" u="none" strike="noStrike">
                        <a:solidFill>
                          <a:srgbClr val="FF0000"/>
                        </a:solidFill>
                        <a:effectLst/>
                        <a:latin typeface="Arial"/>
                      </a:endParaRPr>
                    </a:p>
                  </a:txBody>
                  <a:tcPr marL="8021" marR="8021" marT="8021" marB="0"/>
                </a:tc>
                <a:tc>
                  <a:txBody>
                    <a:bodyPr/>
                    <a:lstStyle/>
                    <a:p>
                      <a:pPr algn="ctr" fontAlgn="t"/>
                      <a:r>
                        <a:rPr lang="en-US" sz="1600" u="none" strike="noStrike">
                          <a:effectLst/>
                        </a:rPr>
                        <a:t>30.7%</a:t>
                      </a:r>
                      <a:endParaRPr lang="en-US" sz="1600" b="0" i="0" u="none" strike="noStrike">
                        <a:solidFill>
                          <a:srgbClr val="000000"/>
                        </a:solidFill>
                        <a:effectLst/>
                        <a:latin typeface="Arial"/>
                      </a:endParaRPr>
                    </a:p>
                  </a:txBody>
                  <a:tcPr marL="8021" marR="8021" marT="8021" marB="0"/>
                </a:tc>
                <a:tc>
                  <a:txBody>
                    <a:bodyPr/>
                    <a:lstStyle/>
                    <a:p>
                      <a:pPr algn="ctr" fontAlgn="t"/>
                      <a:r>
                        <a:rPr lang="en-US" sz="1600" u="none" strike="noStrike">
                          <a:effectLst/>
                        </a:rPr>
                        <a:t>29.8%</a:t>
                      </a:r>
                      <a:endParaRPr lang="en-US" sz="1600" b="0" i="0" u="none" strike="noStrike">
                        <a:solidFill>
                          <a:srgbClr val="000000"/>
                        </a:solidFill>
                        <a:effectLst/>
                        <a:latin typeface="Arial"/>
                      </a:endParaRPr>
                    </a:p>
                  </a:txBody>
                  <a:tcPr marL="8021" marR="8021" marT="8021" marB="0"/>
                </a:tc>
                <a:tc>
                  <a:txBody>
                    <a:bodyPr/>
                    <a:lstStyle/>
                    <a:p>
                      <a:pPr algn="ctr" fontAlgn="t"/>
                      <a:r>
                        <a:rPr lang="en-US" sz="1600" u="none" strike="noStrike">
                          <a:effectLst/>
                        </a:rPr>
                        <a:t>3.2%</a:t>
                      </a:r>
                      <a:endParaRPr lang="en-US" sz="1600" b="0" i="0" u="none" strike="noStrike">
                        <a:solidFill>
                          <a:srgbClr val="000000"/>
                        </a:solidFill>
                        <a:effectLst/>
                        <a:latin typeface="Arial"/>
                      </a:endParaRPr>
                    </a:p>
                  </a:txBody>
                  <a:tcPr marL="8021" marR="8021" marT="8021" marB="0"/>
                </a:tc>
              </a:tr>
              <a:tr h="890128">
                <a:tc>
                  <a:txBody>
                    <a:bodyPr/>
                    <a:lstStyle/>
                    <a:p>
                      <a:pPr algn="l" fontAlgn="t"/>
                      <a:r>
                        <a:rPr lang="en-US" sz="1600" u="none" strike="noStrike">
                          <a:effectLst/>
                        </a:rPr>
                        <a:t>rural</a:t>
                      </a:r>
                      <a:r>
                        <a:rPr lang="en-US" sz="1600" u="none" strike="noStrike" baseline="30000">
                          <a:effectLst/>
                        </a:rPr>
                        <a:t>7</a:t>
                      </a:r>
                      <a:endParaRPr lang="en-US" sz="1600" b="1" i="0" u="none" strike="noStrike">
                        <a:solidFill>
                          <a:srgbClr val="000000"/>
                        </a:solidFill>
                        <a:effectLst/>
                        <a:latin typeface="Arial"/>
                      </a:endParaRPr>
                    </a:p>
                  </a:txBody>
                  <a:tcPr marL="8021" marR="8021" marT="8021" marB="0"/>
                </a:tc>
                <a:tc>
                  <a:txBody>
                    <a:bodyPr/>
                    <a:lstStyle/>
                    <a:p>
                      <a:pPr algn="l" fontAlgn="t"/>
                      <a:r>
                        <a:rPr lang="en-US" sz="1600" u="none" strike="noStrike">
                          <a:effectLst/>
                        </a:rPr>
                        <a:t>≥10 - &lt;100</a:t>
                      </a:r>
                      <a:endParaRPr lang="en-US" sz="1600" b="0" i="0" u="none" strike="noStrike">
                        <a:solidFill>
                          <a:srgbClr val="000000"/>
                        </a:solidFill>
                        <a:effectLst/>
                        <a:latin typeface="Arial"/>
                      </a:endParaRPr>
                    </a:p>
                  </a:txBody>
                  <a:tcPr marL="8021" marR="8021" marT="8021" marB="0"/>
                </a:tc>
                <a:tc>
                  <a:txBody>
                    <a:bodyPr/>
                    <a:lstStyle/>
                    <a:p>
                      <a:pPr algn="l" fontAlgn="t"/>
                      <a:r>
                        <a:rPr lang="en-US" sz="1400" u="none" strike="noStrike">
                          <a:effectLst/>
                        </a:rPr>
                        <a:t>60 places,</a:t>
                      </a:r>
                      <a:br>
                        <a:rPr lang="en-US" sz="1400" u="none" strike="noStrike">
                          <a:effectLst/>
                        </a:rPr>
                      </a:br>
                      <a:r>
                        <a:rPr lang="en-US" sz="1400" u="none" strike="noStrike">
                          <a:effectLst/>
                        </a:rPr>
                        <a:t>median 3.12,</a:t>
                      </a:r>
                      <a:br>
                        <a:rPr lang="en-US" sz="1400" u="none" strike="noStrike">
                          <a:effectLst/>
                        </a:rPr>
                      </a:br>
                      <a:r>
                        <a:rPr lang="en-US" sz="1400" u="none" strike="noStrike">
                          <a:effectLst/>
                        </a:rPr>
                        <a:t>0.04 - 400</a:t>
                      </a:r>
                      <a:endParaRPr lang="en-US" sz="1400" b="0" i="0" u="none" strike="noStrike">
                        <a:solidFill>
                          <a:srgbClr val="FF0000"/>
                        </a:solidFill>
                        <a:effectLst/>
                        <a:latin typeface="Arial"/>
                      </a:endParaRPr>
                    </a:p>
                  </a:txBody>
                  <a:tcPr marL="8021" marR="8021" marT="8021" marB="0"/>
                </a:tc>
                <a:tc>
                  <a:txBody>
                    <a:bodyPr/>
                    <a:lstStyle/>
                    <a:p>
                      <a:pPr algn="ctr" fontAlgn="t"/>
                      <a:r>
                        <a:rPr lang="en-US" sz="1600" u="none" strike="noStrike">
                          <a:effectLst/>
                        </a:rPr>
                        <a:t>17.0%</a:t>
                      </a:r>
                      <a:endParaRPr lang="en-US" sz="1600" b="0" i="0" u="none" strike="noStrike">
                        <a:solidFill>
                          <a:srgbClr val="000000"/>
                        </a:solidFill>
                        <a:effectLst/>
                        <a:latin typeface="Arial"/>
                      </a:endParaRPr>
                    </a:p>
                  </a:txBody>
                  <a:tcPr marL="8021" marR="8021" marT="8021" marB="0"/>
                </a:tc>
                <a:tc>
                  <a:txBody>
                    <a:bodyPr/>
                    <a:lstStyle/>
                    <a:p>
                      <a:pPr algn="ctr" fontAlgn="t"/>
                      <a:r>
                        <a:rPr lang="en-US" sz="1600" u="none" strike="noStrike">
                          <a:effectLst/>
                        </a:rPr>
                        <a:t>17.6%</a:t>
                      </a:r>
                      <a:endParaRPr lang="en-US" sz="1600" b="0" i="0" u="none" strike="noStrike">
                        <a:solidFill>
                          <a:srgbClr val="000000"/>
                        </a:solidFill>
                        <a:effectLst/>
                        <a:latin typeface="Arial"/>
                      </a:endParaRPr>
                    </a:p>
                  </a:txBody>
                  <a:tcPr marL="8021" marR="8021" marT="8021" marB="0"/>
                </a:tc>
                <a:tc>
                  <a:txBody>
                    <a:bodyPr/>
                    <a:lstStyle/>
                    <a:p>
                      <a:pPr algn="ctr" fontAlgn="t"/>
                      <a:r>
                        <a:rPr lang="en-US" sz="1600" u="none" strike="noStrike">
                          <a:effectLst/>
                        </a:rPr>
                        <a:t>22.7%</a:t>
                      </a:r>
                      <a:endParaRPr lang="en-US" sz="1600" b="0" i="0" u="none" strike="noStrike">
                        <a:solidFill>
                          <a:srgbClr val="000000"/>
                        </a:solidFill>
                        <a:effectLst/>
                        <a:latin typeface="Arial"/>
                      </a:endParaRPr>
                    </a:p>
                  </a:txBody>
                  <a:tcPr marL="8021" marR="8021" marT="8021" marB="0"/>
                </a:tc>
              </a:tr>
              <a:tr h="564211">
                <a:tc>
                  <a:txBody>
                    <a:bodyPr/>
                    <a:lstStyle/>
                    <a:p>
                      <a:pPr algn="l" fontAlgn="t"/>
                      <a:r>
                        <a:rPr lang="en-US" sz="1600" u="none" strike="noStrike">
                          <a:effectLst/>
                        </a:rPr>
                        <a:t>low density rural</a:t>
                      </a:r>
                      <a:r>
                        <a:rPr lang="en-US" sz="1600" u="none" strike="noStrike" baseline="30000">
                          <a:effectLst/>
                        </a:rPr>
                        <a:t>7</a:t>
                      </a:r>
                      <a:endParaRPr lang="en-US" sz="1600" b="1" i="0" u="none" strike="noStrike">
                        <a:solidFill>
                          <a:srgbClr val="000000"/>
                        </a:solidFill>
                        <a:effectLst/>
                        <a:latin typeface="Arial"/>
                      </a:endParaRPr>
                    </a:p>
                  </a:txBody>
                  <a:tcPr marL="8021" marR="8021" marT="8021" marB="0"/>
                </a:tc>
                <a:tc>
                  <a:txBody>
                    <a:bodyPr/>
                    <a:lstStyle/>
                    <a:p>
                      <a:pPr algn="l" fontAlgn="t"/>
                      <a:r>
                        <a:rPr lang="en-US" sz="1600" u="none" strike="noStrike">
                          <a:effectLst/>
                        </a:rPr>
                        <a:t>&lt; 10</a:t>
                      </a:r>
                      <a:endParaRPr lang="en-US" sz="1600" b="0" i="0" u="none" strike="noStrike">
                        <a:solidFill>
                          <a:srgbClr val="000000"/>
                        </a:solidFill>
                        <a:effectLst/>
                        <a:latin typeface="Arial"/>
                      </a:endParaRPr>
                    </a:p>
                  </a:txBody>
                  <a:tcPr marL="8021" marR="8021" marT="8021" marB="0"/>
                </a:tc>
                <a:tc>
                  <a:txBody>
                    <a:bodyPr/>
                    <a:lstStyle/>
                    <a:p>
                      <a:pPr algn="l" fontAlgn="t"/>
                      <a:r>
                        <a:rPr lang="en-US" sz="1400" u="none" strike="noStrike">
                          <a:effectLst/>
                        </a:rPr>
                        <a:t>9 places,</a:t>
                      </a:r>
                      <a:br>
                        <a:rPr lang="en-US" sz="1400" u="none" strike="noStrike">
                          <a:effectLst/>
                        </a:rPr>
                      </a:br>
                      <a:r>
                        <a:rPr lang="en-US" sz="1400" u="none" strike="noStrike">
                          <a:effectLst/>
                        </a:rPr>
                        <a:t>median 21.04,</a:t>
                      </a:r>
                      <a:br>
                        <a:rPr lang="en-US" sz="1400" u="none" strike="noStrike">
                          <a:effectLst/>
                        </a:rPr>
                      </a:br>
                      <a:r>
                        <a:rPr lang="en-US" sz="1400" u="none" strike="noStrike">
                          <a:effectLst/>
                        </a:rPr>
                        <a:t>0.13 - 2,874</a:t>
                      </a:r>
                      <a:endParaRPr lang="en-US" sz="1400" b="0" i="0" u="none" strike="noStrike">
                        <a:solidFill>
                          <a:srgbClr val="FF0000"/>
                        </a:solidFill>
                        <a:effectLst/>
                        <a:latin typeface="Arial"/>
                      </a:endParaRPr>
                    </a:p>
                  </a:txBody>
                  <a:tcPr marL="8021" marR="8021" marT="8021" marB="0"/>
                </a:tc>
                <a:tc>
                  <a:txBody>
                    <a:bodyPr/>
                    <a:lstStyle/>
                    <a:p>
                      <a:pPr algn="ctr" fontAlgn="t"/>
                      <a:r>
                        <a:rPr lang="en-US" sz="1600" u="none" strike="noStrike">
                          <a:effectLst/>
                        </a:rPr>
                        <a:t>4.2%</a:t>
                      </a:r>
                      <a:endParaRPr lang="en-US" sz="1600" b="0" i="0" u="none" strike="noStrike">
                        <a:solidFill>
                          <a:srgbClr val="000000"/>
                        </a:solidFill>
                        <a:effectLst/>
                        <a:latin typeface="Arial"/>
                      </a:endParaRPr>
                    </a:p>
                  </a:txBody>
                  <a:tcPr marL="8021" marR="8021" marT="8021" marB="0"/>
                </a:tc>
                <a:tc>
                  <a:txBody>
                    <a:bodyPr/>
                    <a:lstStyle/>
                    <a:p>
                      <a:pPr algn="ctr" fontAlgn="t"/>
                      <a:r>
                        <a:rPr lang="en-US" sz="1600" u="none" strike="noStrike">
                          <a:effectLst/>
                        </a:rPr>
                        <a:t>4.7%</a:t>
                      </a:r>
                      <a:endParaRPr lang="en-US" sz="1600" b="0" i="0" u="none" strike="noStrike">
                        <a:solidFill>
                          <a:srgbClr val="000000"/>
                        </a:solidFill>
                        <a:effectLst/>
                        <a:latin typeface="Arial"/>
                      </a:endParaRPr>
                    </a:p>
                  </a:txBody>
                  <a:tcPr marL="8021" marR="8021" marT="8021" marB="0"/>
                </a:tc>
                <a:tc>
                  <a:txBody>
                    <a:bodyPr/>
                    <a:lstStyle/>
                    <a:p>
                      <a:pPr algn="ctr" fontAlgn="t"/>
                      <a:r>
                        <a:rPr lang="en-US" sz="1600" u="none" strike="noStrike">
                          <a:effectLst/>
                        </a:rPr>
                        <a:t>72.3%</a:t>
                      </a:r>
                      <a:endParaRPr lang="en-US" sz="1600" b="0" i="0" u="none" strike="noStrike">
                        <a:solidFill>
                          <a:srgbClr val="000000"/>
                        </a:solidFill>
                        <a:effectLst/>
                        <a:latin typeface="Arial"/>
                      </a:endParaRPr>
                    </a:p>
                  </a:txBody>
                  <a:tcPr marL="8021" marR="8021" marT="8021" marB="0"/>
                </a:tc>
              </a:tr>
              <a:tr h="389431">
                <a:tc>
                  <a:txBody>
                    <a:bodyPr/>
                    <a:lstStyle/>
                    <a:p>
                      <a:pPr algn="l" fontAlgn="b"/>
                      <a:r>
                        <a:rPr lang="en-US" sz="1200" u="none" strike="noStrike">
                          <a:effectLst/>
                        </a:rPr>
                        <a:t>Model Area Totals (count or sq-mi)</a:t>
                      </a:r>
                      <a:endParaRPr lang="en-US" sz="1200" b="1" i="0" u="none" strike="noStrike">
                        <a:solidFill>
                          <a:srgbClr val="FF0000"/>
                        </a:solidFill>
                        <a:effectLst/>
                        <a:latin typeface="Arial"/>
                      </a:endParaRPr>
                    </a:p>
                  </a:txBody>
                  <a:tcPr marL="8021" marR="8021" marT="8021" marB="0" anchor="b"/>
                </a:tc>
                <a:tc>
                  <a:txBody>
                    <a:bodyPr/>
                    <a:lstStyle/>
                    <a:p>
                      <a:pPr algn="l" fontAlgn="b"/>
                      <a:endParaRPr lang="en-US" sz="1200" b="0" i="0" u="none" strike="noStrike">
                        <a:solidFill>
                          <a:srgbClr val="000000"/>
                        </a:solidFill>
                        <a:effectLst/>
                        <a:latin typeface="Arial"/>
                      </a:endParaRPr>
                    </a:p>
                  </a:txBody>
                  <a:tcPr marL="8021" marR="8021" marT="8021" marB="0" anchor="b"/>
                </a:tc>
                <a:tc>
                  <a:txBody>
                    <a:bodyPr/>
                    <a:lstStyle/>
                    <a:p>
                      <a:pPr algn="l" fontAlgn="b"/>
                      <a:endParaRPr lang="en-US" sz="1200" b="0" i="0" u="none" strike="noStrike">
                        <a:solidFill>
                          <a:srgbClr val="000000"/>
                        </a:solidFill>
                        <a:effectLst/>
                        <a:latin typeface="Arial"/>
                      </a:endParaRPr>
                    </a:p>
                  </a:txBody>
                  <a:tcPr marL="8021" marR="8021" marT="8021" marB="0" anchor="b"/>
                </a:tc>
                <a:tc>
                  <a:txBody>
                    <a:bodyPr/>
                    <a:lstStyle/>
                    <a:p>
                      <a:pPr algn="r" fontAlgn="b"/>
                      <a:r>
                        <a:rPr lang="en-US" sz="1600" u="none" strike="noStrike">
                          <a:effectLst/>
                        </a:rPr>
                        <a:t>5,703,000</a:t>
                      </a:r>
                      <a:endParaRPr lang="en-US" sz="1600" b="1" i="0" u="none" strike="noStrike">
                        <a:solidFill>
                          <a:srgbClr val="000000"/>
                        </a:solidFill>
                        <a:effectLst/>
                        <a:latin typeface="Arial"/>
                      </a:endParaRPr>
                    </a:p>
                  </a:txBody>
                  <a:tcPr marL="8021" marR="8021" marT="8021" marB="0" anchor="b"/>
                </a:tc>
                <a:tc>
                  <a:txBody>
                    <a:bodyPr/>
                    <a:lstStyle/>
                    <a:p>
                      <a:pPr algn="r" fontAlgn="b"/>
                      <a:r>
                        <a:rPr lang="en-US" sz="1600" u="none" strike="noStrike">
                          <a:effectLst/>
                        </a:rPr>
                        <a:t>2,346,000</a:t>
                      </a:r>
                      <a:endParaRPr lang="en-US" sz="1600" b="1" i="0" u="none" strike="noStrike">
                        <a:solidFill>
                          <a:srgbClr val="000000"/>
                        </a:solidFill>
                        <a:effectLst/>
                        <a:latin typeface="Arial"/>
                      </a:endParaRPr>
                    </a:p>
                  </a:txBody>
                  <a:tcPr marL="8021" marR="8021" marT="8021" marB="0" anchor="b"/>
                </a:tc>
                <a:tc>
                  <a:txBody>
                    <a:bodyPr/>
                    <a:lstStyle/>
                    <a:p>
                      <a:pPr algn="r" fontAlgn="b"/>
                      <a:r>
                        <a:rPr lang="en-US" sz="1600" u="none" strike="noStrike" dirty="0">
                          <a:effectLst/>
                        </a:rPr>
                        <a:t>71,000</a:t>
                      </a:r>
                      <a:endParaRPr lang="en-US" sz="1600" b="1" i="0" u="none" strike="noStrike" dirty="0">
                        <a:solidFill>
                          <a:srgbClr val="000000"/>
                        </a:solidFill>
                        <a:effectLst/>
                        <a:latin typeface="Arial"/>
                      </a:endParaRPr>
                    </a:p>
                  </a:txBody>
                  <a:tcPr marL="8021" marR="8021" marT="8021" marB="0" anchor="b"/>
                </a:tc>
              </a:tr>
            </a:tbl>
          </a:graphicData>
        </a:graphic>
      </p:graphicFrame>
    </p:spTree>
    <p:extLst>
      <p:ext uri="{BB962C8B-B14F-4D97-AF65-F5344CB8AC3E}">
        <p14:creationId xmlns:p14="http://schemas.microsoft.com/office/powerpoint/2010/main" val="155925697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03200" y="613457"/>
            <a:ext cx="8708571" cy="823457"/>
          </a:xfrm>
        </p:spPr>
        <p:txBody>
          <a:bodyPr/>
          <a:lstStyle/>
          <a:p>
            <a:pPr algn="ctr">
              <a:spcBef>
                <a:spcPts val="0"/>
              </a:spcBef>
            </a:pPr>
            <a:r>
              <a:rPr lang="en-US" sz="2800" dirty="0" smtClean="0">
                <a:latin typeface="Times New Roman" pitchFamily="18" charset="0"/>
                <a:cs typeface="Times New Roman" pitchFamily="18" charset="0"/>
              </a:rPr>
              <a:t>Range </a:t>
            </a:r>
            <a:r>
              <a:rPr lang="en-US" sz="2800" dirty="0" smtClean="0">
                <a:latin typeface="Times New Roman" pitchFamily="18" charset="0"/>
                <a:cs typeface="Times New Roman" pitchFamily="18" charset="0"/>
              </a:rPr>
              <a:t>Estimator 3.0</a:t>
            </a:r>
          </a:p>
          <a:p>
            <a:pPr algn="ctr">
              <a:spcBef>
                <a:spcPts val="0"/>
              </a:spcBef>
            </a:pPr>
            <a:r>
              <a:rPr lang="en-US" sz="2800"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Variables – 802.15 &amp; 802.11 </a:t>
            </a:r>
            <a:r>
              <a:rPr lang="en-US" sz="2800" dirty="0" smtClean="0">
                <a:latin typeface="Times New Roman" pitchFamily="18" charset="0"/>
                <a:cs typeface="Times New Roman" pitchFamily="18" charset="0"/>
              </a:rPr>
              <a:t>Technology</a:t>
            </a:r>
            <a:endParaRPr lang="en-US" sz="2800" dirty="0">
              <a:latin typeface="Times New Roman" pitchFamily="18" charset="0"/>
              <a:cs typeface="Times New Roman" pitchFamily="18" charset="0"/>
            </a:endParaRPr>
          </a:p>
        </p:txBody>
      </p:sp>
      <p:sp>
        <p:nvSpPr>
          <p:cNvPr id="5" name="Footer Placeholder 4"/>
          <p:cNvSpPr>
            <a:spLocks noGrp="1"/>
          </p:cNvSpPr>
          <p:nvPr>
            <p:ph type="ftr" sz="quarter" idx="11"/>
          </p:nvPr>
        </p:nvSpPr>
        <p:spPr/>
        <p:txBody>
          <a:bodyPr/>
          <a:lstStyle/>
          <a:p>
            <a:pPr>
              <a:defRPr/>
            </a:pPr>
            <a:r>
              <a:rPr lang="en-US" smtClean="0"/>
              <a:t>Bruce Kraemer, Marvell</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B7B2142F-ADC9-4AE1-84ED-F3FFEB1C3B79}" type="slidenum">
              <a:rPr lang="en-US" smtClean="0"/>
              <a:pPr>
                <a:defRPr/>
              </a:pPr>
              <a:t>31</a:t>
            </a:fld>
            <a:endParaRPr lang="en-US"/>
          </a:p>
        </p:txBody>
      </p:sp>
      <p:sp>
        <p:nvSpPr>
          <p:cNvPr id="2" name="Date Placeholder 1"/>
          <p:cNvSpPr>
            <a:spLocks noGrp="1"/>
          </p:cNvSpPr>
          <p:nvPr>
            <p:ph type="dt" sz="half" idx="10"/>
          </p:nvPr>
        </p:nvSpPr>
        <p:spPr>
          <a:xfrm>
            <a:off x="696913" y="332601"/>
            <a:ext cx="1340110" cy="276999"/>
          </a:xfrm>
        </p:spPr>
        <p:txBody>
          <a:bodyPr/>
          <a:lstStyle/>
          <a:p>
            <a:pPr>
              <a:defRPr/>
            </a:pPr>
            <a:r>
              <a:rPr lang="en-US" smtClean="0"/>
              <a:t>March  2012</a:t>
            </a:r>
            <a:endParaRPr lang="en-US" dirty="0"/>
          </a:p>
        </p:txBody>
      </p:sp>
      <p:graphicFrame>
        <p:nvGraphicFramePr>
          <p:cNvPr id="11" name="Table 10"/>
          <p:cNvGraphicFramePr>
            <a:graphicFrameLocks noGrp="1"/>
          </p:cNvGraphicFramePr>
          <p:nvPr>
            <p:extLst>
              <p:ext uri="{D42A27DB-BD31-4B8C-83A1-F6EECF244321}">
                <p14:modId xmlns:p14="http://schemas.microsoft.com/office/powerpoint/2010/main" val="1073075042"/>
              </p:ext>
            </p:extLst>
          </p:nvPr>
        </p:nvGraphicFramePr>
        <p:xfrm>
          <a:off x="290283" y="1494971"/>
          <a:ext cx="8650516" cy="4601029"/>
        </p:xfrm>
        <a:graphic>
          <a:graphicData uri="http://schemas.openxmlformats.org/drawingml/2006/table">
            <a:tbl>
              <a:tblPr>
                <a:tableStyleId>{5C22544A-7EE6-4342-B048-85BDC9FD1C3A}</a:tableStyleId>
              </a:tblPr>
              <a:tblGrid>
                <a:gridCol w="2928241"/>
                <a:gridCol w="266721"/>
                <a:gridCol w="1368214"/>
                <a:gridCol w="817468"/>
                <a:gridCol w="817468"/>
                <a:gridCol w="817468"/>
                <a:gridCol w="817468"/>
                <a:gridCol w="817468"/>
              </a:tblGrid>
              <a:tr h="253482">
                <a:tc>
                  <a:txBody>
                    <a:bodyPr/>
                    <a:lstStyle/>
                    <a:p>
                      <a:pPr algn="l" fontAlgn="ctr"/>
                      <a:r>
                        <a:rPr lang="en-US" sz="1200" u="none" strike="noStrike" dirty="0">
                          <a:effectLst/>
                        </a:rPr>
                        <a:t>Frequency in MHz</a:t>
                      </a:r>
                      <a:endParaRPr lang="en-US" sz="1200" b="0" i="0" u="none" strike="noStrike" dirty="0">
                        <a:solidFill>
                          <a:srgbClr val="000000"/>
                        </a:solidFill>
                        <a:effectLst/>
                        <a:latin typeface="Arial"/>
                      </a:endParaRPr>
                    </a:p>
                  </a:txBody>
                  <a:tcPr marL="8222" marR="8222" marT="8222" marB="0" anchor="ctr"/>
                </a:tc>
                <a:tc>
                  <a:txBody>
                    <a:bodyPr/>
                    <a:lstStyle/>
                    <a:p>
                      <a:pPr algn="l" fontAlgn="b"/>
                      <a:endParaRPr lang="en-US" sz="1200" b="0" i="0" u="none" strike="noStrike">
                        <a:solidFill>
                          <a:srgbClr val="000000"/>
                        </a:solidFill>
                        <a:effectLst/>
                        <a:latin typeface="Calibri"/>
                      </a:endParaRPr>
                    </a:p>
                  </a:txBody>
                  <a:tcPr marL="8222" marR="8222" marT="8222" marB="0" anchor="b"/>
                </a:tc>
                <a:tc>
                  <a:txBody>
                    <a:bodyPr/>
                    <a:lstStyle/>
                    <a:p>
                      <a:pPr algn="ctr" fontAlgn="ctr"/>
                      <a:r>
                        <a:rPr lang="en-US" sz="1200" u="none" strike="noStrike">
                          <a:effectLst/>
                        </a:rPr>
                        <a:t>2000</a:t>
                      </a:r>
                      <a:endParaRPr lang="en-US" sz="1200" b="0" i="0" u="none" strike="noStrike">
                        <a:solidFill>
                          <a:srgbClr val="000000"/>
                        </a:solidFill>
                        <a:effectLst/>
                        <a:latin typeface="Arial"/>
                      </a:endParaRPr>
                    </a:p>
                  </a:txBody>
                  <a:tcPr marL="8222" marR="8222" marT="8222" marB="0" anchor="ctr"/>
                </a:tc>
                <a:tc>
                  <a:txBody>
                    <a:bodyPr/>
                    <a:lstStyle/>
                    <a:p>
                      <a:pPr algn="ctr" fontAlgn="ctr"/>
                      <a:r>
                        <a:rPr lang="en-US" sz="1200" u="none" strike="noStrike">
                          <a:effectLst/>
                        </a:rPr>
                        <a:t>2000</a:t>
                      </a:r>
                      <a:endParaRPr lang="en-US" sz="1200" b="0" i="0" u="none" strike="noStrike">
                        <a:solidFill>
                          <a:srgbClr val="000000"/>
                        </a:solidFill>
                        <a:effectLst/>
                        <a:latin typeface="Arial"/>
                      </a:endParaRPr>
                    </a:p>
                  </a:txBody>
                  <a:tcPr marL="8222" marR="8222" marT="8222" marB="0" anchor="ctr"/>
                </a:tc>
                <a:tc>
                  <a:txBody>
                    <a:bodyPr/>
                    <a:lstStyle/>
                    <a:p>
                      <a:pPr algn="ctr" fontAlgn="ctr"/>
                      <a:r>
                        <a:rPr lang="en-US" sz="1200" u="none" strike="noStrike">
                          <a:effectLst/>
                        </a:rPr>
                        <a:t>2000</a:t>
                      </a:r>
                      <a:endParaRPr lang="en-US" sz="1200" b="0" i="0" u="none" strike="noStrike">
                        <a:solidFill>
                          <a:srgbClr val="000000"/>
                        </a:solidFill>
                        <a:effectLst/>
                        <a:latin typeface="Arial"/>
                      </a:endParaRPr>
                    </a:p>
                  </a:txBody>
                  <a:tcPr marL="8222" marR="8222" marT="8222" marB="0" anchor="ctr"/>
                </a:tc>
                <a:tc>
                  <a:txBody>
                    <a:bodyPr/>
                    <a:lstStyle/>
                    <a:p>
                      <a:pPr algn="ctr" fontAlgn="ctr"/>
                      <a:r>
                        <a:rPr lang="en-US" sz="1200" u="none" strike="noStrike">
                          <a:effectLst/>
                        </a:rPr>
                        <a:t>2000</a:t>
                      </a:r>
                      <a:endParaRPr lang="en-US" sz="1200" b="0" i="0" u="none" strike="noStrike">
                        <a:solidFill>
                          <a:srgbClr val="000000"/>
                        </a:solidFill>
                        <a:effectLst/>
                        <a:latin typeface="Arial"/>
                      </a:endParaRPr>
                    </a:p>
                  </a:txBody>
                  <a:tcPr marL="8222" marR="8222" marT="8222" marB="0" anchor="ctr"/>
                </a:tc>
                <a:tc>
                  <a:txBody>
                    <a:bodyPr/>
                    <a:lstStyle/>
                    <a:p>
                      <a:pPr algn="ctr" fontAlgn="ctr"/>
                      <a:r>
                        <a:rPr lang="en-US" sz="1200" u="none" strike="noStrike">
                          <a:effectLst/>
                        </a:rPr>
                        <a:t>2000</a:t>
                      </a:r>
                      <a:endParaRPr lang="en-US" sz="1200" b="0" i="0" u="none" strike="noStrike">
                        <a:solidFill>
                          <a:srgbClr val="000000"/>
                        </a:solidFill>
                        <a:effectLst/>
                        <a:latin typeface="Arial"/>
                      </a:endParaRPr>
                    </a:p>
                  </a:txBody>
                  <a:tcPr marL="8222" marR="8222" marT="8222" marB="0" anchor="ctr"/>
                </a:tc>
                <a:tc>
                  <a:txBody>
                    <a:bodyPr/>
                    <a:lstStyle/>
                    <a:p>
                      <a:pPr algn="ctr" fontAlgn="ctr"/>
                      <a:r>
                        <a:rPr lang="en-US" sz="1200" u="none" strike="noStrike">
                          <a:effectLst/>
                        </a:rPr>
                        <a:t>2000</a:t>
                      </a:r>
                      <a:endParaRPr lang="en-US" sz="1200" b="0" i="0" u="none" strike="noStrike">
                        <a:solidFill>
                          <a:srgbClr val="000000"/>
                        </a:solidFill>
                        <a:effectLst/>
                        <a:latin typeface="Arial"/>
                      </a:endParaRPr>
                    </a:p>
                  </a:txBody>
                  <a:tcPr marL="8222" marR="8222" marT="8222" marB="0" anchor="ctr"/>
                </a:tc>
              </a:tr>
              <a:tr h="253482">
                <a:tc>
                  <a:txBody>
                    <a:bodyPr/>
                    <a:lstStyle/>
                    <a:p>
                      <a:pPr algn="l" fontAlgn="ctr"/>
                      <a:r>
                        <a:rPr lang="en-US" sz="1200" u="none" strike="noStrike">
                          <a:effectLst/>
                        </a:rPr>
                        <a:t>BS Antenna Gain dBi</a:t>
                      </a:r>
                      <a:endParaRPr lang="en-US" sz="1200" b="0" i="0" u="none" strike="noStrike">
                        <a:solidFill>
                          <a:srgbClr val="000000"/>
                        </a:solidFill>
                        <a:effectLst/>
                        <a:latin typeface="Arial"/>
                      </a:endParaRPr>
                    </a:p>
                  </a:txBody>
                  <a:tcPr marL="8222" marR="8222" marT="8222" marB="0" anchor="ctr"/>
                </a:tc>
                <a:tc>
                  <a:txBody>
                    <a:bodyPr/>
                    <a:lstStyle/>
                    <a:p>
                      <a:pPr algn="l" fontAlgn="b"/>
                      <a:endParaRPr lang="en-US" sz="1200" b="0" i="0" u="none" strike="noStrike">
                        <a:solidFill>
                          <a:srgbClr val="000000"/>
                        </a:solidFill>
                        <a:effectLst/>
                        <a:latin typeface="Calibri"/>
                      </a:endParaRPr>
                    </a:p>
                  </a:txBody>
                  <a:tcPr marL="8222" marR="8222" marT="8222" marB="0" anchor="b"/>
                </a:tc>
                <a:tc>
                  <a:txBody>
                    <a:bodyPr/>
                    <a:lstStyle/>
                    <a:p>
                      <a:pPr algn="ctr" fontAlgn="ctr"/>
                      <a:r>
                        <a:rPr lang="en-US" sz="1200" u="none" strike="noStrike">
                          <a:effectLst/>
                        </a:rPr>
                        <a:t>15.0</a:t>
                      </a:r>
                      <a:endParaRPr lang="en-US" sz="1200" b="0" i="0" u="none" strike="noStrike">
                        <a:solidFill>
                          <a:srgbClr val="000000"/>
                        </a:solidFill>
                        <a:effectLst/>
                        <a:latin typeface="Arial"/>
                      </a:endParaRPr>
                    </a:p>
                  </a:txBody>
                  <a:tcPr marL="8222" marR="8222" marT="8222" marB="0" anchor="ctr"/>
                </a:tc>
                <a:tc>
                  <a:txBody>
                    <a:bodyPr/>
                    <a:lstStyle/>
                    <a:p>
                      <a:pPr algn="ctr" fontAlgn="ctr"/>
                      <a:r>
                        <a:rPr lang="en-US" sz="1200" u="none" strike="noStrike">
                          <a:effectLst/>
                        </a:rPr>
                        <a:t>15.0</a:t>
                      </a:r>
                      <a:endParaRPr lang="en-US" sz="1200" b="0" i="0" u="none" strike="noStrike">
                        <a:solidFill>
                          <a:srgbClr val="000000"/>
                        </a:solidFill>
                        <a:effectLst/>
                        <a:latin typeface="Arial"/>
                      </a:endParaRPr>
                    </a:p>
                  </a:txBody>
                  <a:tcPr marL="8222" marR="8222" marT="8222" marB="0" anchor="ctr"/>
                </a:tc>
                <a:tc>
                  <a:txBody>
                    <a:bodyPr/>
                    <a:lstStyle/>
                    <a:p>
                      <a:pPr algn="ctr" fontAlgn="ctr"/>
                      <a:r>
                        <a:rPr lang="en-US" sz="1200" u="none" strike="noStrike">
                          <a:effectLst/>
                        </a:rPr>
                        <a:t>15.0</a:t>
                      </a:r>
                      <a:endParaRPr lang="en-US" sz="1200" b="0" i="0" u="none" strike="noStrike">
                        <a:solidFill>
                          <a:srgbClr val="000000"/>
                        </a:solidFill>
                        <a:effectLst/>
                        <a:latin typeface="Arial"/>
                      </a:endParaRPr>
                    </a:p>
                  </a:txBody>
                  <a:tcPr marL="8222" marR="8222" marT="8222" marB="0" anchor="ctr"/>
                </a:tc>
                <a:tc>
                  <a:txBody>
                    <a:bodyPr/>
                    <a:lstStyle/>
                    <a:p>
                      <a:pPr algn="ctr" fontAlgn="ctr"/>
                      <a:r>
                        <a:rPr lang="en-US" sz="1200" u="none" strike="noStrike">
                          <a:effectLst/>
                        </a:rPr>
                        <a:t>15.0</a:t>
                      </a:r>
                      <a:endParaRPr lang="en-US" sz="1200" b="0" i="0" u="none" strike="noStrike">
                        <a:solidFill>
                          <a:srgbClr val="000000"/>
                        </a:solidFill>
                        <a:effectLst/>
                        <a:latin typeface="Arial"/>
                      </a:endParaRPr>
                    </a:p>
                  </a:txBody>
                  <a:tcPr marL="8222" marR="8222" marT="8222" marB="0" anchor="ctr"/>
                </a:tc>
                <a:tc>
                  <a:txBody>
                    <a:bodyPr/>
                    <a:lstStyle/>
                    <a:p>
                      <a:pPr algn="ctr" fontAlgn="ctr"/>
                      <a:r>
                        <a:rPr lang="en-US" sz="1200" u="none" strike="noStrike">
                          <a:effectLst/>
                        </a:rPr>
                        <a:t>15.0</a:t>
                      </a:r>
                      <a:endParaRPr lang="en-US" sz="1200" b="0" i="0" u="none" strike="noStrike">
                        <a:solidFill>
                          <a:srgbClr val="000000"/>
                        </a:solidFill>
                        <a:effectLst/>
                        <a:latin typeface="Arial"/>
                      </a:endParaRPr>
                    </a:p>
                  </a:txBody>
                  <a:tcPr marL="8222" marR="8222" marT="8222" marB="0" anchor="ctr"/>
                </a:tc>
                <a:tc>
                  <a:txBody>
                    <a:bodyPr/>
                    <a:lstStyle/>
                    <a:p>
                      <a:pPr algn="ctr" fontAlgn="ctr"/>
                      <a:r>
                        <a:rPr lang="en-US" sz="1200" u="none" strike="noStrike">
                          <a:effectLst/>
                        </a:rPr>
                        <a:t>15.0</a:t>
                      </a:r>
                      <a:endParaRPr lang="en-US" sz="1200" b="0" i="0" u="none" strike="noStrike">
                        <a:solidFill>
                          <a:srgbClr val="000000"/>
                        </a:solidFill>
                        <a:effectLst/>
                        <a:latin typeface="Arial"/>
                      </a:endParaRPr>
                    </a:p>
                  </a:txBody>
                  <a:tcPr marL="8222" marR="8222" marT="8222" marB="0" anchor="ctr"/>
                </a:tc>
              </a:tr>
              <a:tr h="399399">
                <a:tc>
                  <a:txBody>
                    <a:bodyPr/>
                    <a:lstStyle/>
                    <a:p>
                      <a:pPr algn="l" fontAlgn="b"/>
                      <a:r>
                        <a:rPr lang="en-US" sz="1200" u="none" strike="noStrike">
                          <a:effectLst/>
                        </a:rPr>
                        <a:t>Tx Amplifier Power per Antenna Element (watts)</a:t>
                      </a:r>
                      <a:endParaRPr lang="en-US" sz="1200" b="0" i="0" u="none" strike="noStrike">
                        <a:solidFill>
                          <a:srgbClr val="000000"/>
                        </a:solidFill>
                        <a:effectLst/>
                        <a:latin typeface="Arial"/>
                      </a:endParaRPr>
                    </a:p>
                  </a:txBody>
                  <a:tcPr marL="8222" marR="8222" marT="8222" marB="0" anchor="b"/>
                </a:tc>
                <a:tc>
                  <a:txBody>
                    <a:bodyPr/>
                    <a:lstStyle/>
                    <a:p>
                      <a:pPr algn="l" fontAlgn="b"/>
                      <a:endParaRPr lang="en-US" sz="1200" b="0" i="0" u="none" strike="noStrike">
                        <a:solidFill>
                          <a:srgbClr val="000000"/>
                        </a:solidFill>
                        <a:effectLst/>
                        <a:latin typeface="Calibri"/>
                      </a:endParaRPr>
                    </a:p>
                  </a:txBody>
                  <a:tcPr marL="8222" marR="8222" marT="8222" marB="0" anchor="b"/>
                </a:tc>
                <a:tc>
                  <a:txBody>
                    <a:bodyPr/>
                    <a:lstStyle/>
                    <a:p>
                      <a:pPr algn="ctr" fontAlgn="ctr"/>
                      <a:r>
                        <a:rPr lang="en-US" sz="1200" u="none" strike="noStrike">
                          <a:effectLst/>
                        </a:rPr>
                        <a:t>10.0</a:t>
                      </a:r>
                      <a:endParaRPr lang="en-US" sz="1200" b="0" i="0" u="none" strike="noStrike">
                        <a:solidFill>
                          <a:srgbClr val="000000"/>
                        </a:solidFill>
                        <a:effectLst/>
                        <a:latin typeface="Arial"/>
                      </a:endParaRPr>
                    </a:p>
                  </a:txBody>
                  <a:tcPr marL="8222" marR="8222" marT="8222" marB="0" anchor="ctr"/>
                </a:tc>
                <a:tc>
                  <a:txBody>
                    <a:bodyPr/>
                    <a:lstStyle/>
                    <a:p>
                      <a:pPr algn="ctr" fontAlgn="ctr"/>
                      <a:r>
                        <a:rPr lang="en-US" sz="1200" u="none" strike="noStrike">
                          <a:effectLst/>
                        </a:rPr>
                        <a:t>10.0</a:t>
                      </a:r>
                      <a:endParaRPr lang="en-US" sz="1200" b="0" i="0" u="none" strike="noStrike">
                        <a:solidFill>
                          <a:srgbClr val="000000"/>
                        </a:solidFill>
                        <a:effectLst/>
                        <a:latin typeface="Arial"/>
                      </a:endParaRPr>
                    </a:p>
                  </a:txBody>
                  <a:tcPr marL="8222" marR="8222" marT="8222" marB="0" anchor="ctr"/>
                </a:tc>
                <a:tc>
                  <a:txBody>
                    <a:bodyPr/>
                    <a:lstStyle/>
                    <a:p>
                      <a:pPr algn="ctr" fontAlgn="ctr"/>
                      <a:r>
                        <a:rPr lang="en-US" sz="1200" u="none" strike="noStrike">
                          <a:effectLst/>
                        </a:rPr>
                        <a:t>10.0</a:t>
                      </a:r>
                      <a:endParaRPr lang="en-US" sz="1200" b="0" i="0" u="none" strike="noStrike">
                        <a:solidFill>
                          <a:srgbClr val="000000"/>
                        </a:solidFill>
                        <a:effectLst/>
                        <a:latin typeface="Arial"/>
                      </a:endParaRPr>
                    </a:p>
                  </a:txBody>
                  <a:tcPr marL="8222" marR="8222" marT="8222" marB="0" anchor="ctr"/>
                </a:tc>
                <a:tc>
                  <a:txBody>
                    <a:bodyPr/>
                    <a:lstStyle/>
                    <a:p>
                      <a:pPr algn="ctr" fontAlgn="ctr"/>
                      <a:r>
                        <a:rPr lang="en-US" sz="1200" u="none" strike="noStrike">
                          <a:effectLst/>
                        </a:rPr>
                        <a:t>10.0</a:t>
                      </a:r>
                      <a:endParaRPr lang="en-US" sz="1200" b="0" i="0" u="none" strike="noStrike">
                        <a:solidFill>
                          <a:srgbClr val="000000"/>
                        </a:solidFill>
                        <a:effectLst/>
                        <a:latin typeface="Arial"/>
                      </a:endParaRPr>
                    </a:p>
                  </a:txBody>
                  <a:tcPr marL="8222" marR="8222" marT="8222" marB="0" anchor="ctr"/>
                </a:tc>
                <a:tc>
                  <a:txBody>
                    <a:bodyPr/>
                    <a:lstStyle/>
                    <a:p>
                      <a:pPr algn="ctr" fontAlgn="ctr"/>
                      <a:r>
                        <a:rPr lang="en-US" sz="1200" u="none" strike="noStrike">
                          <a:effectLst/>
                        </a:rPr>
                        <a:t>10.0</a:t>
                      </a:r>
                      <a:endParaRPr lang="en-US" sz="1200" b="0" i="0" u="none" strike="noStrike">
                        <a:solidFill>
                          <a:srgbClr val="000000"/>
                        </a:solidFill>
                        <a:effectLst/>
                        <a:latin typeface="Arial"/>
                      </a:endParaRPr>
                    </a:p>
                  </a:txBody>
                  <a:tcPr marL="8222" marR="8222" marT="8222" marB="0" anchor="ctr"/>
                </a:tc>
                <a:tc>
                  <a:txBody>
                    <a:bodyPr/>
                    <a:lstStyle/>
                    <a:p>
                      <a:pPr algn="ctr" fontAlgn="ctr"/>
                      <a:r>
                        <a:rPr lang="en-US" sz="1200" u="none" strike="noStrike">
                          <a:effectLst/>
                        </a:rPr>
                        <a:t>10.0</a:t>
                      </a:r>
                      <a:endParaRPr lang="en-US" sz="1200" b="0" i="0" u="none" strike="noStrike">
                        <a:solidFill>
                          <a:srgbClr val="000000"/>
                        </a:solidFill>
                        <a:effectLst/>
                        <a:latin typeface="Arial"/>
                      </a:endParaRPr>
                    </a:p>
                  </a:txBody>
                  <a:tcPr marL="8222" marR="8222" marT="8222" marB="0" anchor="ctr"/>
                </a:tc>
              </a:tr>
              <a:tr h="253482">
                <a:tc>
                  <a:txBody>
                    <a:bodyPr/>
                    <a:lstStyle/>
                    <a:p>
                      <a:pPr algn="l" fontAlgn="b"/>
                      <a:r>
                        <a:rPr lang="en-US" sz="1200" u="none" strike="noStrike">
                          <a:effectLst/>
                        </a:rPr>
                        <a:t>Number of Base Station Tx Antennas</a:t>
                      </a:r>
                      <a:endParaRPr lang="en-US" sz="1200" b="0" i="0" u="none" strike="noStrike">
                        <a:solidFill>
                          <a:srgbClr val="000000"/>
                        </a:solidFill>
                        <a:effectLst/>
                        <a:latin typeface="Arial"/>
                      </a:endParaRPr>
                    </a:p>
                  </a:txBody>
                  <a:tcPr marL="8222" marR="8222" marT="8222" marB="0" anchor="b"/>
                </a:tc>
                <a:tc>
                  <a:txBody>
                    <a:bodyPr/>
                    <a:lstStyle/>
                    <a:p>
                      <a:pPr algn="r" fontAlgn="b"/>
                      <a:endParaRPr lang="en-US" sz="1200" b="0" i="0" u="none" strike="noStrike">
                        <a:solidFill>
                          <a:srgbClr val="000000"/>
                        </a:solidFill>
                        <a:effectLst/>
                        <a:latin typeface="Arial"/>
                      </a:endParaRPr>
                    </a:p>
                  </a:txBody>
                  <a:tcPr marL="8222" marR="8222" marT="8222" marB="0" anchor="b"/>
                </a:tc>
                <a:tc>
                  <a:txBody>
                    <a:bodyPr/>
                    <a:lstStyle/>
                    <a:p>
                      <a:pPr algn="ctr" fontAlgn="b"/>
                      <a:r>
                        <a:rPr lang="en-US" sz="1200" u="none" strike="noStrike">
                          <a:effectLst/>
                        </a:rPr>
                        <a:t>1</a:t>
                      </a:r>
                      <a:endParaRPr lang="en-US" sz="1200" b="0" i="0" u="none" strike="noStrike">
                        <a:solidFill>
                          <a:srgbClr val="000000"/>
                        </a:solidFill>
                        <a:effectLst/>
                        <a:latin typeface="Arial"/>
                      </a:endParaRPr>
                    </a:p>
                  </a:txBody>
                  <a:tcPr marL="8222" marR="8222" marT="8222" marB="0" anchor="b"/>
                </a:tc>
                <a:tc>
                  <a:txBody>
                    <a:bodyPr/>
                    <a:lstStyle/>
                    <a:p>
                      <a:pPr algn="ctr" fontAlgn="ctr"/>
                      <a:r>
                        <a:rPr lang="en-US" sz="1200" u="none" strike="noStrike">
                          <a:effectLst/>
                        </a:rPr>
                        <a:t>1</a:t>
                      </a:r>
                      <a:endParaRPr lang="en-US" sz="1200" b="0" i="0" u="none" strike="noStrike">
                        <a:solidFill>
                          <a:srgbClr val="000000"/>
                        </a:solidFill>
                        <a:effectLst/>
                        <a:latin typeface="Arial"/>
                      </a:endParaRPr>
                    </a:p>
                  </a:txBody>
                  <a:tcPr marL="8222" marR="8222" marT="8222" marB="0" anchor="ctr"/>
                </a:tc>
                <a:tc>
                  <a:txBody>
                    <a:bodyPr/>
                    <a:lstStyle/>
                    <a:p>
                      <a:pPr algn="ctr" fontAlgn="ctr"/>
                      <a:r>
                        <a:rPr lang="en-US" sz="1200" u="none" strike="noStrike">
                          <a:effectLst/>
                        </a:rPr>
                        <a:t>1</a:t>
                      </a:r>
                      <a:endParaRPr lang="en-US" sz="1200" b="0" i="0" u="none" strike="noStrike">
                        <a:solidFill>
                          <a:srgbClr val="000000"/>
                        </a:solidFill>
                        <a:effectLst/>
                        <a:latin typeface="Arial"/>
                      </a:endParaRPr>
                    </a:p>
                  </a:txBody>
                  <a:tcPr marL="8222" marR="8222" marT="8222" marB="0" anchor="ctr"/>
                </a:tc>
                <a:tc>
                  <a:txBody>
                    <a:bodyPr/>
                    <a:lstStyle/>
                    <a:p>
                      <a:pPr algn="ctr" fontAlgn="ctr"/>
                      <a:r>
                        <a:rPr lang="en-US" sz="1200" u="none" strike="noStrike">
                          <a:effectLst/>
                        </a:rPr>
                        <a:t>1</a:t>
                      </a:r>
                      <a:endParaRPr lang="en-US" sz="1200" b="0" i="0" u="none" strike="noStrike">
                        <a:solidFill>
                          <a:srgbClr val="000000"/>
                        </a:solidFill>
                        <a:effectLst/>
                        <a:latin typeface="Arial"/>
                      </a:endParaRPr>
                    </a:p>
                  </a:txBody>
                  <a:tcPr marL="8222" marR="8222" marT="8222" marB="0" anchor="ctr"/>
                </a:tc>
                <a:tc>
                  <a:txBody>
                    <a:bodyPr/>
                    <a:lstStyle/>
                    <a:p>
                      <a:pPr algn="ctr" fontAlgn="ctr"/>
                      <a:r>
                        <a:rPr lang="en-US" sz="1200" u="none" strike="noStrike">
                          <a:effectLst/>
                        </a:rPr>
                        <a:t>1</a:t>
                      </a:r>
                      <a:endParaRPr lang="en-US" sz="1200" b="0" i="0" u="none" strike="noStrike">
                        <a:solidFill>
                          <a:srgbClr val="000000"/>
                        </a:solidFill>
                        <a:effectLst/>
                        <a:latin typeface="Arial"/>
                      </a:endParaRPr>
                    </a:p>
                  </a:txBody>
                  <a:tcPr marL="8222" marR="8222" marT="8222" marB="0" anchor="ctr"/>
                </a:tc>
                <a:tc>
                  <a:txBody>
                    <a:bodyPr/>
                    <a:lstStyle/>
                    <a:p>
                      <a:pPr algn="ctr" fontAlgn="ctr"/>
                      <a:r>
                        <a:rPr lang="en-US" sz="1200" u="none" strike="noStrike">
                          <a:effectLst/>
                        </a:rPr>
                        <a:t>1</a:t>
                      </a:r>
                      <a:endParaRPr lang="en-US" sz="1200" b="0" i="0" u="none" strike="noStrike">
                        <a:solidFill>
                          <a:srgbClr val="000000"/>
                        </a:solidFill>
                        <a:effectLst/>
                        <a:latin typeface="Arial"/>
                      </a:endParaRPr>
                    </a:p>
                  </a:txBody>
                  <a:tcPr marL="8222" marR="8222" marT="8222" marB="0" anchor="ctr"/>
                </a:tc>
              </a:tr>
              <a:tr h="253482">
                <a:tc>
                  <a:txBody>
                    <a:bodyPr/>
                    <a:lstStyle/>
                    <a:p>
                      <a:pPr algn="l" fontAlgn="b"/>
                      <a:r>
                        <a:rPr lang="en-US" sz="1200" u="none" strike="noStrike">
                          <a:effectLst/>
                        </a:rPr>
                        <a:t>Number of Base Station Rx Antennas</a:t>
                      </a:r>
                      <a:endParaRPr lang="en-US" sz="1200" b="0" i="0" u="none" strike="noStrike">
                        <a:solidFill>
                          <a:srgbClr val="000000"/>
                        </a:solidFill>
                        <a:effectLst/>
                        <a:latin typeface="Arial"/>
                      </a:endParaRPr>
                    </a:p>
                  </a:txBody>
                  <a:tcPr marL="8222" marR="8222" marT="8222" marB="0" anchor="b"/>
                </a:tc>
                <a:tc>
                  <a:txBody>
                    <a:bodyPr/>
                    <a:lstStyle/>
                    <a:p>
                      <a:pPr algn="r" fontAlgn="ctr"/>
                      <a:endParaRPr lang="en-US" sz="1200" b="0" i="0" u="none" strike="noStrike">
                        <a:solidFill>
                          <a:srgbClr val="000000"/>
                        </a:solidFill>
                        <a:effectLst/>
                        <a:latin typeface="Arial"/>
                      </a:endParaRPr>
                    </a:p>
                  </a:txBody>
                  <a:tcPr marL="8222" marR="8222" marT="8222" marB="0" anchor="ctr"/>
                </a:tc>
                <a:tc>
                  <a:txBody>
                    <a:bodyPr/>
                    <a:lstStyle/>
                    <a:p>
                      <a:pPr algn="ctr" fontAlgn="b"/>
                      <a:r>
                        <a:rPr lang="en-US" sz="1200" u="none" strike="noStrike">
                          <a:effectLst/>
                        </a:rPr>
                        <a:t>1</a:t>
                      </a:r>
                      <a:endParaRPr lang="en-US" sz="1200" b="0" i="0" u="none" strike="noStrike">
                        <a:solidFill>
                          <a:srgbClr val="000000"/>
                        </a:solidFill>
                        <a:effectLst/>
                        <a:latin typeface="Arial"/>
                      </a:endParaRPr>
                    </a:p>
                  </a:txBody>
                  <a:tcPr marL="8222" marR="8222" marT="8222" marB="0" anchor="b"/>
                </a:tc>
                <a:tc>
                  <a:txBody>
                    <a:bodyPr/>
                    <a:lstStyle/>
                    <a:p>
                      <a:pPr algn="ctr" fontAlgn="ctr"/>
                      <a:r>
                        <a:rPr lang="en-US" sz="1200" u="none" strike="noStrike">
                          <a:effectLst/>
                        </a:rPr>
                        <a:t>1</a:t>
                      </a:r>
                      <a:endParaRPr lang="en-US" sz="1200" b="0" i="0" u="none" strike="noStrike">
                        <a:solidFill>
                          <a:srgbClr val="000000"/>
                        </a:solidFill>
                        <a:effectLst/>
                        <a:latin typeface="Arial"/>
                      </a:endParaRPr>
                    </a:p>
                  </a:txBody>
                  <a:tcPr marL="8222" marR="8222" marT="8222" marB="0" anchor="ctr"/>
                </a:tc>
                <a:tc>
                  <a:txBody>
                    <a:bodyPr/>
                    <a:lstStyle/>
                    <a:p>
                      <a:pPr algn="ctr" fontAlgn="ctr"/>
                      <a:r>
                        <a:rPr lang="en-US" sz="1200" u="none" strike="noStrike">
                          <a:effectLst/>
                        </a:rPr>
                        <a:t>1</a:t>
                      </a:r>
                      <a:endParaRPr lang="en-US" sz="1200" b="0" i="0" u="none" strike="noStrike">
                        <a:solidFill>
                          <a:srgbClr val="000000"/>
                        </a:solidFill>
                        <a:effectLst/>
                        <a:latin typeface="Arial"/>
                      </a:endParaRPr>
                    </a:p>
                  </a:txBody>
                  <a:tcPr marL="8222" marR="8222" marT="8222" marB="0" anchor="ctr"/>
                </a:tc>
                <a:tc>
                  <a:txBody>
                    <a:bodyPr/>
                    <a:lstStyle/>
                    <a:p>
                      <a:pPr algn="ctr" fontAlgn="ctr"/>
                      <a:r>
                        <a:rPr lang="en-US" sz="1200" u="none" strike="noStrike">
                          <a:effectLst/>
                        </a:rPr>
                        <a:t>1</a:t>
                      </a:r>
                      <a:endParaRPr lang="en-US" sz="1200" b="0" i="0" u="none" strike="noStrike">
                        <a:solidFill>
                          <a:srgbClr val="000000"/>
                        </a:solidFill>
                        <a:effectLst/>
                        <a:latin typeface="Arial"/>
                      </a:endParaRPr>
                    </a:p>
                  </a:txBody>
                  <a:tcPr marL="8222" marR="8222" marT="8222" marB="0" anchor="ctr"/>
                </a:tc>
                <a:tc>
                  <a:txBody>
                    <a:bodyPr/>
                    <a:lstStyle/>
                    <a:p>
                      <a:pPr algn="ctr" fontAlgn="ctr"/>
                      <a:r>
                        <a:rPr lang="en-US" sz="1200" u="none" strike="noStrike">
                          <a:effectLst/>
                        </a:rPr>
                        <a:t>1</a:t>
                      </a:r>
                      <a:endParaRPr lang="en-US" sz="1200" b="0" i="0" u="none" strike="noStrike">
                        <a:solidFill>
                          <a:srgbClr val="000000"/>
                        </a:solidFill>
                        <a:effectLst/>
                        <a:latin typeface="Arial"/>
                      </a:endParaRPr>
                    </a:p>
                  </a:txBody>
                  <a:tcPr marL="8222" marR="8222" marT="8222" marB="0" anchor="ctr"/>
                </a:tc>
                <a:tc>
                  <a:txBody>
                    <a:bodyPr/>
                    <a:lstStyle/>
                    <a:p>
                      <a:pPr algn="ctr" fontAlgn="ctr"/>
                      <a:r>
                        <a:rPr lang="en-US" sz="1200" u="none" strike="noStrike">
                          <a:effectLst/>
                        </a:rPr>
                        <a:t>1</a:t>
                      </a:r>
                      <a:endParaRPr lang="en-US" sz="1200" b="0" i="0" u="none" strike="noStrike">
                        <a:solidFill>
                          <a:srgbClr val="000000"/>
                        </a:solidFill>
                        <a:effectLst/>
                        <a:latin typeface="Arial"/>
                      </a:endParaRPr>
                    </a:p>
                  </a:txBody>
                  <a:tcPr marL="8222" marR="8222" marT="8222" marB="0" anchor="ctr"/>
                </a:tc>
              </a:tr>
              <a:tr h="253482">
                <a:tc>
                  <a:txBody>
                    <a:bodyPr/>
                    <a:lstStyle/>
                    <a:p>
                      <a:pPr algn="l" fontAlgn="b"/>
                      <a:r>
                        <a:rPr lang="fr-FR" sz="1200" u="none" strike="noStrike">
                          <a:effectLst/>
                        </a:rPr>
                        <a:t>Base Station Rx Noise Figure dB</a:t>
                      </a:r>
                      <a:endParaRPr lang="fr-FR" sz="1200" b="0" i="0" u="none" strike="noStrike">
                        <a:solidFill>
                          <a:srgbClr val="000000"/>
                        </a:solidFill>
                        <a:effectLst/>
                        <a:latin typeface="Arial"/>
                      </a:endParaRPr>
                    </a:p>
                  </a:txBody>
                  <a:tcPr marL="8222" marR="8222" marT="8222" marB="0" anchor="b"/>
                </a:tc>
                <a:tc>
                  <a:txBody>
                    <a:bodyPr/>
                    <a:lstStyle/>
                    <a:p>
                      <a:pPr algn="l" fontAlgn="b"/>
                      <a:endParaRPr lang="en-US" sz="1200" b="0" i="0" u="none" strike="noStrike">
                        <a:solidFill>
                          <a:srgbClr val="000000"/>
                        </a:solidFill>
                        <a:effectLst/>
                        <a:latin typeface="Calibri"/>
                      </a:endParaRPr>
                    </a:p>
                  </a:txBody>
                  <a:tcPr marL="8222" marR="8222" marT="8222" marB="0" anchor="b"/>
                </a:tc>
                <a:tc>
                  <a:txBody>
                    <a:bodyPr/>
                    <a:lstStyle/>
                    <a:p>
                      <a:pPr algn="ctr" fontAlgn="b"/>
                      <a:r>
                        <a:rPr lang="en-US" sz="1200" u="none" strike="noStrike">
                          <a:effectLst/>
                        </a:rPr>
                        <a:t>4.0</a:t>
                      </a:r>
                      <a:endParaRPr lang="en-US" sz="1200" b="0" i="0" u="none" strike="noStrike">
                        <a:solidFill>
                          <a:srgbClr val="000000"/>
                        </a:solidFill>
                        <a:effectLst/>
                        <a:latin typeface="Arial"/>
                      </a:endParaRPr>
                    </a:p>
                  </a:txBody>
                  <a:tcPr marL="8222" marR="8222" marT="8222" marB="0" anchor="b"/>
                </a:tc>
                <a:tc>
                  <a:txBody>
                    <a:bodyPr/>
                    <a:lstStyle/>
                    <a:p>
                      <a:pPr algn="ctr" fontAlgn="ctr"/>
                      <a:r>
                        <a:rPr lang="en-US" sz="1200" u="none" strike="noStrike">
                          <a:effectLst/>
                        </a:rPr>
                        <a:t>4.0</a:t>
                      </a:r>
                      <a:endParaRPr lang="en-US" sz="1200" b="0" i="0" u="none" strike="noStrike">
                        <a:solidFill>
                          <a:srgbClr val="000000"/>
                        </a:solidFill>
                        <a:effectLst/>
                        <a:latin typeface="Arial"/>
                      </a:endParaRPr>
                    </a:p>
                  </a:txBody>
                  <a:tcPr marL="8222" marR="8222" marT="8222" marB="0" anchor="ctr"/>
                </a:tc>
                <a:tc>
                  <a:txBody>
                    <a:bodyPr/>
                    <a:lstStyle/>
                    <a:p>
                      <a:pPr algn="ctr" fontAlgn="ctr"/>
                      <a:r>
                        <a:rPr lang="en-US" sz="1200" u="none" strike="noStrike">
                          <a:effectLst/>
                        </a:rPr>
                        <a:t>4.0</a:t>
                      </a:r>
                      <a:endParaRPr lang="en-US" sz="1200" b="0" i="0" u="none" strike="noStrike">
                        <a:solidFill>
                          <a:srgbClr val="000000"/>
                        </a:solidFill>
                        <a:effectLst/>
                        <a:latin typeface="Arial"/>
                      </a:endParaRPr>
                    </a:p>
                  </a:txBody>
                  <a:tcPr marL="8222" marR="8222" marT="8222" marB="0" anchor="ctr"/>
                </a:tc>
                <a:tc>
                  <a:txBody>
                    <a:bodyPr/>
                    <a:lstStyle/>
                    <a:p>
                      <a:pPr algn="ctr" fontAlgn="ctr"/>
                      <a:r>
                        <a:rPr lang="en-US" sz="1200" u="none" strike="noStrike">
                          <a:effectLst/>
                        </a:rPr>
                        <a:t>4.0</a:t>
                      </a:r>
                      <a:endParaRPr lang="en-US" sz="1200" b="0" i="0" u="none" strike="noStrike">
                        <a:solidFill>
                          <a:srgbClr val="000000"/>
                        </a:solidFill>
                        <a:effectLst/>
                        <a:latin typeface="Arial"/>
                      </a:endParaRPr>
                    </a:p>
                  </a:txBody>
                  <a:tcPr marL="8222" marR="8222" marT="8222" marB="0" anchor="ctr"/>
                </a:tc>
                <a:tc>
                  <a:txBody>
                    <a:bodyPr/>
                    <a:lstStyle/>
                    <a:p>
                      <a:pPr algn="ctr" fontAlgn="ctr"/>
                      <a:r>
                        <a:rPr lang="en-US" sz="1200" u="none" strike="noStrike">
                          <a:effectLst/>
                        </a:rPr>
                        <a:t>4.0</a:t>
                      </a:r>
                      <a:endParaRPr lang="en-US" sz="1200" b="0" i="0" u="none" strike="noStrike">
                        <a:solidFill>
                          <a:srgbClr val="000000"/>
                        </a:solidFill>
                        <a:effectLst/>
                        <a:latin typeface="Arial"/>
                      </a:endParaRPr>
                    </a:p>
                  </a:txBody>
                  <a:tcPr marL="8222" marR="8222" marT="8222" marB="0" anchor="ctr"/>
                </a:tc>
                <a:tc>
                  <a:txBody>
                    <a:bodyPr/>
                    <a:lstStyle/>
                    <a:p>
                      <a:pPr algn="ctr" fontAlgn="ctr"/>
                      <a:r>
                        <a:rPr lang="en-US" sz="1200" u="none" strike="noStrike">
                          <a:effectLst/>
                        </a:rPr>
                        <a:t>4.0</a:t>
                      </a:r>
                      <a:endParaRPr lang="en-US" sz="1200" b="0" i="0" u="none" strike="noStrike">
                        <a:solidFill>
                          <a:srgbClr val="000000"/>
                        </a:solidFill>
                        <a:effectLst/>
                        <a:latin typeface="Arial"/>
                      </a:endParaRPr>
                    </a:p>
                  </a:txBody>
                  <a:tcPr marL="8222" marR="8222" marT="8222" marB="0" anchor="ctr"/>
                </a:tc>
              </a:tr>
              <a:tr h="1013930">
                <a:tc>
                  <a:txBody>
                    <a:bodyPr/>
                    <a:lstStyle/>
                    <a:p>
                      <a:pPr algn="l" fontAlgn="ctr"/>
                      <a:r>
                        <a:rPr lang="en-US" sz="1200" u="none" strike="noStrike">
                          <a:effectLst/>
                        </a:rPr>
                        <a:t>Terminal Type (Actor)</a:t>
                      </a:r>
                      <a:endParaRPr lang="en-US" sz="1200" b="1" i="0" u="none" strike="noStrike">
                        <a:solidFill>
                          <a:srgbClr val="000000"/>
                        </a:solidFill>
                        <a:effectLst/>
                        <a:latin typeface="Arial"/>
                      </a:endParaRPr>
                    </a:p>
                  </a:txBody>
                  <a:tcPr marL="8222" marR="8222" marT="8222" marB="0" anchor="ctr"/>
                </a:tc>
                <a:tc>
                  <a:txBody>
                    <a:bodyPr/>
                    <a:lstStyle/>
                    <a:p>
                      <a:pPr algn="l" fontAlgn="b"/>
                      <a:r>
                        <a:rPr lang="en-US" sz="1200" u="none" strike="noStrike">
                          <a:effectLst/>
                        </a:rPr>
                        <a:t> </a:t>
                      </a:r>
                      <a:endParaRPr lang="en-US" sz="1200" b="0" i="0" u="none" strike="noStrike">
                        <a:solidFill>
                          <a:srgbClr val="000000"/>
                        </a:solidFill>
                        <a:effectLst/>
                        <a:latin typeface="Calibri"/>
                      </a:endParaRPr>
                    </a:p>
                  </a:txBody>
                  <a:tcPr marL="8222" marR="8222" marT="8222" marB="0" anchor="b"/>
                </a:tc>
                <a:tc>
                  <a:txBody>
                    <a:bodyPr/>
                    <a:lstStyle/>
                    <a:p>
                      <a:pPr algn="ctr" fontAlgn="ctr"/>
                      <a:r>
                        <a:rPr lang="en-US" sz="1200" u="none" strike="noStrike">
                          <a:effectLst/>
                        </a:rPr>
                        <a:t>Fixed Outdoor Mounted Terminal</a:t>
                      </a:r>
                      <a:endParaRPr lang="en-US" sz="1200" b="1" i="0" u="none" strike="noStrike">
                        <a:solidFill>
                          <a:srgbClr val="000000"/>
                        </a:solidFill>
                        <a:effectLst/>
                        <a:latin typeface="Calibri"/>
                      </a:endParaRPr>
                    </a:p>
                  </a:txBody>
                  <a:tcPr marL="8222" marR="8222" marT="8222" marB="0" anchor="ctr"/>
                </a:tc>
                <a:tc>
                  <a:txBody>
                    <a:bodyPr/>
                    <a:lstStyle/>
                    <a:p>
                      <a:pPr algn="ctr" fontAlgn="ctr"/>
                      <a:r>
                        <a:rPr lang="en-US" sz="1200" u="none" strike="noStrike">
                          <a:effectLst/>
                        </a:rPr>
                        <a:t>Fixed Indoor Self-Installed Terminal</a:t>
                      </a:r>
                      <a:endParaRPr lang="en-US" sz="1200" b="1" i="0" u="none" strike="noStrike">
                        <a:solidFill>
                          <a:srgbClr val="000000"/>
                        </a:solidFill>
                        <a:effectLst/>
                        <a:latin typeface="Calibri"/>
                      </a:endParaRPr>
                    </a:p>
                  </a:txBody>
                  <a:tcPr marL="8222" marR="8222" marT="8222" marB="0" anchor="ctr"/>
                </a:tc>
                <a:tc>
                  <a:txBody>
                    <a:bodyPr/>
                    <a:lstStyle/>
                    <a:p>
                      <a:pPr algn="ctr" fontAlgn="ctr"/>
                      <a:r>
                        <a:rPr lang="en-US" sz="1200" u="none" strike="noStrike">
                          <a:effectLst/>
                        </a:rPr>
                        <a:t>Vehicular Installed Mobile Terminal</a:t>
                      </a:r>
                      <a:endParaRPr lang="en-US" sz="1200" b="1" i="0" u="none" strike="noStrike">
                        <a:solidFill>
                          <a:srgbClr val="000000"/>
                        </a:solidFill>
                        <a:effectLst/>
                        <a:latin typeface="Calibri"/>
                      </a:endParaRPr>
                    </a:p>
                  </a:txBody>
                  <a:tcPr marL="8222" marR="8222" marT="8222" marB="0" anchor="ctr"/>
                </a:tc>
                <a:tc>
                  <a:txBody>
                    <a:bodyPr/>
                    <a:lstStyle/>
                    <a:p>
                      <a:pPr algn="ctr" fontAlgn="ctr"/>
                      <a:r>
                        <a:rPr lang="en-US" sz="1200" u="none" strike="noStrike">
                          <a:effectLst/>
                        </a:rPr>
                        <a:t>Feeder Line Device</a:t>
                      </a:r>
                      <a:endParaRPr lang="en-US" sz="1200" b="1" i="0" u="none" strike="noStrike">
                        <a:solidFill>
                          <a:srgbClr val="000000"/>
                        </a:solidFill>
                        <a:effectLst/>
                        <a:latin typeface="Calibri"/>
                      </a:endParaRPr>
                    </a:p>
                  </a:txBody>
                  <a:tcPr marL="8222" marR="8222" marT="8222" marB="0" anchor="ctr"/>
                </a:tc>
                <a:tc>
                  <a:txBody>
                    <a:bodyPr/>
                    <a:lstStyle/>
                    <a:p>
                      <a:pPr algn="ctr" fontAlgn="ctr"/>
                      <a:r>
                        <a:rPr lang="en-US" sz="1200" u="none" strike="noStrike">
                          <a:effectLst/>
                        </a:rPr>
                        <a:t>Wireless-Enabled Smart Meter</a:t>
                      </a:r>
                      <a:endParaRPr lang="en-US" sz="1200" b="1" i="0" u="none" strike="noStrike">
                        <a:solidFill>
                          <a:srgbClr val="000000"/>
                        </a:solidFill>
                        <a:effectLst/>
                        <a:latin typeface="Calibri"/>
                      </a:endParaRPr>
                    </a:p>
                  </a:txBody>
                  <a:tcPr marL="8222" marR="8222" marT="8222" marB="0" anchor="ctr"/>
                </a:tc>
                <a:tc>
                  <a:txBody>
                    <a:bodyPr/>
                    <a:lstStyle/>
                    <a:p>
                      <a:pPr algn="ctr" fontAlgn="ctr"/>
                      <a:r>
                        <a:rPr lang="en-US" sz="1200" u="none" strike="noStrike">
                          <a:effectLst/>
                        </a:rPr>
                        <a:t>Mobile Handheld Device</a:t>
                      </a:r>
                      <a:endParaRPr lang="en-US" sz="1200" b="1" i="0" u="none" strike="noStrike">
                        <a:solidFill>
                          <a:srgbClr val="000000"/>
                        </a:solidFill>
                        <a:effectLst/>
                        <a:latin typeface="Calibri"/>
                      </a:endParaRPr>
                    </a:p>
                  </a:txBody>
                  <a:tcPr marL="8222" marR="8222" marT="8222" marB="0" anchor="ctr"/>
                </a:tc>
              </a:tr>
              <a:tr h="253482">
                <a:tc>
                  <a:txBody>
                    <a:bodyPr/>
                    <a:lstStyle/>
                    <a:p>
                      <a:pPr algn="l" fontAlgn="ctr"/>
                      <a:r>
                        <a:rPr lang="en-US" sz="1200" u="none" strike="noStrike">
                          <a:effectLst/>
                        </a:rPr>
                        <a:t>Terminal (SS) Antennna Gain dBi</a:t>
                      </a:r>
                      <a:endParaRPr lang="en-US" sz="1200" b="0" i="0" u="none" strike="noStrike">
                        <a:solidFill>
                          <a:srgbClr val="000000"/>
                        </a:solidFill>
                        <a:effectLst/>
                        <a:latin typeface="Arial"/>
                      </a:endParaRPr>
                    </a:p>
                  </a:txBody>
                  <a:tcPr marL="8222" marR="8222" marT="8222" marB="0" anchor="ctr"/>
                </a:tc>
                <a:tc>
                  <a:txBody>
                    <a:bodyPr/>
                    <a:lstStyle/>
                    <a:p>
                      <a:pPr algn="l" fontAlgn="b"/>
                      <a:endParaRPr lang="en-US" sz="1200" b="0" i="0" u="none" strike="noStrike">
                        <a:solidFill>
                          <a:srgbClr val="000000"/>
                        </a:solidFill>
                        <a:effectLst/>
                        <a:latin typeface="Calibri"/>
                      </a:endParaRPr>
                    </a:p>
                  </a:txBody>
                  <a:tcPr marL="8222" marR="8222" marT="8222" marB="0" anchor="b"/>
                </a:tc>
                <a:tc>
                  <a:txBody>
                    <a:bodyPr/>
                    <a:lstStyle/>
                    <a:p>
                      <a:pPr algn="ctr" fontAlgn="ctr"/>
                      <a:r>
                        <a:rPr lang="en-US" sz="1200" u="none" strike="noStrike">
                          <a:effectLst/>
                        </a:rPr>
                        <a:t>12.0</a:t>
                      </a:r>
                      <a:endParaRPr lang="en-US" sz="1200" b="0" i="0" u="none" strike="noStrike">
                        <a:solidFill>
                          <a:srgbClr val="000000"/>
                        </a:solidFill>
                        <a:effectLst/>
                        <a:latin typeface="Arial"/>
                      </a:endParaRPr>
                    </a:p>
                  </a:txBody>
                  <a:tcPr marL="8222" marR="8222" marT="8222" marB="0" anchor="ctr"/>
                </a:tc>
                <a:tc>
                  <a:txBody>
                    <a:bodyPr/>
                    <a:lstStyle/>
                    <a:p>
                      <a:pPr algn="ctr" fontAlgn="ctr"/>
                      <a:r>
                        <a:rPr lang="en-US" sz="1200" u="none" strike="noStrike">
                          <a:effectLst/>
                        </a:rPr>
                        <a:t>5.0</a:t>
                      </a:r>
                      <a:endParaRPr lang="en-US" sz="1200" b="0" i="0" u="none" strike="noStrike">
                        <a:solidFill>
                          <a:srgbClr val="000000"/>
                        </a:solidFill>
                        <a:effectLst/>
                        <a:latin typeface="Arial"/>
                      </a:endParaRPr>
                    </a:p>
                  </a:txBody>
                  <a:tcPr marL="8222" marR="8222" marT="8222" marB="0" anchor="ctr"/>
                </a:tc>
                <a:tc>
                  <a:txBody>
                    <a:bodyPr/>
                    <a:lstStyle/>
                    <a:p>
                      <a:pPr algn="ctr" fontAlgn="ctr"/>
                      <a:r>
                        <a:rPr lang="en-US" sz="1200" u="none" strike="noStrike">
                          <a:effectLst/>
                        </a:rPr>
                        <a:t>7.0</a:t>
                      </a:r>
                      <a:endParaRPr lang="en-US" sz="1200" b="0" i="0" u="none" strike="noStrike">
                        <a:solidFill>
                          <a:srgbClr val="000000"/>
                        </a:solidFill>
                        <a:effectLst/>
                        <a:latin typeface="Arial"/>
                      </a:endParaRPr>
                    </a:p>
                  </a:txBody>
                  <a:tcPr marL="8222" marR="8222" marT="8222" marB="0" anchor="ctr"/>
                </a:tc>
                <a:tc>
                  <a:txBody>
                    <a:bodyPr/>
                    <a:lstStyle/>
                    <a:p>
                      <a:pPr algn="ctr" fontAlgn="ctr"/>
                      <a:r>
                        <a:rPr lang="en-US" sz="1200" u="none" strike="noStrike">
                          <a:effectLst/>
                        </a:rPr>
                        <a:t>5.0</a:t>
                      </a:r>
                      <a:endParaRPr lang="en-US" sz="1200" b="0" i="0" u="none" strike="noStrike">
                        <a:solidFill>
                          <a:srgbClr val="000000"/>
                        </a:solidFill>
                        <a:effectLst/>
                        <a:latin typeface="Arial"/>
                      </a:endParaRPr>
                    </a:p>
                  </a:txBody>
                  <a:tcPr marL="8222" marR="8222" marT="8222" marB="0" anchor="ctr"/>
                </a:tc>
                <a:tc>
                  <a:txBody>
                    <a:bodyPr/>
                    <a:lstStyle/>
                    <a:p>
                      <a:pPr algn="ctr" fontAlgn="ctr"/>
                      <a:r>
                        <a:rPr lang="en-US" sz="1200" u="none" strike="noStrike">
                          <a:effectLst/>
                        </a:rPr>
                        <a:t>0.0</a:t>
                      </a:r>
                      <a:endParaRPr lang="en-US" sz="1200" b="0" i="0" u="none" strike="noStrike">
                        <a:solidFill>
                          <a:srgbClr val="000000"/>
                        </a:solidFill>
                        <a:effectLst/>
                        <a:latin typeface="Arial"/>
                      </a:endParaRPr>
                    </a:p>
                  </a:txBody>
                  <a:tcPr marL="8222" marR="8222" marT="8222" marB="0" anchor="ctr"/>
                </a:tc>
                <a:tc>
                  <a:txBody>
                    <a:bodyPr/>
                    <a:lstStyle/>
                    <a:p>
                      <a:pPr algn="ctr" fontAlgn="ctr"/>
                      <a:r>
                        <a:rPr lang="en-US" sz="1200" u="none" strike="noStrike">
                          <a:effectLst/>
                        </a:rPr>
                        <a:t>-1.0</a:t>
                      </a:r>
                      <a:endParaRPr lang="en-US" sz="1200" b="0" i="0" u="none" strike="noStrike">
                        <a:solidFill>
                          <a:srgbClr val="000000"/>
                        </a:solidFill>
                        <a:effectLst/>
                        <a:latin typeface="Arial"/>
                      </a:endParaRPr>
                    </a:p>
                  </a:txBody>
                  <a:tcPr marL="8222" marR="8222" marT="8222" marB="0" anchor="ctr"/>
                </a:tc>
              </a:tr>
              <a:tr h="399399">
                <a:tc>
                  <a:txBody>
                    <a:bodyPr/>
                    <a:lstStyle/>
                    <a:p>
                      <a:pPr algn="l" fontAlgn="b"/>
                      <a:r>
                        <a:rPr lang="en-US" sz="1200" u="none" strike="noStrike">
                          <a:effectLst/>
                        </a:rPr>
                        <a:t>Tx Amplifier Power per Antenna Element (watts)</a:t>
                      </a:r>
                      <a:endParaRPr lang="en-US" sz="1200" b="0" i="0" u="none" strike="noStrike">
                        <a:solidFill>
                          <a:srgbClr val="000000"/>
                        </a:solidFill>
                        <a:effectLst/>
                        <a:latin typeface="Arial"/>
                      </a:endParaRPr>
                    </a:p>
                  </a:txBody>
                  <a:tcPr marL="8222" marR="8222" marT="8222" marB="0" anchor="b"/>
                </a:tc>
                <a:tc>
                  <a:txBody>
                    <a:bodyPr/>
                    <a:lstStyle/>
                    <a:p>
                      <a:pPr algn="l" fontAlgn="b"/>
                      <a:endParaRPr lang="en-US" sz="1200" b="0" i="0" u="none" strike="noStrike">
                        <a:solidFill>
                          <a:srgbClr val="000000"/>
                        </a:solidFill>
                        <a:effectLst/>
                        <a:latin typeface="Calibri"/>
                      </a:endParaRPr>
                    </a:p>
                  </a:txBody>
                  <a:tcPr marL="8222" marR="8222" marT="8222" marB="0" anchor="b"/>
                </a:tc>
                <a:tc>
                  <a:txBody>
                    <a:bodyPr/>
                    <a:lstStyle/>
                    <a:p>
                      <a:pPr algn="ctr" fontAlgn="ctr"/>
                      <a:r>
                        <a:rPr lang="en-US" sz="1200" u="none" strike="noStrike">
                          <a:effectLst/>
                        </a:rPr>
                        <a:t>5.0</a:t>
                      </a:r>
                      <a:endParaRPr lang="en-US" sz="1200" b="0" i="0" u="none" strike="noStrike">
                        <a:solidFill>
                          <a:srgbClr val="000000"/>
                        </a:solidFill>
                        <a:effectLst/>
                        <a:latin typeface="Arial"/>
                      </a:endParaRPr>
                    </a:p>
                  </a:txBody>
                  <a:tcPr marL="8222" marR="8222" marT="8222" marB="0" anchor="ctr"/>
                </a:tc>
                <a:tc>
                  <a:txBody>
                    <a:bodyPr/>
                    <a:lstStyle/>
                    <a:p>
                      <a:pPr algn="ctr" fontAlgn="ctr"/>
                      <a:r>
                        <a:rPr lang="en-US" sz="1200" u="none" strike="noStrike">
                          <a:effectLst/>
                        </a:rPr>
                        <a:t>0.5</a:t>
                      </a:r>
                      <a:endParaRPr lang="en-US" sz="1200" b="0" i="0" u="none" strike="noStrike">
                        <a:solidFill>
                          <a:srgbClr val="000000"/>
                        </a:solidFill>
                        <a:effectLst/>
                        <a:latin typeface="Arial"/>
                      </a:endParaRPr>
                    </a:p>
                  </a:txBody>
                  <a:tcPr marL="8222" marR="8222" marT="8222" marB="0" anchor="ctr"/>
                </a:tc>
                <a:tc>
                  <a:txBody>
                    <a:bodyPr/>
                    <a:lstStyle/>
                    <a:p>
                      <a:pPr algn="ctr" fontAlgn="ctr"/>
                      <a:r>
                        <a:rPr lang="en-US" sz="1200" u="none" strike="noStrike">
                          <a:effectLst/>
                        </a:rPr>
                        <a:t>0.2</a:t>
                      </a:r>
                      <a:endParaRPr lang="en-US" sz="1200" b="0" i="0" u="none" strike="noStrike">
                        <a:solidFill>
                          <a:srgbClr val="000000"/>
                        </a:solidFill>
                        <a:effectLst/>
                        <a:latin typeface="Arial"/>
                      </a:endParaRPr>
                    </a:p>
                  </a:txBody>
                  <a:tcPr marL="8222" marR="8222" marT="8222" marB="0" anchor="ctr"/>
                </a:tc>
                <a:tc>
                  <a:txBody>
                    <a:bodyPr/>
                    <a:lstStyle/>
                    <a:p>
                      <a:pPr algn="ctr" fontAlgn="ctr"/>
                      <a:r>
                        <a:rPr lang="en-US" sz="1200" u="none" strike="noStrike">
                          <a:effectLst/>
                        </a:rPr>
                        <a:t>2.0</a:t>
                      </a:r>
                      <a:endParaRPr lang="en-US" sz="1200" b="0" i="0" u="none" strike="noStrike">
                        <a:solidFill>
                          <a:srgbClr val="000000"/>
                        </a:solidFill>
                        <a:effectLst/>
                        <a:latin typeface="Arial"/>
                      </a:endParaRPr>
                    </a:p>
                  </a:txBody>
                  <a:tcPr marL="8222" marR="8222" marT="8222" marB="0" anchor="ctr"/>
                </a:tc>
                <a:tc>
                  <a:txBody>
                    <a:bodyPr/>
                    <a:lstStyle/>
                    <a:p>
                      <a:pPr algn="ctr" fontAlgn="ctr"/>
                      <a:r>
                        <a:rPr lang="en-US" sz="1200" u="none" strike="noStrike">
                          <a:effectLst/>
                        </a:rPr>
                        <a:t>0.5</a:t>
                      </a:r>
                      <a:endParaRPr lang="en-US" sz="1200" b="0" i="0" u="none" strike="noStrike">
                        <a:solidFill>
                          <a:srgbClr val="000000"/>
                        </a:solidFill>
                        <a:effectLst/>
                        <a:latin typeface="Arial"/>
                      </a:endParaRPr>
                    </a:p>
                  </a:txBody>
                  <a:tcPr marL="8222" marR="8222" marT="8222" marB="0" anchor="ctr"/>
                </a:tc>
                <a:tc>
                  <a:txBody>
                    <a:bodyPr/>
                    <a:lstStyle/>
                    <a:p>
                      <a:pPr algn="ctr" fontAlgn="ctr"/>
                      <a:r>
                        <a:rPr lang="en-US" sz="1200" u="none" strike="noStrike">
                          <a:effectLst/>
                        </a:rPr>
                        <a:t>0.1</a:t>
                      </a:r>
                      <a:endParaRPr lang="en-US" sz="1200" b="0" i="0" u="none" strike="noStrike">
                        <a:solidFill>
                          <a:srgbClr val="000000"/>
                        </a:solidFill>
                        <a:effectLst/>
                        <a:latin typeface="Arial"/>
                      </a:endParaRPr>
                    </a:p>
                  </a:txBody>
                  <a:tcPr marL="8222" marR="8222" marT="8222" marB="0" anchor="ctr"/>
                </a:tc>
              </a:tr>
              <a:tr h="253482">
                <a:tc>
                  <a:txBody>
                    <a:bodyPr/>
                    <a:lstStyle/>
                    <a:p>
                      <a:pPr algn="l" fontAlgn="b"/>
                      <a:r>
                        <a:rPr lang="en-US" sz="1200" u="none" strike="noStrike">
                          <a:effectLst/>
                        </a:rPr>
                        <a:t>Number of Terminal/(SS) Tx Antennnas</a:t>
                      </a:r>
                      <a:endParaRPr lang="en-US" sz="1200" b="0" i="0" u="none" strike="noStrike">
                        <a:solidFill>
                          <a:srgbClr val="000000"/>
                        </a:solidFill>
                        <a:effectLst/>
                        <a:latin typeface="Arial"/>
                      </a:endParaRPr>
                    </a:p>
                  </a:txBody>
                  <a:tcPr marL="8222" marR="8222" marT="8222" marB="0" anchor="b"/>
                </a:tc>
                <a:tc>
                  <a:txBody>
                    <a:bodyPr/>
                    <a:lstStyle/>
                    <a:p>
                      <a:pPr algn="r" fontAlgn="b"/>
                      <a:endParaRPr lang="en-US" sz="1200" b="0" i="0" u="none" strike="noStrike">
                        <a:solidFill>
                          <a:srgbClr val="000000"/>
                        </a:solidFill>
                        <a:effectLst/>
                        <a:latin typeface="Arial"/>
                      </a:endParaRPr>
                    </a:p>
                  </a:txBody>
                  <a:tcPr marL="8222" marR="8222" marT="8222" marB="0" anchor="b"/>
                </a:tc>
                <a:tc>
                  <a:txBody>
                    <a:bodyPr/>
                    <a:lstStyle/>
                    <a:p>
                      <a:pPr algn="ctr" fontAlgn="b"/>
                      <a:r>
                        <a:rPr lang="en-US" sz="1200" u="none" strike="noStrike">
                          <a:effectLst/>
                        </a:rPr>
                        <a:t>1</a:t>
                      </a:r>
                      <a:endParaRPr lang="en-US" sz="1200" b="0" i="0" u="none" strike="noStrike">
                        <a:solidFill>
                          <a:srgbClr val="000000"/>
                        </a:solidFill>
                        <a:effectLst/>
                        <a:latin typeface="Arial"/>
                      </a:endParaRPr>
                    </a:p>
                  </a:txBody>
                  <a:tcPr marL="8222" marR="8222" marT="8222" marB="0" anchor="b"/>
                </a:tc>
                <a:tc>
                  <a:txBody>
                    <a:bodyPr/>
                    <a:lstStyle/>
                    <a:p>
                      <a:pPr algn="ctr" fontAlgn="b"/>
                      <a:r>
                        <a:rPr lang="en-US" sz="1200" u="none" strike="noStrike">
                          <a:effectLst/>
                        </a:rPr>
                        <a:t>1</a:t>
                      </a:r>
                      <a:endParaRPr lang="en-US" sz="1200" b="0" i="0" u="none" strike="noStrike">
                        <a:solidFill>
                          <a:srgbClr val="000000"/>
                        </a:solidFill>
                        <a:effectLst/>
                        <a:latin typeface="Arial"/>
                      </a:endParaRPr>
                    </a:p>
                  </a:txBody>
                  <a:tcPr marL="8222" marR="8222" marT="8222" marB="0" anchor="b"/>
                </a:tc>
                <a:tc>
                  <a:txBody>
                    <a:bodyPr/>
                    <a:lstStyle/>
                    <a:p>
                      <a:pPr algn="ctr" fontAlgn="b"/>
                      <a:r>
                        <a:rPr lang="en-US" sz="1200" u="none" strike="noStrike">
                          <a:effectLst/>
                        </a:rPr>
                        <a:t>1</a:t>
                      </a:r>
                      <a:endParaRPr lang="en-US" sz="1200" b="0" i="0" u="none" strike="noStrike">
                        <a:solidFill>
                          <a:srgbClr val="000000"/>
                        </a:solidFill>
                        <a:effectLst/>
                        <a:latin typeface="Arial"/>
                      </a:endParaRPr>
                    </a:p>
                  </a:txBody>
                  <a:tcPr marL="8222" marR="8222" marT="8222" marB="0" anchor="b"/>
                </a:tc>
                <a:tc>
                  <a:txBody>
                    <a:bodyPr/>
                    <a:lstStyle/>
                    <a:p>
                      <a:pPr algn="ctr" fontAlgn="b"/>
                      <a:r>
                        <a:rPr lang="en-US" sz="1200" u="none" strike="noStrike">
                          <a:effectLst/>
                        </a:rPr>
                        <a:t>1</a:t>
                      </a:r>
                      <a:endParaRPr lang="en-US" sz="1200" b="0" i="0" u="none" strike="noStrike">
                        <a:solidFill>
                          <a:srgbClr val="000000"/>
                        </a:solidFill>
                        <a:effectLst/>
                        <a:latin typeface="Arial"/>
                      </a:endParaRPr>
                    </a:p>
                  </a:txBody>
                  <a:tcPr marL="8222" marR="8222" marT="8222" marB="0" anchor="b"/>
                </a:tc>
                <a:tc>
                  <a:txBody>
                    <a:bodyPr/>
                    <a:lstStyle/>
                    <a:p>
                      <a:pPr algn="ctr" fontAlgn="b"/>
                      <a:r>
                        <a:rPr lang="en-US" sz="1200" u="none" strike="noStrike">
                          <a:effectLst/>
                        </a:rPr>
                        <a:t>1</a:t>
                      </a:r>
                      <a:endParaRPr lang="en-US" sz="1200" b="0" i="0" u="none" strike="noStrike">
                        <a:solidFill>
                          <a:srgbClr val="000000"/>
                        </a:solidFill>
                        <a:effectLst/>
                        <a:latin typeface="Arial"/>
                      </a:endParaRPr>
                    </a:p>
                  </a:txBody>
                  <a:tcPr marL="8222" marR="8222" marT="8222" marB="0" anchor="b"/>
                </a:tc>
                <a:tc>
                  <a:txBody>
                    <a:bodyPr/>
                    <a:lstStyle/>
                    <a:p>
                      <a:pPr algn="ctr" fontAlgn="b"/>
                      <a:r>
                        <a:rPr lang="en-US" sz="1200" u="none" strike="noStrike">
                          <a:effectLst/>
                        </a:rPr>
                        <a:t>1</a:t>
                      </a:r>
                      <a:endParaRPr lang="en-US" sz="1200" b="0" i="0" u="none" strike="noStrike">
                        <a:solidFill>
                          <a:srgbClr val="000000"/>
                        </a:solidFill>
                        <a:effectLst/>
                        <a:latin typeface="Arial"/>
                      </a:endParaRPr>
                    </a:p>
                  </a:txBody>
                  <a:tcPr marL="8222" marR="8222" marT="8222" marB="0" anchor="b"/>
                </a:tc>
              </a:tr>
              <a:tr h="253482">
                <a:tc>
                  <a:txBody>
                    <a:bodyPr/>
                    <a:lstStyle/>
                    <a:p>
                      <a:pPr algn="l" fontAlgn="b"/>
                      <a:r>
                        <a:rPr lang="en-US" sz="1200" u="none" strike="noStrike">
                          <a:effectLst/>
                        </a:rPr>
                        <a:t>Number of Terminal/(SS) Rx Antennnas</a:t>
                      </a:r>
                      <a:endParaRPr lang="en-US" sz="1200" b="0" i="0" u="none" strike="noStrike">
                        <a:solidFill>
                          <a:srgbClr val="000000"/>
                        </a:solidFill>
                        <a:effectLst/>
                        <a:latin typeface="Arial"/>
                      </a:endParaRPr>
                    </a:p>
                  </a:txBody>
                  <a:tcPr marL="8222" marR="8222" marT="8222" marB="0" anchor="b"/>
                </a:tc>
                <a:tc>
                  <a:txBody>
                    <a:bodyPr/>
                    <a:lstStyle/>
                    <a:p>
                      <a:pPr algn="r" fontAlgn="ctr"/>
                      <a:endParaRPr lang="en-US" sz="1200" b="0" i="0" u="none" strike="noStrike">
                        <a:solidFill>
                          <a:srgbClr val="000000"/>
                        </a:solidFill>
                        <a:effectLst/>
                        <a:latin typeface="Arial"/>
                      </a:endParaRPr>
                    </a:p>
                  </a:txBody>
                  <a:tcPr marL="8222" marR="8222" marT="8222" marB="0" anchor="ctr"/>
                </a:tc>
                <a:tc>
                  <a:txBody>
                    <a:bodyPr/>
                    <a:lstStyle/>
                    <a:p>
                      <a:pPr algn="ctr" fontAlgn="b"/>
                      <a:r>
                        <a:rPr lang="en-US" sz="1200" u="none" strike="noStrike">
                          <a:effectLst/>
                        </a:rPr>
                        <a:t>1</a:t>
                      </a:r>
                      <a:endParaRPr lang="en-US" sz="1200" b="0" i="0" u="none" strike="noStrike">
                        <a:solidFill>
                          <a:srgbClr val="000000"/>
                        </a:solidFill>
                        <a:effectLst/>
                        <a:latin typeface="Arial"/>
                      </a:endParaRPr>
                    </a:p>
                  </a:txBody>
                  <a:tcPr marL="8222" marR="8222" marT="8222" marB="0" anchor="b"/>
                </a:tc>
                <a:tc>
                  <a:txBody>
                    <a:bodyPr/>
                    <a:lstStyle/>
                    <a:p>
                      <a:pPr algn="ctr" fontAlgn="b"/>
                      <a:r>
                        <a:rPr lang="en-US" sz="1200" u="none" strike="noStrike">
                          <a:effectLst/>
                        </a:rPr>
                        <a:t>1</a:t>
                      </a:r>
                      <a:endParaRPr lang="en-US" sz="1200" b="0" i="0" u="none" strike="noStrike">
                        <a:solidFill>
                          <a:srgbClr val="000000"/>
                        </a:solidFill>
                        <a:effectLst/>
                        <a:latin typeface="Arial"/>
                      </a:endParaRPr>
                    </a:p>
                  </a:txBody>
                  <a:tcPr marL="8222" marR="8222" marT="8222" marB="0" anchor="b"/>
                </a:tc>
                <a:tc>
                  <a:txBody>
                    <a:bodyPr/>
                    <a:lstStyle/>
                    <a:p>
                      <a:pPr algn="ctr" fontAlgn="b"/>
                      <a:r>
                        <a:rPr lang="en-US" sz="1200" u="none" strike="noStrike">
                          <a:effectLst/>
                        </a:rPr>
                        <a:t>1</a:t>
                      </a:r>
                      <a:endParaRPr lang="en-US" sz="1200" b="0" i="0" u="none" strike="noStrike">
                        <a:solidFill>
                          <a:srgbClr val="000000"/>
                        </a:solidFill>
                        <a:effectLst/>
                        <a:latin typeface="Arial"/>
                      </a:endParaRPr>
                    </a:p>
                  </a:txBody>
                  <a:tcPr marL="8222" marR="8222" marT="8222" marB="0" anchor="b"/>
                </a:tc>
                <a:tc>
                  <a:txBody>
                    <a:bodyPr/>
                    <a:lstStyle/>
                    <a:p>
                      <a:pPr algn="ctr" fontAlgn="b"/>
                      <a:r>
                        <a:rPr lang="en-US" sz="1200" u="none" strike="noStrike">
                          <a:effectLst/>
                        </a:rPr>
                        <a:t>1</a:t>
                      </a:r>
                      <a:endParaRPr lang="en-US" sz="1200" b="0" i="0" u="none" strike="noStrike">
                        <a:solidFill>
                          <a:srgbClr val="000000"/>
                        </a:solidFill>
                        <a:effectLst/>
                        <a:latin typeface="Arial"/>
                      </a:endParaRPr>
                    </a:p>
                  </a:txBody>
                  <a:tcPr marL="8222" marR="8222" marT="8222" marB="0" anchor="b"/>
                </a:tc>
                <a:tc>
                  <a:txBody>
                    <a:bodyPr/>
                    <a:lstStyle/>
                    <a:p>
                      <a:pPr algn="ctr" fontAlgn="b"/>
                      <a:r>
                        <a:rPr lang="en-US" sz="1200" u="none" strike="noStrike">
                          <a:effectLst/>
                        </a:rPr>
                        <a:t>1</a:t>
                      </a:r>
                      <a:endParaRPr lang="en-US" sz="1200" b="0" i="0" u="none" strike="noStrike">
                        <a:solidFill>
                          <a:srgbClr val="000000"/>
                        </a:solidFill>
                        <a:effectLst/>
                        <a:latin typeface="Arial"/>
                      </a:endParaRPr>
                    </a:p>
                  </a:txBody>
                  <a:tcPr marL="8222" marR="8222" marT="8222" marB="0" anchor="b"/>
                </a:tc>
                <a:tc>
                  <a:txBody>
                    <a:bodyPr/>
                    <a:lstStyle/>
                    <a:p>
                      <a:pPr algn="ctr" fontAlgn="b"/>
                      <a:r>
                        <a:rPr lang="en-US" sz="1200" u="none" strike="noStrike">
                          <a:effectLst/>
                        </a:rPr>
                        <a:t>1</a:t>
                      </a:r>
                      <a:endParaRPr lang="en-US" sz="1200" b="0" i="0" u="none" strike="noStrike">
                        <a:solidFill>
                          <a:srgbClr val="000000"/>
                        </a:solidFill>
                        <a:effectLst/>
                        <a:latin typeface="Arial"/>
                      </a:endParaRPr>
                    </a:p>
                  </a:txBody>
                  <a:tcPr marL="8222" marR="8222" marT="8222" marB="0" anchor="b"/>
                </a:tc>
              </a:tr>
              <a:tr h="266155">
                <a:tc>
                  <a:txBody>
                    <a:bodyPr/>
                    <a:lstStyle/>
                    <a:p>
                      <a:pPr algn="l" fontAlgn="b"/>
                      <a:r>
                        <a:rPr lang="fr-FR" sz="1200" u="none" strike="noStrike">
                          <a:effectLst/>
                        </a:rPr>
                        <a:t>Terminal (SS) Rx Noise Figure dB</a:t>
                      </a:r>
                      <a:endParaRPr lang="fr-FR" sz="1200" b="0" i="0" u="none" strike="noStrike">
                        <a:solidFill>
                          <a:srgbClr val="000000"/>
                        </a:solidFill>
                        <a:effectLst/>
                        <a:latin typeface="Arial"/>
                      </a:endParaRPr>
                    </a:p>
                  </a:txBody>
                  <a:tcPr marL="8222" marR="8222" marT="8222" marB="0" anchor="b"/>
                </a:tc>
                <a:tc>
                  <a:txBody>
                    <a:bodyPr/>
                    <a:lstStyle/>
                    <a:p>
                      <a:pPr algn="l" fontAlgn="b"/>
                      <a:endParaRPr lang="en-US" sz="1200" b="0" i="0" u="none" strike="noStrike">
                        <a:solidFill>
                          <a:srgbClr val="000000"/>
                        </a:solidFill>
                        <a:effectLst/>
                        <a:latin typeface="Calibri"/>
                      </a:endParaRPr>
                    </a:p>
                  </a:txBody>
                  <a:tcPr marL="8222" marR="8222" marT="8222" marB="0" anchor="b"/>
                </a:tc>
                <a:tc>
                  <a:txBody>
                    <a:bodyPr/>
                    <a:lstStyle/>
                    <a:p>
                      <a:pPr algn="ctr" fontAlgn="b"/>
                      <a:r>
                        <a:rPr lang="en-US" sz="1200" u="none" strike="noStrike">
                          <a:effectLst/>
                        </a:rPr>
                        <a:t>5.0</a:t>
                      </a:r>
                      <a:endParaRPr lang="en-US" sz="1200" b="0" i="0" u="none" strike="noStrike">
                        <a:solidFill>
                          <a:srgbClr val="000000"/>
                        </a:solidFill>
                        <a:effectLst/>
                        <a:latin typeface="Arial"/>
                      </a:endParaRPr>
                    </a:p>
                  </a:txBody>
                  <a:tcPr marL="8222" marR="8222" marT="8222" marB="0" anchor="b"/>
                </a:tc>
                <a:tc>
                  <a:txBody>
                    <a:bodyPr/>
                    <a:lstStyle/>
                    <a:p>
                      <a:pPr algn="ctr" fontAlgn="b"/>
                      <a:r>
                        <a:rPr lang="en-US" sz="1200" u="none" strike="noStrike">
                          <a:effectLst/>
                        </a:rPr>
                        <a:t>6.0</a:t>
                      </a:r>
                      <a:endParaRPr lang="en-US" sz="1200" b="0" i="0" u="none" strike="noStrike">
                        <a:solidFill>
                          <a:srgbClr val="000000"/>
                        </a:solidFill>
                        <a:effectLst/>
                        <a:latin typeface="Arial"/>
                      </a:endParaRPr>
                    </a:p>
                  </a:txBody>
                  <a:tcPr marL="8222" marR="8222" marT="8222" marB="0" anchor="b"/>
                </a:tc>
                <a:tc>
                  <a:txBody>
                    <a:bodyPr/>
                    <a:lstStyle/>
                    <a:p>
                      <a:pPr algn="ctr" fontAlgn="b"/>
                      <a:r>
                        <a:rPr lang="en-US" sz="1200" u="none" strike="noStrike">
                          <a:effectLst/>
                        </a:rPr>
                        <a:t>6.0</a:t>
                      </a:r>
                      <a:endParaRPr lang="en-US" sz="1200" b="0" i="0" u="none" strike="noStrike">
                        <a:solidFill>
                          <a:srgbClr val="000000"/>
                        </a:solidFill>
                        <a:effectLst/>
                        <a:latin typeface="Arial"/>
                      </a:endParaRPr>
                    </a:p>
                  </a:txBody>
                  <a:tcPr marL="8222" marR="8222" marT="8222" marB="0" anchor="b"/>
                </a:tc>
                <a:tc>
                  <a:txBody>
                    <a:bodyPr/>
                    <a:lstStyle/>
                    <a:p>
                      <a:pPr algn="ctr" fontAlgn="b"/>
                      <a:r>
                        <a:rPr lang="en-US" sz="1200" u="none" strike="noStrike">
                          <a:effectLst/>
                        </a:rPr>
                        <a:t>6.0</a:t>
                      </a:r>
                      <a:endParaRPr lang="en-US" sz="1200" b="0" i="0" u="none" strike="noStrike">
                        <a:solidFill>
                          <a:srgbClr val="000000"/>
                        </a:solidFill>
                        <a:effectLst/>
                        <a:latin typeface="Arial"/>
                      </a:endParaRPr>
                    </a:p>
                  </a:txBody>
                  <a:tcPr marL="8222" marR="8222" marT="8222" marB="0" anchor="b"/>
                </a:tc>
                <a:tc>
                  <a:txBody>
                    <a:bodyPr/>
                    <a:lstStyle/>
                    <a:p>
                      <a:pPr algn="ctr" fontAlgn="b"/>
                      <a:r>
                        <a:rPr lang="en-US" sz="1200" u="none" strike="noStrike">
                          <a:effectLst/>
                        </a:rPr>
                        <a:t>5.0</a:t>
                      </a:r>
                      <a:endParaRPr lang="en-US" sz="1200" b="0" i="0" u="none" strike="noStrike">
                        <a:solidFill>
                          <a:srgbClr val="000000"/>
                        </a:solidFill>
                        <a:effectLst/>
                        <a:latin typeface="Arial"/>
                      </a:endParaRPr>
                    </a:p>
                  </a:txBody>
                  <a:tcPr marL="8222" marR="8222" marT="8222" marB="0" anchor="b"/>
                </a:tc>
                <a:tc>
                  <a:txBody>
                    <a:bodyPr/>
                    <a:lstStyle/>
                    <a:p>
                      <a:pPr algn="ctr" fontAlgn="b"/>
                      <a:r>
                        <a:rPr lang="en-US" sz="1200" u="none" strike="noStrike">
                          <a:effectLst/>
                        </a:rPr>
                        <a:t>5.0</a:t>
                      </a:r>
                      <a:endParaRPr lang="en-US" sz="1200" b="0" i="0" u="none" strike="noStrike">
                        <a:solidFill>
                          <a:srgbClr val="000000"/>
                        </a:solidFill>
                        <a:effectLst/>
                        <a:latin typeface="Arial"/>
                      </a:endParaRPr>
                    </a:p>
                  </a:txBody>
                  <a:tcPr marL="8222" marR="8222" marT="8222" marB="0" anchor="b"/>
                </a:tc>
              </a:tr>
              <a:tr h="494290">
                <a:tc>
                  <a:txBody>
                    <a:bodyPr/>
                    <a:lstStyle/>
                    <a:p>
                      <a:pPr algn="l" fontAlgn="b"/>
                      <a:r>
                        <a:rPr lang="en-US" sz="1200" u="none" strike="noStrike">
                          <a:effectLst/>
                        </a:rPr>
                        <a:t>DL Chan OH Factor (Other PHY + Typically Layer 2: Data Link/MAC)</a:t>
                      </a:r>
                      <a:endParaRPr lang="en-US" sz="1200" b="0" i="0" u="none" strike="noStrike">
                        <a:solidFill>
                          <a:srgbClr val="000000"/>
                        </a:solidFill>
                        <a:effectLst/>
                        <a:latin typeface="Arial"/>
                      </a:endParaRPr>
                    </a:p>
                  </a:txBody>
                  <a:tcPr marL="8222" marR="8222" marT="8222" marB="0" anchor="b"/>
                </a:tc>
                <a:tc>
                  <a:txBody>
                    <a:bodyPr/>
                    <a:lstStyle/>
                    <a:p>
                      <a:pPr algn="l" fontAlgn="b"/>
                      <a:endParaRPr lang="en-US" sz="1200" b="0" i="0" u="none" strike="noStrike">
                        <a:solidFill>
                          <a:srgbClr val="000000"/>
                        </a:solidFill>
                        <a:effectLst/>
                        <a:latin typeface="Calibri"/>
                      </a:endParaRPr>
                    </a:p>
                  </a:txBody>
                  <a:tcPr marL="8222" marR="8222" marT="8222" marB="0" anchor="b"/>
                </a:tc>
                <a:tc>
                  <a:txBody>
                    <a:bodyPr/>
                    <a:lstStyle/>
                    <a:p>
                      <a:pPr algn="ctr" fontAlgn="ctr"/>
                      <a:r>
                        <a:rPr lang="en-US" sz="1200" u="none" strike="noStrike">
                          <a:effectLst/>
                        </a:rPr>
                        <a:t>29.3%</a:t>
                      </a:r>
                      <a:endParaRPr lang="en-US" sz="1200" b="0" i="0" u="none" strike="noStrike">
                        <a:solidFill>
                          <a:srgbClr val="000000"/>
                        </a:solidFill>
                        <a:effectLst/>
                        <a:latin typeface="Arial"/>
                      </a:endParaRPr>
                    </a:p>
                  </a:txBody>
                  <a:tcPr marL="8222" marR="8222" marT="8222" marB="0" anchor="ctr"/>
                </a:tc>
                <a:tc>
                  <a:txBody>
                    <a:bodyPr/>
                    <a:lstStyle/>
                    <a:p>
                      <a:pPr algn="ctr" fontAlgn="ctr"/>
                      <a:r>
                        <a:rPr lang="en-US" sz="1200" u="none" strike="noStrike">
                          <a:effectLst/>
                        </a:rPr>
                        <a:t>29.3%</a:t>
                      </a:r>
                      <a:endParaRPr lang="en-US" sz="1200" b="0" i="0" u="none" strike="noStrike">
                        <a:solidFill>
                          <a:srgbClr val="000000"/>
                        </a:solidFill>
                        <a:effectLst/>
                        <a:latin typeface="Arial"/>
                      </a:endParaRPr>
                    </a:p>
                  </a:txBody>
                  <a:tcPr marL="8222" marR="8222" marT="8222" marB="0" anchor="ctr"/>
                </a:tc>
                <a:tc>
                  <a:txBody>
                    <a:bodyPr/>
                    <a:lstStyle/>
                    <a:p>
                      <a:pPr algn="ctr" fontAlgn="ctr"/>
                      <a:r>
                        <a:rPr lang="en-US" sz="1200" u="none" strike="noStrike" dirty="0">
                          <a:effectLst/>
                        </a:rPr>
                        <a:t>29.3%</a:t>
                      </a:r>
                      <a:endParaRPr lang="en-US" sz="1200" b="0" i="0" u="none" strike="noStrike" dirty="0">
                        <a:solidFill>
                          <a:srgbClr val="000000"/>
                        </a:solidFill>
                        <a:effectLst/>
                        <a:latin typeface="Arial"/>
                      </a:endParaRPr>
                    </a:p>
                  </a:txBody>
                  <a:tcPr marL="8222" marR="8222" marT="8222" marB="0" anchor="ctr"/>
                </a:tc>
                <a:tc>
                  <a:txBody>
                    <a:bodyPr/>
                    <a:lstStyle/>
                    <a:p>
                      <a:pPr algn="ctr" fontAlgn="ctr"/>
                      <a:r>
                        <a:rPr lang="en-US" sz="1200" u="none" strike="noStrike">
                          <a:effectLst/>
                        </a:rPr>
                        <a:t>29.3%</a:t>
                      </a:r>
                      <a:endParaRPr lang="en-US" sz="1200" b="0" i="0" u="none" strike="noStrike">
                        <a:solidFill>
                          <a:srgbClr val="000000"/>
                        </a:solidFill>
                        <a:effectLst/>
                        <a:latin typeface="Arial"/>
                      </a:endParaRPr>
                    </a:p>
                  </a:txBody>
                  <a:tcPr marL="8222" marR="8222" marT="8222" marB="0" anchor="ctr"/>
                </a:tc>
                <a:tc>
                  <a:txBody>
                    <a:bodyPr/>
                    <a:lstStyle/>
                    <a:p>
                      <a:pPr algn="ctr" fontAlgn="ctr"/>
                      <a:r>
                        <a:rPr lang="en-US" sz="1200" u="none" strike="noStrike">
                          <a:effectLst/>
                        </a:rPr>
                        <a:t>29.3%</a:t>
                      </a:r>
                      <a:endParaRPr lang="en-US" sz="1200" b="0" i="0" u="none" strike="noStrike">
                        <a:solidFill>
                          <a:srgbClr val="000000"/>
                        </a:solidFill>
                        <a:effectLst/>
                        <a:latin typeface="Arial"/>
                      </a:endParaRPr>
                    </a:p>
                  </a:txBody>
                  <a:tcPr marL="8222" marR="8222" marT="8222" marB="0" anchor="ctr"/>
                </a:tc>
                <a:tc>
                  <a:txBody>
                    <a:bodyPr/>
                    <a:lstStyle/>
                    <a:p>
                      <a:pPr algn="ctr" fontAlgn="ctr"/>
                      <a:r>
                        <a:rPr lang="en-US" sz="1200" u="none" strike="noStrike" dirty="0">
                          <a:effectLst/>
                        </a:rPr>
                        <a:t>29.3%</a:t>
                      </a:r>
                      <a:endParaRPr lang="en-US" sz="1200" b="0" i="0" u="none" strike="noStrike" dirty="0">
                        <a:solidFill>
                          <a:srgbClr val="000000"/>
                        </a:solidFill>
                        <a:effectLst/>
                        <a:latin typeface="Arial"/>
                      </a:endParaRPr>
                    </a:p>
                  </a:txBody>
                  <a:tcPr marL="8222" marR="8222" marT="8222" marB="0" anchor="ctr"/>
                </a:tc>
              </a:tr>
            </a:tbl>
          </a:graphicData>
        </a:graphic>
      </p:graphicFrame>
    </p:spTree>
    <p:extLst>
      <p:ext uri="{BB962C8B-B14F-4D97-AF65-F5344CB8AC3E}">
        <p14:creationId xmlns:p14="http://schemas.microsoft.com/office/powerpoint/2010/main" val="254357039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03200" y="613457"/>
            <a:ext cx="8708571" cy="562201"/>
          </a:xfrm>
        </p:spPr>
        <p:txBody>
          <a:bodyPr/>
          <a:lstStyle/>
          <a:p>
            <a:pPr algn="ctr"/>
            <a:r>
              <a:rPr lang="en-US" sz="2800" dirty="0" smtClean="0">
                <a:latin typeface="Times New Roman" pitchFamily="18" charset="0"/>
                <a:cs typeface="Times New Roman" pitchFamily="18" charset="0"/>
              </a:rPr>
              <a:t>Range Estimator </a:t>
            </a:r>
            <a:r>
              <a:rPr lang="en-US" sz="2800" dirty="0" smtClean="0">
                <a:latin typeface="Times New Roman" pitchFamily="18" charset="0"/>
                <a:cs typeface="Times New Roman" pitchFamily="18" charset="0"/>
              </a:rPr>
              <a:t>– Deployment Conditions</a:t>
            </a:r>
            <a:endParaRPr lang="en-US" sz="2800" dirty="0">
              <a:latin typeface="Times New Roman" pitchFamily="18" charset="0"/>
              <a:cs typeface="Times New Roman" pitchFamily="18" charset="0"/>
            </a:endParaRPr>
          </a:p>
        </p:txBody>
      </p:sp>
      <p:sp>
        <p:nvSpPr>
          <p:cNvPr id="5" name="Footer Placeholder 4"/>
          <p:cNvSpPr>
            <a:spLocks noGrp="1"/>
          </p:cNvSpPr>
          <p:nvPr>
            <p:ph type="ftr" sz="quarter" idx="11"/>
          </p:nvPr>
        </p:nvSpPr>
        <p:spPr/>
        <p:txBody>
          <a:bodyPr/>
          <a:lstStyle/>
          <a:p>
            <a:pPr>
              <a:defRPr/>
            </a:pPr>
            <a:r>
              <a:rPr lang="en-US" smtClean="0"/>
              <a:t>Bruce Kraemer, Marvell</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B7B2142F-ADC9-4AE1-84ED-F3FFEB1C3B79}" type="slidenum">
              <a:rPr lang="en-US" smtClean="0"/>
              <a:pPr>
                <a:defRPr/>
              </a:pPr>
              <a:t>32</a:t>
            </a:fld>
            <a:endParaRPr lang="en-US"/>
          </a:p>
        </p:txBody>
      </p:sp>
      <p:sp>
        <p:nvSpPr>
          <p:cNvPr id="2" name="Date Placeholder 1"/>
          <p:cNvSpPr>
            <a:spLocks noGrp="1"/>
          </p:cNvSpPr>
          <p:nvPr>
            <p:ph type="dt" sz="half" idx="10"/>
          </p:nvPr>
        </p:nvSpPr>
        <p:spPr>
          <a:xfrm>
            <a:off x="696913" y="332601"/>
            <a:ext cx="1340110" cy="276999"/>
          </a:xfrm>
        </p:spPr>
        <p:txBody>
          <a:bodyPr/>
          <a:lstStyle/>
          <a:p>
            <a:pPr>
              <a:defRPr/>
            </a:pPr>
            <a:r>
              <a:rPr lang="en-US" smtClean="0"/>
              <a:t>March  2012</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708765537"/>
              </p:ext>
            </p:extLst>
          </p:nvPr>
        </p:nvGraphicFramePr>
        <p:xfrm>
          <a:off x="1698171" y="1139376"/>
          <a:ext cx="4470400" cy="5196729"/>
        </p:xfrm>
        <a:graphic>
          <a:graphicData uri="http://schemas.openxmlformats.org/drawingml/2006/table">
            <a:tbl>
              <a:tblPr>
                <a:tableStyleId>{5C22544A-7EE6-4342-B048-85BDC9FD1C3A}</a:tableStyleId>
              </a:tblPr>
              <a:tblGrid>
                <a:gridCol w="3344136"/>
                <a:gridCol w="1126264"/>
              </a:tblGrid>
              <a:tr h="281872">
                <a:tc>
                  <a:txBody>
                    <a:bodyPr/>
                    <a:lstStyle/>
                    <a:p>
                      <a:pPr algn="r" fontAlgn="ctr"/>
                      <a:r>
                        <a:rPr lang="en-US" sz="1050" u="none" strike="noStrike" dirty="0">
                          <a:effectLst/>
                        </a:rPr>
                        <a:t>Denotes values transferred from</a:t>
                      </a:r>
                      <a:endParaRPr lang="en-US" sz="1050" b="1" i="0" u="none" strike="noStrike" dirty="0">
                        <a:solidFill>
                          <a:srgbClr val="000000"/>
                        </a:solidFill>
                        <a:effectLst/>
                        <a:latin typeface="Calibri"/>
                      </a:endParaRPr>
                    </a:p>
                  </a:txBody>
                  <a:tcPr marL="5606" marR="5606" marT="5606" marB="0" anchor="ctr"/>
                </a:tc>
                <a:tc>
                  <a:txBody>
                    <a:bodyPr/>
                    <a:lstStyle/>
                    <a:p>
                      <a:pPr algn="ctr" fontAlgn="ctr"/>
                      <a:r>
                        <a:rPr lang="en-US" sz="1000" u="none" strike="noStrike">
                          <a:effectLst/>
                        </a:rPr>
                        <a:t>Sheet A</a:t>
                      </a:r>
                      <a:endParaRPr lang="en-US" sz="1000" b="1" i="0" u="none" strike="noStrike">
                        <a:solidFill>
                          <a:srgbClr val="000000"/>
                        </a:solidFill>
                        <a:effectLst/>
                        <a:latin typeface="Calibri"/>
                      </a:endParaRPr>
                    </a:p>
                  </a:txBody>
                  <a:tcPr marL="5606" marR="5606" marT="5606" marB="0" anchor="ctr"/>
                </a:tc>
              </a:tr>
              <a:tr h="544078">
                <a:tc>
                  <a:txBody>
                    <a:bodyPr/>
                    <a:lstStyle/>
                    <a:p>
                      <a:pPr algn="r" fontAlgn="ctr"/>
                      <a:r>
                        <a:rPr lang="en-US" sz="1000" u="none" strike="noStrike">
                          <a:effectLst/>
                        </a:rPr>
                        <a:t>Terminal type that best fits Smart Grid "Use Case" being analyzed (If multiple types, best to choose "worse case")</a:t>
                      </a:r>
                      <a:endParaRPr lang="en-US" sz="1000" b="1" i="0" u="none" strike="noStrike">
                        <a:solidFill>
                          <a:srgbClr val="000000"/>
                        </a:solidFill>
                        <a:effectLst/>
                        <a:latin typeface="Calibri"/>
                      </a:endParaRPr>
                    </a:p>
                  </a:txBody>
                  <a:tcPr marL="5606" marR="5606" marT="5606" marB="0" anchor="ctr"/>
                </a:tc>
                <a:tc>
                  <a:txBody>
                    <a:bodyPr/>
                    <a:lstStyle/>
                    <a:p>
                      <a:pPr algn="ctr" fontAlgn="ctr"/>
                      <a:r>
                        <a:rPr lang="en-US" sz="1000" u="none" strike="noStrike">
                          <a:effectLst/>
                        </a:rPr>
                        <a:t>Wireless-Enabled Smart Meter</a:t>
                      </a:r>
                      <a:endParaRPr lang="en-US" sz="1000" b="1" i="0" u="none" strike="noStrike">
                        <a:solidFill>
                          <a:srgbClr val="000000"/>
                        </a:solidFill>
                        <a:effectLst/>
                        <a:latin typeface="Calibri"/>
                      </a:endParaRPr>
                    </a:p>
                  </a:txBody>
                  <a:tcPr marL="5606" marR="5606" marT="5606" marB="0" anchor="ctr"/>
                </a:tc>
              </a:tr>
              <a:tr h="137658">
                <a:tc>
                  <a:txBody>
                    <a:bodyPr/>
                    <a:lstStyle/>
                    <a:p>
                      <a:pPr algn="r" fontAlgn="ctr"/>
                      <a:r>
                        <a:rPr lang="en-US" sz="1000" u="none" strike="noStrike">
                          <a:effectLst/>
                        </a:rPr>
                        <a:t>Spectrum is "Dedicated" or "Shared"</a:t>
                      </a:r>
                      <a:endParaRPr lang="en-US" sz="1000" b="1" i="0" u="none" strike="noStrike">
                        <a:solidFill>
                          <a:srgbClr val="000000"/>
                        </a:solidFill>
                        <a:effectLst/>
                        <a:latin typeface="Calibri"/>
                      </a:endParaRPr>
                    </a:p>
                  </a:txBody>
                  <a:tcPr marL="5606" marR="5606" marT="5606" marB="0" anchor="ctr"/>
                </a:tc>
                <a:tc>
                  <a:txBody>
                    <a:bodyPr/>
                    <a:lstStyle/>
                    <a:p>
                      <a:pPr algn="ctr" fontAlgn="ctr"/>
                      <a:r>
                        <a:rPr lang="en-US" sz="1000" u="none" strike="noStrike" dirty="0">
                          <a:effectLst/>
                        </a:rPr>
                        <a:t>Dedicated</a:t>
                      </a:r>
                      <a:endParaRPr lang="en-US" sz="1000" b="1" i="0" u="none" strike="noStrike" dirty="0">
                        <a:solidFill>
                          <a:srgbClr val="000000"/>
                        </a:solidFill>
                        <a:effectLst/>
                        <a:latin typeface="Calibri"/>
                      </a:endParaRPr>
                    </a:p>
                  </a:txBody>
                  <a:tcPr marL="5606" marR="5606" marT="5606" marB="0" anchor="ctr">
                    <a:solidFill>
                      <a:srgbClr val="FFFF00"/>
                    </a:solidFill>
                  </a:tcPr>
                </a:tc>
              </a:tr>
              <a:tr h="131103">
                <a:tc>
                  <a:txBody>
                    <a:bodyPr/>
                    <a:lstStyle/>
                    <a:p>
                      <a:pPr algn="r" fontAlgn="ctr"/>
                      <a:r>
                        <a:rPr lang="en-US" sz="1000" u="none" strike="noStrike">
                          <a:effectLst/>
                        </a:rPr>
                        <a:t>Duplexing Method is </a:t>
                      </a:r>
                      <a:endParaRPr lang="en-US" sz="1000" b="1" i="0" u="none" strike="noStrike">
                        <a:solidFill>
                          <a:srgbClr val="000000"/>
                        </a:solidFill>
                        <a:effectLst/>
                        <a:latin typeface="Calibri"/>
                      </a:endParaRPr>
                    </a:p>
                  </a:txBody>
                  <a:tcPr marL="5606" marR="5606" marT="5606" marB="0" anchor="ctr"/>
                </a:tc>
                <a:tc>
                  <a:txBody>
                    <a:bodyPr/>
                    <a:lstStyle/>
                    <a:p>
                      <a:pPr algn="ctr" fontAlgn="ctr"/>
                      <a:r>
                        <a:rPr lang="en-US" sz="1000" u="none" strike="noStrike" dirty="0">
                          <a:effectLst/>
                        </a:rPr>
                        <a:t>TDD</a:t>
                      </a:r>
                      <a:endParaRPr lang="en-US" sz="1000" b="1" i="0" u="none" strike="noStrike" dirty="0">
                        <a:solidFill>
                          <a:srgbClr val="000000"/>
                        </a:solidFill>
                        <a:effectLst/>
                        <a:latin typeface="Calibri"/>
                      </a:endParaRPr>
                    </a:p>
                  </a:txBody>
                  <a:tcPr marL="5606" marR="5606" marT="5606" marB="0" anchor="ctr"/>
                </a:tc>
              </a:tr>
              <a:tr h="281872">
                <a:tc>
                  <a:txBody>
                    <a:bodyPr/>
                    <a:lstStyle/>
                    <a:p>
                      <a:pPr algn="r" fontAlgn="ctr"/>
                      <a:r>
                        <a:rPr lang="en-US" sz="1000" u="none" strike="noStrike">
                          <a:effectLst/>
                        </a:rPr>
                        <a:t>Operating Frequency Band =</a:t>
                      </a:r>
                      <a:endParaRPr lang="en-US" sz="1000" b="1" i="0" u="none" strike="noStrike">
                        <a:solidFill>
                          <a:srgbClr val="000000"/>
                        </a:solidFill>
                        <a:effectLst/>
                        <a:latin typeface="Calibri"/>
                      </a:endParaRPr>
                    </a:p>
                  </a:txBody>
                  <a:tcPr marL="5606" marR="5606" marT="5606" marB="0" anchor="ctr"/>
                </a:tc>
                <a:tc>
                  <a:txBody>
                    <a:bodyPr/>
                    <a:lstStyle/>
                    <a:p>
                      <a:pPr algn="ctr" fontAlgn="ctr"/>
                      <a:r>
                        <a:rPr lang="en-US" sz="1000" u="none" strike="noStrike" dirty="0">
                          <a:effectLst/>
                        </a:rPr>
                        <a:t>2000</a:t>
                      </a:r>
                      <a:endParaRPr lang="en-US" sz="1000" b="1" i="0" u="none" strike="noStrike" dirty="0">
                        <a:solidFill>
                          <a:srgbClr val="000000"/>
                        </a:solidFill>
                        <a:effectLst/>
                        <a:latin typeface="Calibri"/>
                      </a:endParaRPr>
                    </a:p>
                  </a:txBody>
                  <a:tcPr marL="5606" marR="5606" marT="5606" marB="0" anchor="ctr"/>
                </a:tc>
              </a:tr>
              <a:tr h="275317">
                <a:tc>
                  <a:txBody>
                    <a:bodyPr/>
                    <a:lstStyle/>
                    <a:p>
                      <a:pPr algn="r" fontAlgn="ctr"/>
                      <a:r>
                        <a:rPr lang="en-US" sz="1000" u="none" strike="noStrike">
                          <a:effectLst/>
                        </a:rPr>
                        <a:t>Req Cell Edge UL Channel Goodput =</a:t>
                      </a:r>
                      <a:endParaRPr lang="en-US" sz="1000" b="1" i="0" u="none" strike="noStrike">
                        <a:solidFill>
                          <a:srgbClr val="000000"/>
                        </a:solidFill>
                        <a:effectLst/>
                        <a:latin typeface="Calibri"/>
                      </a:endParaRPr>
                    </a:p>
                  </a:txBody>
                  <a:tcPr marL="5606" marR="5606" marT="5606" marB="0" anchor="ctr"/>
                </a:tc>
                <a:tc>
                  <a:txBody>
                    <a:bodyPr/>
                    <a:lstStyle/>
                    <a:p>
                      <a:pPr algn="ctr" fontAlgn="ctr"/>
                      <a:r>
                        <a:rPr lang="en-US" sz="1000" u="none" strike="noStrike" dirty="0">
                          <a:effectLst/>
                        </a:rPr>
                        <a:t>0.050</a:t>
                      </a:r>
                      <a:endParaRPr lang="en-US" sz="1000" b="1" i="0" u="none" strike="noStrike" dirty="0">
                        <a:solidFill>
                          <a:srgbClr val="000000"/>
                        </a:solidFill>
                        <a:effectLst/>
                        <a:latin typeface="Calibri"/>
                      </a:endParaRPr>
                    </a:p>
                  </a:txBody>
                  <a:tcPr marL="5606" marR="5606" marT="5606" marB="0" anchor="ctr">
                    <a:solidFill>
                      <a:srgbClr val="FFFF00"/>
                    </a:solidFill>
                  </a:tcPr>
                </a:tc>
              </a:tr>
              <a:tr h="131103">
                <a:tc>
                  <a:txBody>
                    <a:bodyPr/>
                    <a:lstStyle/>
                    <a:p>
                      <a:pPr algn="r" fontAlgn="ctr"/>
                      <a:r>
                        <a:rPr lang="en-US" sz="1000" u="none" strike="noStrike">
                          <a:effectLst/>
                        </a:rPr>
                        <a:t>Req Cell Edge DL Channel Goodput =</a:t>
                      </a:r>
                      <a:endParaRPr lang="en-US" sz="1000" b="1" i="0" u="none" strike="noStrike">
                        <a:solidFill>
                          <a:srgbClr val="000000"/>
                        </a:solidFill>
                        <a:effectLst/>
                        <a:latin typeface="Calibri"/>
                      </a:endParaRPr>
                    </a:p>
                  </a:txBody>
                  <a:tcPr marL="5606" marR="5606" marT="5606" marB="0" anchor="ctr"/>
                </a:tc>
                <a:tc>
                  <a:txBody>
                    <a:bodyPr/>
                    <a:lstStyle/>
                    <a:p>
                      <a:pPr algn="ctr" fontAlgn="ctr"/>
                      <a:r>
                        <a:rPr lang="en-US" sz="1000" u="none" strike="noStrike" dirty="0">
                          <a:effectLst/>
                        </a:rPr>
                        <a:t>0.100</a:t>
                      </a:r>
                      <a:endParaRPr lang="en-US" sz="1000" b="1" i="0" u="none" strike="noStrike" dirty="0">
                        <a:solidFill>
                          <a:srgbClr val="000000"/>
                        </a:solidFill>
                        <a:effectLst/>
                        <a:latin typeface="Calibri"/>
                      </a:endParaRPr>
                    </a:p>
                  </a:txBody>
                  <a:tcPr marL="5606" marR="5606" marT="5606" marB="0" anchor="ctr">
                    <a:solidFill>
                      <a:srgbClr val="FFFF00"/>
                    </a:solidFill>
                  </a:tcPr>
                </a:tc>
              </a:tr>
              <a:tr h="124548">
                <a:tc>
                  <a:txBody>
                    <a:bodyPr/>
                    <a:lstStyle/>
                    <a:p>
                      <a:pPr algn="r" fontAlgn="b"/>
                      <a:r>
                        <a:rPr lang="en-US" sz="1000" u="none" strike="noStrike">
                          <a:effectLst/>
                        </a:rPr>
                        <a:t>Required UL Cell Edge SNR =</a:t>
                      </a:r>
                      <a:endParaRPr lang="en-US" sz="1000" b="1" i="0" u="none" strike="noStrike">
                        <a:solidFill>
                          <a:srgbClr val="000000"/>
                        </a:solidFill>
                        <a:effectLst/>
                        <a:latin typeface="Calibri"/>
                      </a:endParaRPr>
                    </a:p>
                  </a:txBody>
                  <a:tcPr marL="5606" marR="5606" marT="5606" marB="0" anchor="b"/>
                </a:tc>
                <a:tc>
                  <a:txBody>
                    <a:bodyPr/>
                    <a:lstStyle/>
                    <a:p>
                      <a:pPr algn="ctr" fontAlgn="ctr"/>
                      <a:r>
                        <a:rPr lang="en-US" sz="1000" u="none" strike="noStrike" dirty="0">
                          <a:effectLst/>
                        </a:rPr>
                        <a:t>0.0</a:t>
                      </a:r>
                      <a:endParaRPr lang="en-US" sz="1000" b="1" i="0" u="none" strike="noStrike" dirty="0">
                        <a:solidFill>
                          <a:srgbClr val="000000"/>
                        </a:solidFill>
                        <a:effectLst/>
                        <a:latin typeface="Calibri"/>
                      </a:endParaRPr>
                    </a:p>
                  </a:txBody>
                  <a:tcPr marL="5606" marR="5606" marT="5606" marB="0" anchor="ctr"/>
                </a:tc>
              </a:tr>
              <a:tr h="124548">
                <a:tc>
                  <a:txBody>
                    <a:bodyPr/>
                    <a:lstStyle/>
                    <a:p>
                      <a:pPr algn="r" fontAlgn="ctr"/>
                      <a:r>
                        <a:rPr lang="en-US" sz="1000" u="none" strike="noStrike">
                          <a:effectLst/>
                        </a:rPr>
                        <a:t>(Lowest of DL/UL/Control) System Gain =</a:t>
                      </a:r>
                      <a:endParaRPr lang="en-US" sz="1000" b="1" i="0" u="none" strike="noStrike">
                        <a:solidFill>
                          <a:srgbClr val="000000"/>
                        </a:solidFill>
                        <a:effectLst/>
                        <a:latin typeface="Calibri"/>
                      </a:endParaRPr>
                    </a:p>
                  </a:txBody>
                  <a:tcPr marL="5606" marR="5606" marT="5606" marB="0" anchor="ctr"/>
                </a:tc>
                <a:tc>
                  <a:txBody>
                    <a:bodyPr/>
                    <a:lstStyle/>
                    <a:p>
                      <a:pPr algn="ctr" fontAlgn="ctr"/>
                      <a:r>
                        <a:rPr lang="en-US" sz="1000" u="none" strike="noStrike" dirty="0">
                          <a:effectLst/>
                        </a:rPr>
                        <a:t>142.0</a:t>
                      </a:r>
                      <a:endParaRPr lang="en-US" sz="1000" b="1" i="0" u="none" strike="noStrike" dirty="0">
                        <a:solidFill>
                          <a:srgbClr val="000000"/>
                        </a:solidFill>
                        <a:effectLst/>
                        <a:latin typeface="Calibri"/>
                      </a:endParaRPr>
                    </a:p>
                  </a:txBody>
                  <a:tcPr marL="5606" marR="5606" marT="5606" marB="0" anchor="ctr"/>
                </a:tc>
              </a:tr>
              <a:tr h="150769">
                <a:tc>
                  <a:txBody>
                    <a:bodyPr/>
                    <a:lstStyle/>
                    <a:p>
                      <a:pPr algn="r" fontAlgn="b"/>
                      <a:r>
                        <a:rPr lang="en-US" sz="1000" u="none" strike="noStrike">
                          <a:effectLst/>
                        </a:rPr>
                        <a:t>Effective UL Channel BW =</a:t>
                      </a:r>
                      <a:endParaRPr lang="en-US" sz="1000" b="1" i="0" u="none" strike="noStrike">
                        <a:solidFill>
                          <a:srgbClr val="000000"/>
                        </a:solidFill>
                        <a:effectLst/>
                        <a:latin typeface="Calibri"/>
                      </a:endParaRPr>
                    </a:p>
                  </a:txBody>
                  <a:tcPr marL="5606" marR="5606" marT="5606" marB="0" anchor="b"/>
                </a:tc>
                <a:tc>
                  <a:txBody>
                    <a:bodyPr/>
                    <a:lstStyle/>
                    <a:p>
                      <a:pPr algn="ctr" fontAlgn="b"/>
                      <a:r>
                        <a:rPr lang="en-US" sz="1000" u="none" strike="noStrike" dirty="0">
                          <a:effectLst/>
                        </a:rPr>
                        <a:t>6.00</a:t>
                      </a:r>
                      <a:endParaRPr lang="en-US" sz="1000" b="1" i="0" u="none" strike="noStrike" dirty="0">
                        <a:solidFill>
                          <a:srgbClr val="000000"/>
                        </a:solidFill>
                        <a:effectLst/>
                        <a:latin typeface="Calibri"/>
                      </a:endParaRPr>
                    </a:p>
                  </a:txBody>
                  <a:tcPr marL="5606" marR="5606" marT="5606" marB="0" anchor="b"/>
                </a:tc>
              </a:tr>
              <a:tr h="131103">
                <a:tc>
                  <a:txBody>
                    <a:bodyPr/>
                    <a:lstStyle/>
                    <a:p>
                      <a:pPr algn="r" fontAlgn="ctr"/>
                      <a:r>
                        <a:rPr lang="en-US" sz="1000" u="none" strike="noStrike">
                          <a:effectLst/>
                        </a:rPr>
                        <a:t>Channel OH for Encryption =</a:t>
                      </a:r>
                      <a:endParaRPr lang="en-US" sz="1000" b="1" i="0" u="none" strike="noStrike">
                        <a:solidFill>
                          <a:srgbClr val="000000"/>
                        </a:solidFill>
                        <a:effectLst/>
                        <a:latin typeface="Calibri"/>
                      </a:endParaRPr>
                    </a:p>
                  </a:txBody>
                  <a:tcPr marL="5606" marR="5606" marT="5606" marB="0" anchor="ctr"/>
                </a:tc>
                <a:tc>
                  <a:txBody>
                    <a:bodyPr/>
                    <a:lstStyle/>
                    <a:p>
                      <a:pPr algn="ctr" fontAlgn="b"/>
                      <a:r>
                        <a:rPr lang="en-US" sz="1000" u="none" strike="noStrike" dirty="0">
                          <a:effectLst/>
                        </a:rPr>
                        <a:t>10.0%</a:t>
                      </a:r>
                      <a:endParaRPr lang="en-US" sz="1000" b="1" i="0" u="none" strike="noStrike" dirty="0">
                        <a:solidFill>
                          <a:srgbClr val="000000"/>
                        </a:solidFill>
                        <a:effectLst/>
                        <a:latin typeface="Calibri"/>
                      </a:endParaRPr>
                    </a:p>
                  </a:txBody>
                  <a:tcPr marL="5606" marR="5606" marT="5606" marB="0" anchor="b">
                    <a:solidFill>
                      <a:srgbClr val="FFFF00"/>
                    </a:solidFill>
                  </a:tcPr>
                </a:tc>
              </a:tr>
              <a:tr h="150769">
                <a:tc>
                  <a:txBody>
                    <a:bodyPr/>
                    <a:lstStyle/>
                    <a:p>
                      <a:pPr algn="r" fontAlgn="ctr"/>
                      <a:r>
                        <a:rPr lang="en-US" sz="1000" u="none" strike="noStrike">
                          <a:effectLst/>
                        </a:rPr>
                        <a:t>Additional, higher layer Channel OH =</a:t>
                      </a:r>
                      <a:endParaRPr lang="en-US" sz="1000" b="1" i="0" u="none" strike="noStrike">
                        <a:solidFill>
                          <a:srgbClr val="000000"/>
                        </a:solidFill>
                        <a:effectLst/>
                        <a:latin typeface="Calibri"/>
                      </a:endParaRPr>
                    </a:p>
                  </a:txBody>
                  <a:tcPr marL="5606" marR="5606" marT="5606" marB="0" anchor="ctr"/>
                </a:tc>
                <a:tc>
                  <a:txBody>
                    <a:bodyPr/>
                    <a:lstStyle/>
                    <a:p>
                      <a:pPr algn="ctr" fontAlgn="b"/>
                      <a:r>
                        <a:rPr lang="en-US" sz="1000" u="none" strike="noStrike" dirty="0">
                          <a:effectLst/>
                        </a:rPr>
                        <a:t>10.0%</a:t>
                      </a:r>
                      <a:endParaRPr lang="en-US" sz="1000" b="1" i="0" u="none" strike="noStrike" dirty="0">
                        <a:solidFill>
                          <a:srgbClr val="000000"/>
                        </a:solidFill>
                        <a:effectLst/>
                        <a:latin typeface="Calibri"/>
                      </a:endParaRPr>
                    </a:p>
                  </a:txBody>
                  <a:tcPr marL="5606" marR="5606" marT="5606" marB="0" anchor="b">
                    <a:solidFill>
                      <a:srgbClr val="FFFF00"/>
                    </a:solidFill>
                  </a:tcPr>
                </a:tc>
              </a:tr>
              <a:tr h="131103">
                <a:tc>
                  <a:txBody>
                    <a:bodyPr/>
                    <a:lstStyle/>
                    <a:p>
                      <a:pPr algn="r" fontAlgn="ctr"/>
                      <a:r>
                        <a:rPr lang="en-US" sz="1000" u="none" strike="noStrike">
                          <a:effectLst/>
                        </a:rPr>
                        <a:t>Total Channel OH  =</a:t>
                      </a:r>
                      <a:endParaRPr lang="en-US" sz="1000" b="1" i="0" u="none" strike="noStrike">
                        <a:solidFill>
                          <a:srgbClr val="000000"/>
                        </a:solidFill>
                        <a:effectLst/>
                        <a:latin typeface="Calibri"/>
                      </a:endParaRPr>
                    </a:p>
                  </a:txBody>
                  <a:tcPr marL="5606" marR="5606" marT="5606" marB="0" anchor="ctr"/>
                </a:tc>
                <a:tc>
                  <a:txBody>
                    <a:bodyPr/>
                    <a:lstStyle/>
                    <a:p>
                      <a:pPr algn="ctr" fontAlgn="ctr"/>
                      <a:r>
                        <a:rPr lang="en-US" sz="1000" u="none" strike="noStrike" dirty="0">
                          <a:effectLst/>
                        </a:rPr>
                        <a:t>50.9%</a:t>
                      </a:r>
                      <a:endParaRPr lang="en-US" sz="1000" b="1" i="0" u="none" strike="noStrike" dirty="0">
                        <a:solidFill>
                          <a:srgbClr val="000000"/>
                        </a:solidFill>
                        <a:effectLst/>
                        <a:latin typeface="Calibri"/>
                      </a:endParaRPr>
                    </a:p>
                  </a:txBody>
                  <a:tcPr marL="5606" marR="5606" marT="5606" marB="0" anchor="ctr"/>
                </a:tc>
              </a:tr>
              <a:tr h="131103">
                <a:tc>
                  <a:txBody>
                    <a:bodyPr/>
                    <a:lstStyle/>
                    <a:p>
                      <a:pPr algn="r" fontAlgn="ctr"/>
                      <a:r>
                        <a:rPr lang="en-US" sz="1000" u="none" strike="noStrike">
                          <a:effectLst/>
                        </a:rPr>
                        <a:t>Frequency Re-Use Factor =</a:t>
                      </a:r>
                      <a:endParaRPr lang="en-US" sz="1000" b="1" i="0" u="none" strike="noStrike">
                        <a:solidFill>
                          <a:srgbClr val="000000"/>
                        </a:solidFill>
                        <a:effectLst/>
                        <a:latin typeface="Calibri"/>
                      </a:endParaRPr>
                    </a:p>
                  </a:txBody>
                  <a:tcPr marL="5606" marR="5606" marT="5606" marB="0" anchor="ctr"/>
                </a:tc>
                <a:tc>
                  <a:txBody>
                    <a:bodyPr/>
                    <a:lstStyle/>
                    <a:p>
                      <a:pPr algn="ctr" fontAlgn="ctr"/>
                      <a:r>
                        <a:rPr lang="en-US" sz="1000" u="none" strike="noStrike" dirty="0">
                          <a:effectLst/>
                        </a:rPr>
                        <a:t>1</a:t>
                      </a:r>
                      <a:endParaRPr lang="en-US" sz="1000" b="1" i="0" u="none" strike="noStrike" dirty="0">
                        <a:solidFill>
                          <a:srgbClr val="000000"/>
                        </a:solidFill>
                        <a:effectLst/>
                        <a:latin typeface="Calibri"/>
                      </a:endParaRPr>
                    </a:p>
                  </a:txBody>
                  <a:tcPr marL="5606" marR="5606" marT="5606" marB="0" anchor="ctr">
                    <a:solidFill>
                      <a:srgbClr val="FFFF00"/>
                    </a:solidFill>
                  </a:tcPr>
                </a:tc>
              </a:tr>
              <a:tr h="131103">
                <a:tc>
                  <a:txBody>
                    <a:bodyPr/>
                    <a:lstStyle/>
                    <a:p>
                      <a:pPr algn="r" fontAlgn="b"/>
                      <a:r>
                        <a:rPr lang="en-US" sz="1000" u="none" strike="noStrike">
                          <a:effectLst/>
                        </a:rPr>
                        <a:t>Base Station Antenna Height =</a:t>
                      </a:r>
                      <a:endParaRPr lang="en-US" sz="1000" b="1" i="0" u="none" strike="noStrike">
                        <a:solidFill>
                          <a:srgbClr val="000000"/>
                        </a:solidFill>
                        <a:effectLst/>
                        <a:latin typeface="Calibri"/>
                      </a:endParaRPr>
                    </a:p>
                  </a:txBody>
                  <a:tcPr marL="5606" marR="5606" marT="5606" marB="0" anchor="b"/>
                </a:tc>
                <a:tc>
                  <a:txBody>
                    <a:bodyPr/>
                    <a:lstStyle/>
                    <a:p>
                      <a:pPr algn="ctr" fontAlgn="b"/>
                      <a:r>
                        <a:rPr lang="en-US" sz="1000" u="none" strike="noStrike" dirty="0">
                          <a:effectLst/>
                        </a:rPr>
                        <a:t>200</a:t>
                      </a:r>
                      <a:endParaRPr lang="en-US" sz="1000" b="1" i="0" u="none" strike="noStrike" dirty="0">
                        <a:solidFill>
                          <a:srgbClr val="000000"/>
                        </a:solidFill>
                        <a:effectLst/>
                        <a:latin typeface="Calibri"/>
                      </a:endParaRPr>
                    </a:p>
                  </a:txBody>
                  <a:tcPr marL="5606" marR="5606" marT="5606" marB="0" anchor="b">
                    <a:solidFill>
                      <a:srgbClr val="FFFF00"/>
                    </a:solidFill>
                  </a:tcPr>
                </a:tc>
              </a:tr>
              <a:tr h="131103">
                <a:tc>
                  <a:txBody>
                    <a:bodyPr/>
                    <a:lstStyle/>
                    <a:p>
                      <a:pPr algn="r" fontAlgn="b"/>
                      <a:r>
                        <a:rPr lang="en-US" sz="1000" u="none" strike="noStrike">
                          <a:effectLst/>
                        </a:rPr>
                        <a:t>Terminal (Actor) Antenna Height =</a:t>
                      </a:r>
                      <a:endParaRPr lang="en-US" sz="1000" b="1" i="0" u="none" strike="noStrike">
                        <a:solidFill>
                          <a:srgbClr val="000000"/>
                        </a:solidFill>
                        <a:effectLst/>
                        <a:latin typeface="Calibri"/>
                      </a:endParaRPr>
                    </a:p>
                  </a:txBody>
                  <a:tcPr marL="5606" marR="5606" marT="5606" marB="0" anchor="b"/>
                </a:tc>
                <a:tc>
                  <a:txBody>
                    <a:bodyPr/>
                    <a:lstStyle/>
                    <a:p>
                      <a:pPr algn="ctr" fontAlgn="b"/>
                      <a:r>
                        <a:rPr lang="en-US" sz="1000" u="none" strike="noStrike" dirty="0">
                          <a:effectLst/>
                        </a:rPr>
                        <a:t>2</a:t>
                      </a:r>
                      <a:endParaRPr lang="en-US" sz="1000" b="1" i="0" u="none" strike="noStrike" dirty="0">
                        <a:solidFill>
                          <a:srgbClr val="000000"/>
                        </a:solidFill>
                        <a:effectLst/>
                        <a:latin typeface="Calibri"/>
                      </a:endParaRPr>
                    </a:p>
                  </a:txBody>
                  <a:tcPr marL="5606" marR="5606" marT="5606" marB="0" anchor="b">
                    <a:solidFill>
                      <a:srgbClr val="FFFF00"/>
                    </a:solidFill>
                  </a:tcPr>
                </a:tc>
              </a:tr>
              <a:tr h="131103">
                <a:tc>
                  <a:txBody>
                    <a:bodyPr/>
                    <a:lstStyle/>
                    <a:p>
                      <a:pPr algn="r" fontAlgn="b"/>
                      <a:r>
                        <a:rPr lang="en-US" sz="1000" u="none" strike="noStrike">
                          <a:effectLst/>
                        </a:rPr>
                        <a:t>Terminal (Actor) Location is </a:t>
                      </a:r>
                      <a:endParaRPr lang="en-US" sz="1000" b="1" i="0" u="none" strike="noStrike">
                        <a:solidFill>
                          <a:srgbClr val="000000"/>
                        </a:solidFill>
                        <a:effectLst/>
                        <a:latin typeface="Calibri"/>
                      </a:endParaRPr>
                    </a:p>
                  </a:txBody>
                  <a:tcPr marL="5606" marR="5606" marT="5606" marB="0" anchor="b"/>
                </a:tc>
                <a:tc>
                  <a:txBody>
                    <a:bodyPr/>
                    <a:lstStyle/>
                    <a:p>
                      <a:pPr algn="ctr" fontAlgn="b"/>
                      <a:r>
                        <a:rPr lang="en-US" sz="1000" u="none" strike="noStrike" dirty="0">
                          <a:effectLst/>
                        </a:rPr>
                        <a:t>Outdoor</a:t>
                      </a:r>
                      <a:endParaRPr lang="en-US" sz="1000" b="1" i="0" u="none" strike="noStrike" dirty="0">
                        <a:solidFill>
                          <a:srgbClr val="000000"/>
                        </a:solidFill>
                        <a:effectLst/>
                        <a:latin typeface="Calibri"/>
                      </a:endParaRPr>
                    </a:p>
                  </a:txBody>
                  <a:tcPr marL="5606" marR="5606" marT="5606" marB="0" anchor="b">
                    <a:solidFill>
                      <a:srgbClr val="FFFF00"/>
                    </a:solidFill>
                  </a:tcPr>
                </a:tc>
              </a:tr>
              <a:tr h="131103">
                <a:tc>
                  <a:txBody>
                    <a:bodyPr/>
                    <a:lstStyle/>
                    <a:p>
                      <a:pPr algn="r" fontAlgn="b"/>
                      <a:r>
                        <a:rPr lang="en-US" sz="1000" u="none" strike="noStrike">
                          <a:effectLst/>
                        </a:rPr>
                        <a:t>Required Cell Edge Availability =</a:t>
                      </a:r>
                      <a:endParaRPr lang="en-US" sz="1000" b="1" i="0" u="none" strike="noStrike">
                        <a:solidFill>
                          <a:srgbClr val="000000"/>
                        </a:solidFill>
                        <a:effectLst/>
                        <a:latin typeface="Calibri"/>
                      </a:endParaRPr>
                    </a:p>
                  </a:txBody>
                  <a:tcPr marL="5606" marR="5606" marT="5606" marB="0" anchor="b"/>
                </a:tc>
                <a:tc>
                  <a:txBody>
                    <a:bodyPr/>
                    <a:lstStyle/>
                    <a:p>
                      <a:pPr algn="ctr" fontAlgn="b"/>
                      <a:r>
                        <a:rPr lang="en-US" sz="1000" u="none" strike="noStrike" dirty="0">
                          <a:effectLst/>
                        </a:rPr>
                        <a:t>93.0%</a:t>
                      </a:r>
                      <a:endParaRPr lang="en-US" sz="1000" b="1" i="0" u="none" strike="noStrike" dirty="0">
                        <a:solidFill>
                          <a:srgbClr val="000000"/>
                        </a:solidFill>
                        <a:effectLst/>
                        <a:latin typeface="Calibri"/>
                      </a:endParaRPr>
                    </a:p>
                  </a:txBody>
                  <a:tcPr marL="5606" marR="5606" marT="5606" marB="0" anchor="b">
                    <a:solidFill>
                      <a:srgbClr val="FFFF00"/>
                    </a:solidFill>
                  </a:tcPr>
                </a:tc>
              </a:tr>
              <a:tr h="131103">
                <a:tc>
                  <a:txBody>
                    <a:bodyPr/>
                    <a:lstStyle/>
                    <a:p>
                      <a:pPr algn="r" fontAlgn="b"/>
                      <a:r>
                        <a:rPr lang="en-US" sz="1000" u="none" strike="noStrike">
                          <a:effectLst/>
                        </a:rPr>
                        <a:t>Capacity-Limited Traffic Direction is </a:t>
                      </a:r>
                      <a:endParaRPr lang="en-US" sz="1000" b="1" i="0" u="none" strike="noStrike">
                        <a:solidFill>
                          <a:srgbClr val="000000"/>
                        </a:solidFill>
                        <a:effectLst/>
                        <a:latin typeface="Calibri"/>
                      </a:endParaRPr>
                    </a:p>
                  </a:txBody>
                  <a:tcPr marL="5606" marR="5606" marT="5606" marB="0" anchor="b"/>
                </a:tc>
                <a:tc>
                  <a:txBody>
                    <a:bodyPr/>
                    <a:lstStyle/>
                    <a:p>
                      <a:pPr algn="ctr" fontAlgn="b"/>
                      <a:r>
                        <a:rPr lang="en-US" sz="1000" u="none" strike="noStrike">
                          <a:effectLst/>
                        </a:rPr>
                        <a:t>UL</a:t>
                      </a:r>
                      <a:endParaRPr lang="en-US" sz="1000" b="1" i="0" u="none" strike="noStrike">
                        <a:solidFill>
                          <a:srgbClr val="000000"/>
                        </a:solidFill>
                        <a:effectLst/>
                        <a:latin typeface="Calibri"/>
                      </a:endParaRPr>
                    </a:p>
                  </a:txBody>
                  <a:tcPr marL="5606" marR="5606" marT="5606" marB="0" anchor="b"/>
                </a:tc>
              </a:tr>
              <a:tr h="196655">
                <a:tc>
                  <a:txBody>
                    <a:bodyPr/>
                    <a:lstStyle/>
                    <a:p>
                      <a:pPr algn="r" fontAlgn="ctr"/>
                      <a:r>
                        <a:rPr lang="en-US" sz="1000" u="none" strike="noStrike">
                          <a:effectLst/>
                        </a:rPr>
                        <a:t>Land Area of region to be covered =</a:t>
                      </a:r>
                      <a:endParaRPr lang="en-US" sz="1000" b="1" i="0" u="none" strike="noStrike">
                        <a:solidFill>
                          <a:srgbClr val="000000"/>
                        </a:solidFill>
                        <a:effectLst/>
                        <a:latin typeface="Calibri"/>
                      </a:endParaRPr>
                    </a:p>
                  </a:txBody>
                  <a:tcPr marL="5606" marR="5606" marT="5606" marB="0" anchor="ctr"/>
                </a:tc>
                <a:tc>
                  <a:txBody>
                    <a:bodyPr/>
                    <a:lstStyle/>
                    <a:p>
                      <a:pPr algn="ctr" fontAlgn="ctr"/>
                      <a:r>
                        <a:rPr lang="en-US" sz="1000" u="none" strike="noStrike">
                          <a:effectLst/>
                        </a:rPr>
                        <a:t>5.0</a:t>
                      </a:r>
                      <a:endParaRPr lang="en-US" sz="1000" b="1" i="0" u="none" strike="noStrike">
                        <a:solidFill>
                          <a:srgbClr val="000000"/>
                        </a:solidFill>
                        <a:effectLst/>
                        <a:latin typeface="Calibri"/>
                      </a:endParaRPr>
                    </a:p>
                  </a:txBody>
                  <a:tcPr marL="5606" marR="5606" marT="5606" marB="0" anchor="ctr"/>
                </a:tc>
              </a:tr>
              <a:tr h="327758">
                <a:tc>
                  <a:txBody>
                    <a:bodyPr/>
                    <a:lstStyle/>
                    <a:p>
                      <a:pPr algn="r" fontAlgn="ctr"/>
                      <a:r>
                        <a:rPr lang="en-US" sz="1000" u="none" strike="noStrike">
                          <a:effectLst/>
                        </a:rPr>
                        <a:t>Required incremental</a:t>
                      </a:r>
                      <a:r>
                        <a:rPr lang="en-US" sz="1000" u="none" strike="noStrike" baseline="30000">
                          <a:effectLst/>
                        </a:rPr>
                        <a:t>7</a:t>
                      </a:r>
                      <a:r>
                        <a:rPr lang="en-US" sz="1000" u="none" strike="noStrike">
                          <a:effectLst/>
                        </a:rPr>
                        <a:t> Data Density for SG Network in MB/unit area =</a:t>
                      </a:r>
                      <a:endParaRPr lang="en-US" sz="1000" b="1" i="0" u="none" strike="noStrike">
                        <a:solidFill>
                          <a:srgbClr val="000000"/>
                        </a:solidFill>
                        <a:effectLst/>
                        <a:latin typeface="Calibri"/>
                      </a:endParaRPr>
                    </a:p>
                  </a:txBody>
                  <a:tcPr marL="5606" marR="5606" marT="5606" marB="0" anchor="ctr"/>
                </a:tc>
                <a:tc>
                  <a:txBody>
                    <a:bodyPr/>
                    <a:lstStyle/>
                    <a:p>
                      <a:pPr algn="ctr" fontAlgn="ctr"/>
                      <a:r>
                        <a:rPr lang="en-US" sz="1000" u="none" strike="noStrike">
                          <a:effectLst/>
                        </a:rPr>
                        <a:t>0.307</a:t>
                      </a:r>
                      <a:endParaRPr lang="en-US" sz="1000" b="1" i="0" u="none" strike="noStrike">
                        <a:solidFill>
                          <a:srgbClr val="000000"/>
                        </a:solidFill>
                        <a:effectLst/>
                        <a:latin typeface="Calibri"/>
                      </a:endParaRPr>
                    </a:p>
                  </a:txBody>
                  <a:tcPr marL="5606" marR="5606" marT="5606" marB="0" anchor="ctr"/>
                </a:tc>
              </a:tr>
              <a:tr h="327758">
                <a:tc>
                  <a:txBody>
                    <a:bodyPr/>
                    <a:lstStyle/>
                    <a:p>
                      <a:pPr algn="r" fontAlgn="ctr"/>
                      <a:r>
                        <a:rPr lang="en-US" sz="1000" u="none" strike="noStrike">
                          <a:effectLst/>
                        </a:rPr>
                        <a:t>Required incremental</a:t>
                      </a:r>
                      <a:r>
                        <a:rPr lang="en-US" sz="1000" u="none" strike="noStrike" baseline="30000">
                          <a:effectLst/>
                        </a:rPr>
                        <a:t>7</a:t>
                      </a:r>
                      <a:r>
                        <a:rPr lang="en-US" sz="1000" u="none" strike="noStrike">
                          <a:effectLst/>
                        </a:rPr>
                        <a:t> Data Density for SG Network in Mbps/unit area =</a:t>
                      </a:r>
                      <a:endParaRPr lang="en-US" sz="1000" b="1" i="0" u="none" strike="noStrike">
                        <a:solidFill>
                          <a:srgbClr val="000000"/>
                        </a:solidFill>
                        <a:effectLst/>
                        <a:latin typeface="Calibri"/>
                      </a:endParaRPr>
                    </a:p>
                  </a:txBody>
                  <a:tcPr marL="5606" marR="5606" marT="5606" marB="0" anchor="ctr"/>
                </a:tc>
                <a:tc>
                  <a:txBody>
                    <a:bodyPr/>
                    <a:lstStyle/>
                    <a:p>
                      <a:pPr algn="ctr" fontAlgn="ctr"/>
                      <a:r>
                        <a:rPr lang="en-US" sz="1000" u="none" strike="noStrike">
                          <a:effectLst/>
                        </a:rPr>
                        <a:t>2.46</a:t>
                      </a:r>
                      <a:endParaRPr lang="en-US" sz="1000" b="1" i="0" u="none" strike="noStrike">
                        <a:solidFill>
                          <a:srgbClr val="000000"/>
                        </a:solidFill>
                        <a:effectLst/>
                        <a:latin typeface="Calibri"/>
                      </a:endParaRPr>
                    </a:p>
                  </a:txBody>
                  <a:tcPr marL="5606" marR="5606" marT="5606" marB="0" anchor="ctr"/>
                </a:tc>
              </a:tr>
              <a:tr h="150769">
                <a:tc>
                  <a:txBody>
                    <a:bodyPr/>
                    <a:lstStyle/>
                    <a:p>
                      <a:pPr algn="r" fontAlgn="ctr"/>
                      <a:r>
                        <a:rPr lang="en-US" sz="1000" u="none" strike="noStrike">
                          <a:effectLst/>
                        </a:rPr>
                        <a:t>Average UL Spectrum Used =</a:t>
                      </a:r>
                      <a:endParaRPr lang="en-US" sz="1000" b="1" i="0" u="none" strike="noStrike">
                        <a:solidFill>
                          <a:srgbClr val="000000"/>
                        </a:solidFill>
                        <a:effectLst/>
                        <a:latin typeface="Calibri"/>
                      </a:endParaRPr>
                    </a:p>
                  </a:txBody>
                  <a:tcPr marL="5606" marR="5606" marT="5606" marB="0" anchor="ctr"/>
                </a:tc>
                <a:tc>
                  <a:txBody>
                    <a:bodyPr/>
                    <a:lstStyle/>
                    <a:p>
                      <a:pPr algn="ctr" fontAlgn="ctr"/>
                      <a:r>
                        <a:rPr lang="en-US" sz="1000" u="none" strike="noStrike">
                          <a:effectLst/>
                        </a:rPr>
                        <a:t>5.00</a:t>
                      </a:r>
                      <a:endParaRPr lang="en-US" sz="1000" b="1" i="0" u="none" strike="noStrike">
                        <a:solidFill>
                          <a:srgbClr val="000000"/>
                        </a:solidFill>
                        <a:effectLst/>
                        <a:latin typeface="Calibri"/>
                      </a:endParaRPr>
                    </a:p>
                  </a:txBody>
                  <a:tcPr marL="5606" marR="5606" marT="5606" marB="0" anchor="ctr"/>
                </a:tc>
              </a:tr>
              <a:tr h="150769">
                <a:tc>
                  <a:txBody>
                    <a:bodyPr/>
                    <a:lstStyle/>
                    <a:p>
                      <a:pPr algn="r" fontAlgn="ctr"/>
                      <a:r>
                        <a:rPr lang="en-US" sz="1000" u="none" strike="noStrike">
                          <a:effectLst/>
                        </a:rPr>
                        <a:t>DL Link Budget minus UL Link Budget =</a:t>
                      </a:r>
                      <a:endParaRPr lang="en-US" sz="1000" b="1" i="0" u="none" strike="noStrike">
                        <a:solidFill>
                          <a:srgbClr val="000000"/>
                        </a:solidFill>
                        <a:effectLst/>
                        <a:latin typeface="Calibri"/>
                      </a:endParaRPr>
                    </a:p>
                  </a:txBody>
                  <a:tcPr marL="5606" marR="5606" marT="5606" marB="0" anchor="ctr"/>
                </a:tc>
                <a:tc>
                  <a:txBody>
                    <a:bodyPr/>
                    <a:lstStyle/>
                    <a:p>
                      <a:pPr algn="ctr" fontAlgn="ctr"/>
                      <a:r>
                        <a:rPr lang="en-US" sz="1000" u="none" strike="noStrike">
                          <a:effectLst/>
                        </a:rPr>
                        <a:t>12.0</a:t>
                      </a:r>
                      <a:endParaRPr lang="en-US" sz="1000" b="1" i="0" u="none" strike="noStrike">
                        <a:solidFill>
                          <a:srgbClr val="000000"/>
                        </a:solidFill>
                        <a:effectLst/>
                        <a:latin typeface="Calibri"/>
                      </a:endParaRPr>
                    </a:p>
                  </a:txBody>
                  <a:tcPr marL="5606" marR="5606" marT="5606" marB="0" anchor="ctr"/>
                </a:tc>
              </a:tr>
              <a:tr h="275317">
                <a:tc>
                  <a:txBody>
                    <a:bodyPr/>
                    <a:lstStyle/>
                    <a:p>
                      <a:pPr algn="r" fontAlgn="ctr"/>
                      <a:r>
                        <a:rPr lang="en-US" sz="1000" u="none" strike="noStrike">
                          <a:effectLst/>
                        </a:rPr>
                        <a:t>Ratio of DL/UL Data Density Req =</a:t>
                      </a:r>
                      <a:endParaRPr lang="en-US" sz="1000" b="1" i="0" u="none" strike="noStrike">
                        <a:solidFill>
                          <a:srgbClr val="000000"/>
                        </a:solidFill>
                        <a:effectLst/>
                        <a:latin typeface="Calibri"/>
                      </a:endParaRPr>
                    </a:p>
                  </a:txBody>
                  <a:tcPr marL="5606" marR="5606" marT="5606" marB="0" anchor="ctr"/>
                </a:tc>
                <a:tc>
                  <a:txBody>
                    <a:bodyPr/>
                    <a:lstStyle/>
                    <a:p>
                      <a:pPr algn="ctr" fontAlgn="ctr"/>
                      <a:r>
                        <a:rPr lang="en-US" sz="1000" u="none" strike="noStrike" dirty="0">
                          <a:effectLst/>
                        </a:rPr>
                        <a:t>1.00</a:t>
                      </a:r>
                      <a:endParaRPr lang="en-US" sz="1000" b="1" i="0" u="none" strike="noStrike" dirty="0">
                        <a:solidFill>
                          <a:srgbClr val="000000"/>
                        </a:solidFill>
                        <a:effectLst/>
                        <a:latin typeface="Calibri"/>
                      </a:endParaRPr>
                    </a:p>
                  </a:txBody>
                  <a:tcPr marL="5606" marR="5606" marT="5606" marB="0" anchor="ctr"/>
                </a:tc>
              </a:tr>
            </a:tbl>
          </a:graphicData>
        </a:graphic>
      </p:graphicFrame>
    </p:spTree>
    <p:extLst>
      <p:ext uri="{BB962C8B-B14F-4D97-AF65-F5344CB8AC3E}">
        <p14:creationId xmlns:p14="http://schemas.microsoft.com/office/powerpoint/2010/main" val="34075106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03200" y="613457"/>
            <a:ext cx="8708571" cy="562201"/>
          </a:xfrm>
        </p:spPr>
        <p:txBody>
          <a:bodyPr/>
          <a:lstStyle/>
          <a:p>
            <a:pPr algn="ctr"/>
            <a:r>
              <a:rPr lang="en-US" sz="2800" dirty="0" smtClean="0">
                <a:latin typeface="Times New Roman" pitchFamily="18" charset="0"/>
                <a:cs typeface="Times New Roman" pitchFamily="18" charset="0"/>
              </a:rPr>
              <a:t>Range Estimator </a:t>
            </a:r>
            <a:r>
              <a:rPr lang="en-US" sz="2800" dirty="0" smtClean="0">
                <a:latin typeface="Times New Roman" pitchFamily="18" charset="0"/>
                <a:cs typeface="Times New Roman" pitchFamily="18" charset="0"/>
              </a:rPr>
              <a:t>– Output Example</a:t>
            </a:r>
            <a:endParaRPr lang="en-US" sz="2800" dirty="0">
              <a:latin typeface="Times New Roman" pitchFamily="18" charset="0"/>
              <a:cs typeface="Times New Roman" pitchFamily="18" charset="0"/>
            </a:endParaRPr>
          </a:p>
        </p:txBody>
      </p:sp>
      <p:sp>
        <p:nvSpPr>
          <p:cNvPr id="5" name="Footer Placeholder 4"/>
          <p:cNvSpPr>
            <a:spLocks noGrp="1"/>
          </p:cNvSpPr>
          <p:nvPr>
            <p:ph type="ftr" sz="quarter" idx="11"/>
          </p:nvPr>
        </p:nvSpPr>
        <p:spPr/>
        <p:txBody>
          <a:bodyPr/>
          <a:lstStyle/>
          <a:p>
            <a:pPr>
              <a:defRPr/>
            </a:pPr>
            <a:r>
              <a:rPr lang="en-US" smtClean="0"/>
              <a:t>Bruce Kraemer, Marvell</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B7B2142F-ADC9-4AE1-84ED-F3FFEB1C3B79}" type="slidenum">
              <a:rPr lang="en-US" smtClean="0"/>
              <a:pPr>
                <a:defRPr/>
              </a:pPr>
              <a:t>33</a:t>
            </a:fld>
            <a:endParaRPr lang="en-US"/>
          </a:p>
        </p:txBody>
      </p:sp>
      <p:sp>
        <p:nvSpPr>
          <p:cNvPr id="2" name="Date Placeholder 1"/>
          <p:cNvSpPr>
            <a:spLocks noGrp="1"/>
          </p:cNvSpPr>
          <p:nvPr>
            <p:ph type="dt" sz="half" idx="10"/>
          </p:nvPr>
        </p:nvSpPr>
        <p:spPr>
          <a:xfrm>
            <a:off x="696913" y="332601"/>
            <a:ext cx="1340110" cy="276999"/>
          </a:xfrm>
        </p:spPr>
        <p:txBody>
          <a:bodyPr/>
          <a:lstStyle/>
          <a:p>
            <a:pPr>
              <a:defRPr/>
            </a:pPr>
            <a:r>
              <a:rPr lang="en-US" smtClean="0"/>
              <a:t>March  2012</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2711133499"/>
              </p:ext>
            </p:extLst>
          </p:nvPr>
        </p:nvGraphicFramePr>
        <p:xfrm>
          <a:off x="580572" y="1143907"/>
          <a:ext cx="8069940" cy="4979125"/>
        </p:xfrm>
        <a:graphic>
          <a:graphicData uri="http://schemas.openxmlformats.org/drawingml/2006/table">
            <a:tbl>
              <a:tblPr>
                <a:tableStyleId>{5C22544A-7EE6-4342-B048-85BDC9FD1C3A}</a:tableStyleId>
              </a:tblPr>
              <a:tblGrid>
                <a:gridCol w="3249335"/>
                <a:gridCol w="756652"/>
                <a:gridCol w="756652"/>
                <a:gridCol w="756652"/>
                <a:gridCol w="756652"/>
                <a:gridCol w="756652"/>
                <a:gridCol w="1037345"/>
              </a:tblGrid>
              <a:tr h="312057">
                <a:tc>
                  <a:txBody>
                    <a:bodyPr/>
                    <a:lstStyle/>
                    <a:p>
                      <a:pPr algn="r" fontAlgn="ctr"/>
                      <a:r>
                        <a:rPr lang="en-US" sz="1050" u="none" strike="noStrike">
                          <a:effectLst/>
                        </a:rPr>
                        <a:t>Path Loss Model</a:t>
                      </a:r>
                      <a:endParaRPr lang="en-US" sz="1050" b="1" i="0" u="none" strike="noStrike">
                        <a:solidFill>
                          <a:srgbClr val="000000"/>
                        </a:solidFill>
                        <a:effectLst/>
                        <a:latin typeface="Calibri"/>
                      </a:endParaRPr>
                    </a:p>
                  </a:txBody>
                  <a:tcPr marL="0" marR="0" marT="0" marB="0" anchor="ctr"/>
                </a:tc>
                <a:tc>
                  <a:txBody>
                    <a:bodyPr/>
                    <a:lstStyle/>
                    <a:p>
                      <a:pPr algn="ctr" fontAlgn="ctr"/>
                      <a:r>
                        <a:rPr lang="en-US" sz="1050" u="none" strike="noStrike">
                          <a:effectLst/>
                        </a:rPr>
                        <a:t>Erceg-SUI-Modified</a:t>
                      </a:r>
                      <a:endParaRPr lang="en-US" sz="1050" b="1" i="0" u="none" strike="noStrike">
                        <a:solidFill>
                          <a:srgbClr val="000000"/>
                        </a:solidFill>
                        <a:effectLst/>
                        <a:latin typeface="Calibri"/>
                      </a:endParaRPr>
                    </a:p>
                  </a:txBody>
                  <a:tcPr marL="0" marR="0" marT="0" marB="0" anchor="ctr"/>
                </a:tc>
                <a:tc>
                  <a:txBody>
                    <a:bodyPr/>
                    <a:lstStyle/>
                    <a:p>
                      <a:pPr algn="ctr" fontAlgn="ctr"/>
                      <a:r>
                        <a:rPr lang="en-US" sz="1050" u="none" strike="noStrike">
                          <a:effectLst/>
                        </a:rPr>
                        <a:t>Hata-Okumura</a:t>
                      </a:r>
                      <a:endParaRPr lang="en-US" sz="1050" b="1" i="0" u="none" strike="noStrike">
                        <a:solidFill>
                          <a:srgbClr val="000000"/>
                        </a:solidFill>
                        <a:effectLst/>
                        <a:latin typeface="Calibri"/>
                      </a:endParaRPr>
                    </a:p>
                  </a:txBody>
                  <a:tcPr marL="0" marR="0" marT="0" marB="0" anchor="ctr"/>
                </a:tc>
                <a:tc>
                  <a:txBody>
                    <a:bodyPr/>
                    <a:lstStyle/>
                    <a:p>
                      <a:pPr algn="ctr" fontAlgn="ctr"/>
                      <a:r>
                        <a:rPr lang="en-US" sz="1050" u="none" strike="noStrike">
                          <a:effectLst/>
                        </a:rPr>
                        <a:t>Cost231-Hata</a:t>
                      </a:r>
                      <a:endParaRPr lang="en-US" sz="1050" b="1" i="0" u="none" strike="noStrike">
                        <a:solidFill>
                          <a:srgbClr val="000000"/>
                        </a:solidFill>
                        <a:effectLst/>
                        <a:latin typeface="Calibri"/>
                      </a:endParaRPr>
                    </a:p>
                  </a:txBody>
                  <a:tcPr marL="0" marR="0" marT="0" marB="0" anchor="ctr"/>
                </a:tc>
                <a:tc>
                  <a:txBody>
                    <a:bodyPr/>
                    <a:lstStyle/>
                    <a:p>
                      <a:pPr algn="ctr" fontAlgn="ctr"/>
                      <a:r>
                        <a:rPr lang="en-US" sz="1050" u="none" strike="noStrike">
                          <a:effectLst/>
                        </a:rPr>
                        <a:t>WINNER II</a:t>
                      </a:r>
                      <a:endParaRPr lang="en-US" sz="1050" b="1" i="0" u="none" strike="noStrike">
                        <a:solidFill>
                          <a:srgbClr val="000000"/>
                        </a:solidFill>
                        <a:effectLst/>
                        <a:latin typeface="Calibri"/>
                      </a:endParaRPr>
                    </a:p>
                  </a:txBody>
                  <a:tcPr marL="0" marR="0" marT="0" marB="0" anchor="ctr"/>
                </a:tc>
                <a:tc>
                  <a:txBody>
                    <a:bodyPr/>
                    <a:lstStyle/>
                    <a:p>
                      <a:pPr algn="ctr" fontAlgn="ctr"/>
                      <a:r>
                        <a:rPr lang="en-US" sz="1050" u="none" strike="noStrike">
                          <a:effectLst/>
                        </a:rPr>
                        <a:t>ITU-R M.2135-1</a:t>
                      </a:r>
                      <a:r>
                        <a:rPr lang="en-US" sz="1050" u="none" strike="noStrike" baseline="30000">
                          <a:effectLst/>
                        </a:rPr>
                        <a:t>4</a:t>
                      </a:r>
                      <a:endParaRPr lang="en-US" sz="1050" b="1" i="0" u="none" strike="noStrike">
                        <a:solidFill>
                          <a:srgbClr val="000000"/>
                        </a:solidFill>
                        <a:effectLst/>
                        <a:latin typeface="Calibri"/>
                      </a:endParaRPr>
                    </a:p>
                  </a:txBody>
                  <a:tcPr marL="0" marR="0" marT="0" marB="0" anchor="ctr"/>
                </a:tc>
                <a:tc>
                  <a:txBody>
                    <a:bodyPr/>
                    <a:lstStyle/>
                    <a:p>
                      <a:pPr algn="l" fontAlgn="b"/>
                      <a:r>
                        <a:rPr lang="en-US" sz="1050" u="none" strike="noStrike">
                          <a:effectLst/>
                        </a:rPr>
                        <a:t> </a:t>
                      </a:r>
                      <a:endParaRPr lang="en-US" sz="1050" b="0" i="0" u="none" strike="noStrike">
                        <a:solidFill>
                          <a:srgbClr val="000000"/>
                        </a:solidFill>
                        <a:effectLst/>
                        <a:latin typeface="Calibri"/>
                      </a:endParaRPr>
                    </a:p>
                  </a:txBody>
                  <a:tcPr marL="0" marR="0" marT="0" marB="0" anchor="b"/>
                </a:tc>
              </a:tr>
              <a:tr h="304800">
                <a:tc>
                  <a:txBody>
                    <a:bodyPr/>
                    <a:lstStyle/>
                    <a:p>
                      <a:pPr algn="r" fontAlgn="ctr"/>
                      <a:r>
                        <a:rPr lang="en-US" sz="1050" u="none" strike="noStrike">
                          <a:effectLst/>
                        </a:rPr>
                        <a:t>Deployment Region</a:t>
                      </a:r>
                      <a:endParaRPr lang="en-US" sz="1050" b="1" i="0" u="none" strike="noStrike">
                        <a:solidFill>
                          <a:srgbClr val="000000"/>
                        </a:solidFill>
                        <a:effectLst/>
                        <a:latin typeface="Calibri"/>
                      </a:endParaRPr>
                    </a:p>
                  </a:txBody>
                  <a:tcPr marL="0" marR="0" marT="0" marB="0" anchor="ctr"/>
                </a:tc>
                <a:tc>
                  <a:txBody>
                    <a:bodyPr/>
                    <a:lstStyle/>
                    <a:p>
                      <a:pPr algn="ctr" fontAlgn="ctr"/>
                      <a:r>
                        <a:rPr lang="en-US" sz="1050" u="none" strike="noStrike">
                          <a:effectLst/>
                        </a:rPr>
                        <a:t>Type A</a:t>
                      </a:r>
                      <a:endParaRPr lang="en-US" sz="1050" b="1" i="0" u="none" strike="noStrike">
                        <a:solidFill>
                          <a:srgbClr val="000000"/>
                        </a:solidFill>
                        <a:effectLst/>
                        <a:latin typeface="Calibri"/>
                      </a:endParaRPr>
                    </a:p>
                  </a:txBody>
                  <a:tcPr marL="0" marR="0" marT="0" marB="0" anchor="ctr"/>
                </a:tc>
                <a:tc>
                  <a:txBody>
                    <a:bodyPr/>
                    <a:lstStyle/>
                    <a:p>
                      <a:pPr algn="ctr" fontAlgn="ctr"/>
                      <a:r>
                        <a:rPr lang="en-US" sz="1050" u="none" strike="noStrike">
                          <a:effectLst/>
                        </a:rPr>
                        <a:t>Suburban</a:t>
                      </a:r>
                      <a:endParaRPr lang="en-US" sz="1050" b="1" i="0" u="none" strike="noStrike">
                        <a:solidFill>
                          <a:srgbClr val="000000"/>
                        </a:solidFill>
                        <a:effectLst/>
                        <a:latin typeface="Calibri"/>
                      </a:endParaRPr>
                    </a:p>
                  </a:txBody>
                  <a:tcPr marL="0" marR="0" marT="0" marB="0" anchor="ctr"/>
                </a:tc>
                <a:tc>
                  <a:txBody>
                    <a:bodyPr/>
                    <a:lstStyle/>
                    <a:p>
                      <a:pPr algn="ctr" fontAlgn="ctr"/>
                      <a:r>
                        <a:rPr lang="en-US" sz="1050" u="none" strike="noStrike">
                          <a:effectLst/>
                        </a:rPr>
                        <a:t>Suburban</a:t>
                      </a:r>
                      <a:endParaRPr lang="en-US" sz="1050" b="1" i="0" u="none" strike="noStrike">
                        <a:solidFill>
                          <a:srgbClr val="000000"/>
                        </a:solidFill>
                        <a:effectLst/>
                        <a:latin typeface="Calibri"/>
                      </a:endParaRPr>
                    </a:p>
                  </a:txBody>
                  <a:tcPr marL="0" marR="0" marT="0" marB="0" anchor="ctr"/>
                </a:tc>
                <a:tc>
                  <a:txBody>
                    <a:bodyPr/>
                    <a:lstStyle/>
                    <a:p>
                      <a:pPr algn="ctr" fontAlgn="ctr"/>
                      <a:r>
                        <a:rPr lang="en-US" sz="1050" u="none" strike="noStrike">
                          <a:effectLst/>
                        </a:rPr>
                        <a:t>Suburban</a:t>
                      </a:r>
                      <a:endParaRPr lang="en-US" sz="1050" b="1" i="0" u="none" strike="noStrike">
                        <a:solidFill>
                          <a:srgbClr val="000000"/>
                        </a:solidFill>
                        <a:effectLst/>
                        <a:latin typeface="Calibri"/>
                      </a:endParaRPr>
                    </a:p>
                  </a:txBody>
                  <a:tcPr marL="0" marR="0" marT="0" marB="0" anchor="ctr"/>
                </a:tc>
                <a:tc>
                  <a:txBody>
                    <a:bodyPr/>
                    <a:lstStyle/>
                    <a:p>
                      <a:pPr algn="ctr" fontAlgn="ctr"/>
                      <a:r>
                        <a:rPr lang="en-US" sz="1050" u="none" strike="noStrike">
                          <a:effectLst/>
                        </a:rPr>
                        <a:t>Suburban</a:t>
                      </a:r>
                      <a:endParaRPr lang="en-US" sz="1050" b="1" i="0" u="none" strike="noStrike">
                        <a:solidFill>
                          <a:srgbClr val="000000"/>
                        </a:solidFill>
                        <a:effectLst/>
                        <a:latin typeface="Calibri"/>
                      </a:endParaRPr>
                    </a:p>
                  </a:txBody>
                  <a:tcPr marL="0" marR="0" marT="0" marB="0" anchor="ctr"/>
                </a:tc>
                <a:tc>
                  <a:txBody>
                    <a:bodyPr/>
                    <a:lstStyle/>
                    <a:p>
                      <a:pPr algn="l" fontAlgn="ctr"/>
                      <a:r>
                        <a:rPr lang="en-US" sz="1050" u="none" strike="noStrike">
                          <a:effectLst/>
                        </a:rPr>
                        <a:t>Units</a:t>
                      </a:r>
                      <a:endParaRPr lang="en-US" sz="1050" b="1" i="0" u="none" strike="noStrike">
                        <a:solidFill>
                          <a:srgbClr val="000000"/>
                        </a:solidFill>
                        <a:effectLst/>
                        <a:latin typeface="Calibri"/>
                      </a:endParaRPr>
                    </a:p>
                  </a:txBody>
                  <a:tcPr marL="0" marR="0" marT="0" marB="0" anchor="ctr"/>
                </a:tc>
              </a:tr>
              <a:tr h="145143">
                <a:tc>
                  <a:txBody>
                    <a:bodyPr/>
                    <a:lstStyle/>
                    <a:p>
                      <a:pPr algn="r" fontAlgn="b"/>
                      <a:r>
                        <a:rPr lang="en-US" sz="1050" u="none" strike="noStrike">
                          <a:effectLst/>
                        </a:rPr>
                        <a:t>Link Budget =</a:t>
                      </a:r>
                      <a:endParaRPr lang="en-US" sz="1050" b="0" i="0" u="none" strike="noStrike">
                        <a:solidFill>
                          <a:srgbClr val="000000"/>
                        </a:solidFill>
                        <a:effectLst/>
                        <a:latin typeface="Calibri"/>
                      </a:endParaRPr>
                    </a:p>
                  </a:txBody>
                  <a:tcPr marL="0" marR="0" marT="0" marB="0" anchor="b"/>
                </a:tc>
                <a:tc>
                  <a:txBody>
                    <a:bodyPr/>
                    <a:lstStyle/>
                    <a:p>
                      <a:pPr algn="ctr" fontAlgn="b"/>
                      <a:r>
                        <a:rPr lang="en-US" sz="1050" u="none" strike="noStrike">
                          <a:effectLst/>
                        </a:rPr>
                        <a:t>126.1</a:t>
                      </a:r>
                      <a:endParaRPr lang="en-US" sz="1050" b="0" i="0" u="none" strike="noStrike">
                        <a:solidFill>
                          <a:srgbClr val="000000"/>
                        </a:solidFill>
                        <a:effectLst/>
                        <a:latin typeface="Calibri"/>
                      </a:endParaRPr>
                    </a:p>
                  </a:txBody>
                  <a:tcPr marL="0" marR="0" marT="0" marB="0" anchor="b"/>
                </a:tc>
                <a:tc>
                  <a:txBody>
                    <a:bodyPr/>
                    <a:lstStyle/>
                    <a:p>
                      <a:pPr algn="ctr" fontAlgn="b"/>
                      <a:r>
                        <a:rPr lang="en-US" sz="1050" u="none" strike="noStrike">
                          <a:effectLst/>
                        </a:rPr>
                        <a:t>126.1</a:t>
                      </a:r>
                      <a:endParaRPr lang="en-US" sz="1050" b="0" i="0" u="none" strike="noStrike">
                        <a:solidFill>
                          <a:srgbClr val="000000"/>
                        </a:solidFill>
                        <a:effectLst/>
                        <a:latin typeface="Calibri"/>
                      </a:endParaRPr>
                    </a:p>
                  </a:txBody>
                  <a:tcPr marL="0" marR="0" marT="0" marB="0" anchor="b"/>
                </a:tc>
                <a:tc>
                  <a:txBody>
                    <a:bodyPr/>
                    <a:lstStyle/>
                    <a:p>
                      <a:pPr algn="ctr" fontAlgn="b"/>
                      <a:r>
                        <a:rPr lang="en-US" sz="1050" u="none" strike="noStrike">
                          <a:effectLst/>
                        </a:rPr>
                        <a:t>126.1</a:t>
                      </a:r>
                      <a:endParaRPr lang="en-US" sz="1050" b="0" i="0" u="none" strike="noStrike">
                        <a:solidFill>
                          <a:srgbClr val="000000"/>
                        </a:solidFill>
                        <a:effectLst/>
                        <a:latin typeface="Calibri"/>
                      </a:endParaRPr>
                    </a:p>
                  </a:txBody>
                  <a:tcPr marL="0" marR="0" marT="0" marB="0" anchor="b"/>
                </a:tc>
                <a:tc>
                  <a:txBody>
                    <a:bodyPr/>
                    <a:lstStyle/>
                    <a:p>
                      <a:pPr algn="ctr" fontAlgn="b"/>
                      <a:r>
                        <a:rPr lang="en-US" sz="1050" u="none" strike="noStrike">
                          <a:effectLst/>
                        </a:rPr>
                        <a:t>126.1</a:t>
                      </a:r>
                      <a:endParaRPr lang="en-US" sz="1050" b="0" i="0" u="none" strike="noStrike">
                        <a:solidFill>
                          <a:srgbClr val="000000"/>
                        </a:solidFill>
                        <a:effectLst/>
                        <a:latin typeface="Calibri"/>
                      </a:endParaRPr>
                    </a:p>
                  </a:txBody>
                  <a:tcPr marL="0" marR="0" marT="0" marB="0" anchor="b"/>
                </a:tc>
                <a:tc>
                  <a:txBody>
                    <a:bodyPr/>
                    <a:lstStyle/>
                    <a:p>
                      <a:pPr algn="ctr" fontAlgn="b"/>
                      <a:r>
                        <a:rPr lang="en-US" sz="1050" u="none" strike="noStrike">
                          <a:effectLst/>
                        </a:rPr>
                        <a:t>126.1</a:t>
                      </a:r>
                      <a:endParaRPr lang="en-US" sz="1050" b="0" i="0" u="none" strike="noStrike">
                        <a:solidFill>
                          <a:srgbClr val="000000"/>
                        </a:solidFill>
                        <a:effectLst/>
                        <a:latin typeface="Calibri"/>
                      </a:endParaRPr>
                    </a:p>
                  </a:txBody>
                  <a:tcPr marL="0" marR="0" marT="0" marB="0" anchor="b"/>
                </a:tc>
                <a:tc>
                  <a:txBody>
                    <a:bodyPr/>
                    <a:lstStyle/>
                    <a:p>
                      <a:pPr algn="l" fontAlgn="b"/>
                      <a:r>
                        <a:rPr lang="en-US" sz="1050" u="none" strike="noStrike">
                          <a:effectLst/>
                        </a:rPr>
                        <a:t>dB</a:t>
                      </a:r>
                      <a:endParaRPr lang="en-US" sz="1050" b="0" i="0" u="none" strike="noStrike">
                        <a:solidFill>
                          <a:srgbClr val="000000"/>
                        </a:solidFill>
                        <a:effectLst/>
                        <a:latin typeface="Calibri"/>
                      </a:endParaRPr>
                    </a:p>
                  </a:txBody>
                  <a:tcPr marL="0" marR="0" marT="0" marB="0" anchor="b"/>
                </a:tc>
              </a:tr>
              <a:tr h="137886">
                <a:tc>
                  <a:txBody>
                    <a:bodyPr/>
                    <a:lstStyle/>
                    <a:p>
                      <a:pPr algn="r" fontAlgn="b"/>
                      <a:r>
                        <a:rPr lang="en-US" sz="1050" u="none" strike="noStrike">
                          <a:effectLst/>
                        </a:rPr>
                        <a:t>Range projection =</a:t>
                      </a:r>
                      <a:endParaRPr lang="en-US" sz="1050" b="0" i="0" u="none" strike="noStrike">
                        <a:solidFill>
                          <a:srgbClr val="000000"/>
                        </a:solidFill>
                        <a:effectLst/>
                        <a:latin typeface="Calibri"/>
                      </a:endParaRPr>
                    </a:p>
                  </a:txBody>
                  <a:tcPr marL="0" marR="0" marT="0" marB="0" anchor="b"/>
                </a:tc>
                <a:tc>
                  <a:txBody>
                    <a:bodyPr/>
                    <a:lstStyle/>
                    <a:p>
                      <a:pPr algn="ctr" fontAlgn="ctr"/>
                      <a:r>
                        <a:rPr lang="en-US" sz="1050" u="none" strike="noStrike">
                          <a:effectLst/>
                        </a:rPr>
                        <a:t>n/a</a:t>
                      </a:r>
                      <a:endParaRPr lang="en-US" sz="1050" b="0" i="0" u="none" strike="noStrike">
                        <a:solidFill>
                          <a:srgbClr val="000000"/>
                        </a:solidFill>
                        <a:effectLst/>
                        <a:latin typeface="Calibri"/>
                      </a:endParaRPr>
                    </a:p>
                  </a:txBody>
                  <a:tcPr marL="0" marR="0" marT="0" marB="0" anchor="ctr"/>
                </a:tc>
                <a:tc>
                  <a:txBody>
                    <a:bodyPr/>
                    <a:lstStyle/>
                    <a:p>
                      <a:pPr algn="ctr" fontAlgn="ctr"/>
                      <a:r>
                        <a:rPr lang="en-US" sz="1050" u="none" strike="noStrike">
                          <a:effectLst/>
                        </a:rPr>
                        <a:t>n/a</a:t>
                      </a:r>
                      <a:endParaRPr lang="en-US" sz="1050" b="0" i="0" u="none" strike="noStrike">
                        <a:solidFill>
                          <a:srgbClr val="000000"/>
                        </a:solidFill>
                        <a:effectLst/>
                        <a:latin typeface="Calibri"/>
                      </a:endParaRPr>
                    </a:p>
                  </a:txBody>
                  <a:tcPr marL="0" marR="0" marT="0" marB="0" anchor="ctr"/>
                </a:tc>
                <a:tc>
                  <a:txBody>
                    <a:bodyPr/>
                    <a:lstStyle/>
                    <a:p>
                      <a:pPr algn="ctr" fontAlgn="ctr"/>
                      <a:r>
                        <a:rPr lang="en-US" sz="1050" u="none" strike="noStrike">
                          <a:effectLst/>
                        </a:rPr>
                        <a:t>1.10</a:t>
                      </a:r>
                      <a:endParaRPr lang="en-US" sz="1050" b="0" i="0" u="none" strike="noStrike">
                        <a:solidFill>
                          <a:srgbClr val="000000"/>
                        </a:solidFill>
                        <a:effectLst/>
                        <a:latin typeface="Calibri"/>
                      </a:endParaRPr>
                    </a:p>
                  </a:txBody>
                  <a:tcPr marL="0" marR="0" marT="0" marB="0" anchor="ctr"/>
                </a:tc>
                <a:tc>
                  <a:txBody>
                    <a:bodyPr/>
                    <a:lstStyle/>
                    <a:p>
                      <a:pPr algn="ctr" fontAlgn="ctr"/>
                      <a:r>
                        <a:rPr lang="en-US" sz="1050" u="none" strike="noStrike">
                          <a:effectLst/>
                        </a:rPr>
                        <a:t>1.08</a:t>
                      </a:r>
                      <a:endParaRPr lang="en-US" sz="1050" b="0" i="0" u="none" strike="noStrike">
                        <a:solidFill>
                          <a:srgbClr val="000000"/>
                        </a:solidFill>
                        <a:effectLst/>
                        <a:latin typeface="Calibri"/>
                      </a:endParaRPr>
                    </a:p>
                  </a:txBody>
                  <a:tcPr marL="0" marR="0" marT="0" marB="0" anchor="ctr"/>
                </a:tc>
                <a:tc>
                  <a:txBody>
                    <a:bodyPr/>
                    <a:lstStyle/>
                    <a:p>
                      <a:pPr algn="ctr" fontAlgn="ctr"/>
                      <a:r>
                        <a:rPr lang="en-US" sz="1050" u="none" strike="noStrike">
                          <a:effectLst/>
                        </a:rPr>
                        <a:t>2.95</a:t>
                      </a:r>
                      <a:endParaRPr lang="en-US" sz="1050" b="0" i="0" u="none" strike="noStrike">
                        <a:solidFill>
                          <a:srgbClr val="000000"/>
                        </a:solidFill>
                        <a:effectLst/>
                        <a:latin typeface="Calibri"/>
                      </a:endParaRPr>
                    </a:p>
                  </a:txBody>
                  <a:tcPr marL="0" marR="0" marT="0" marB="0" anchor="ctr"/>
                </a:tc>
                <a:tc>
                  <a:txBody>
                    <a:bodyPr/>
                    <a:lstStyle/>
                    <a:p>
                      <a:pPr algn="l" fontAlgn="b"/>
                      <a:r>
                        <a:rPr lang="en-US" sz="1050" u="none" strike="noStrike">
                          <a:effectLst/>
                        </a:rPr>
                        <a:t>km</a:t>
                      </a:r>
                      <a:endParaRPr lang="en-US" sz="1050" b="0" i="0" u="none" strike="noStrike">
                        <a:solidFill>
                          <a:srgbClr val="000000"/>
                        </a:solidFill>
                        <a:effectLst/>
                        <a:latin typeface="Calibri"/>
                      </a:endParaRPr>
                    </a:p>
                  </a:txBody>
                  <a:tcPr marL="0" marR="0" marT="0" marB="0" anchor="b"/>
                </a:tc>
              </a:tr>
              <a:tr h="137886">
                <a:tc>
                  <a:txBody>
                    <a:bodyPr/>
                    <a:lstStyle/>
                    <a:p>
                      <a:pPr algn="r" fontAlgn="b"/>
                      <a:r>
                        <a:rPr lang="en-US" sz="1050" u="none" strike="noStrike">
                          <a:effectLst/>
                        </a:rPr>
                        <a:t>Cell Coverage Area at Maximum Range</a:t>
                      </a:r>
                      <a:r>
                        <a:rPr lang="en-US" sz="1050" u="none" strike="noStrike" baseline="30000">
                          <a:effectLst/>
                        </a:rPr>
                        <a:t>1</a:t>
                      </a:r>
                      <a:r>
                        <a:rPr lang="en-US" sz="1050" u="none" strike="noStrike">
                          <a:effectLst/>
                        </a:rPr>
                        <a:t> =</a:t>
                      </a:r>
                      <a:endParaRPr lang="en-US" sz="1050" b="0" i="0" u="none" strike="noStrike">
                        <a:solidFill>
                          <a:srgbClr val="000000"/>
                        </a:solidFill>
                        <a:effectLst/>
                        <a:latin typeface="Calibri"/>
                      </a:endParaRPr>
                    </a:p>
                  </a:txBody>
                  <a:tcPr marL="0" marR="0" marT="0" marB="0" anchor="b"/>
                </a:tc>
                <a:tc>
                  <a:txBody>
                    <a:bodyPr/>
                    <a:lstStyle/>
                    <a:p>
                      <a:pPr algn="ctr" fontAlgn="b"/>
                      <a:endParaRPr lang="en-US" sz="1050" b="0" i="0" u="none" strike="noStrike">
                        <a:solidFill>
                          <a:srgbClr val="000000"/>
                        </a:solidFill>
                        <a:effectLst/>
                        <a:latin typeface="Calibri"/>
                      </a:endParaRPr>
                    </a:p>
                  </a:txBody>
                  <a:tcPr marL="0" marR="0" marT="0" marB="0" anchor="b"/>
                </a:tc>
                <a:tc>
                  <a:txBody>
                    <a:bodyPr/>
                    <a:lstStyle/>
                    <a:p>
                      <a:pPr algn="ctr" fontAlgn="b"/>
                      <a:endParaRPr lang="en-US" sz="1050" b="0" i="0" u="none" strike="noStrike">
                        <a:solidFill>
                          <a:srgbClr val="000000"/>
                        </a:solidFill>
                        <a:effectLst/>
                        <a:latin typeface="Calibri"/>
                      </a:endParaRPr>
                    </a:p>
                  </a:txBody>
                  <a:tcPr marL="0" marR="0" marT="0" marB="0" anchor="b"/>
                </a:tc>
                <a:tc>
                  <a:txBody>
                    <a:bodyPr/>
                    <a:lstStyle/>
                    <a:p>
                      <a:pPr algn="ctr" fontAlgn="b"/>
                      <a:r>
                        <a:rPr lang="en-US" sz="1050" u="none" strike="noStrike">
                          <a:effectLst/>
                        </a:rPr>
                        <a:t>3.15</a:t>
                      </a:r>
                      <a:endParaRPr lang="en-US" sz="1050" b="0" i="0" u="none" strike="noStrike">
                        <a:solidFill>
                          <a:srgbClr val="000000"/>
                        </a:solidFill>
                        <a:effectLst/>
                        <a:latin typeface="Calibri"/>
                      </a:endParaRPr>
                    </a:p>
                  </a:txBody>
                  <a:tcPr marL="0" marR="0" marT="0" marB="0" anchor="b"/>
                </a:tc>
                <a:tc>
                  <a:txBody>
                    <a:bodyPr/>
                    <a:lstStyle/>
                    <a:p>
                      <a:pPr algn="ctr" fontAlgn="b"/>
                      <a:r>
                        <a:rPr lang="en-US" sz="1050" u="none" strike="noStrike">
                          <a:effectLst/>
                        </a:rPr>
                        <a:t>3.01</a:t>
                      </a:r>
                      <a:endParaRPr lang="en-US" sz="1050" b="0" i="0" u="none" strike="noStrike">
                        <a:solidFill>
                          <a:srgbClr val="000000"/>
                        </a:solidFill>
                        <a:effectLst/>
                        <a:latin typeface="Calibri"/>
                      </a:endParaRPr>
                    </a:p>
                  </a:txBody>
                  <a:tcPr marL="0" marR="0" marT="0" marB="0" anchor="b"/>
                </a:tc>
                <a:tc>
                  <a:txBody>
                    <a:bodyPr/>
                    <a:lstStyle/>
                    <a:p>
                      <a:pPr algn="ctr" fontAlgn="b"/>
                      <a:r>
                        <a:rPr lang="en-US" sz="1050" u="none" strike="noStrike">
                          <a:effectLst/>
                        </a:rPr>
                        <a:t>22.58</a:t>
                      </a:r>
                      <a:endParaRPr lang="en-US" sz="1050" b="0" i="0" u="none" strike="noStrike">
                        <a:solidFill>
                          <a:srgbClr val="000000"/>
                        </a:solidFill>
                        <a:effectLst/>
                        <a:latin typeface="Calibri"/>
                      </a:endParaRPr>
                    </a:p>
                  </a:txBody>
                  <a:tcPr marL="0" marR="0" marT="0" marB="0" anchor="b"/>
                </a:tc>
                <a:tc>
                  <a:txBody>
                    <a:bodyPr/>
                    <a:lstStyle/>
                    <a:p>
                      <a:pPr algn="l" fontAlgn="b"/>
                      <a:r>
                        <a:rPr lang="en-US" sz="1050" u="none" strike="noStrike">
                          <a:effectLst/>
                        </a:rPr>
                        <a:t>sq-km</a:t>
                      </a:r>
                      <a:endParaRPr lang="en-US" sz="1050" b="0" i="0" u="none" strike="noStrike">
                        <a:solidFill>
                          <a:srgbClr val="000000"/>
                        </a:solidFill>
                        <a:effectLst/>
                        <a:latin typeface="Calibri"/>
                      </a:endParaRPr>
                    </a:p>
                  </a:txBody>
                  <a:tcPr marL="0" marR="0" marT="0" marB="0" anchor="b"/>
                </a:tc>
              </a:tr>
              <a:tr h="166914">
                <a:tc>
                  <a:txBody>
                    <a:bodyPr/>
                    <a:lstStyle/>
                    <a:p>
                      <a:pPr algn="r" fontAlgn="b"/>
                      <a:r>
                        <a:rPr lang="en-US" sz="1050" u="none" strike="noStrike">
                          <a:effectLst/>
                        </a:rPr>
                        <a:t>Cell SE Density at Maximum Range</a:t>
                      </a:r>
                      <a:r>
                        <a:rPr lang="en-US" sz="1050" u="none" strike="noStrike" baseline="30000">
                          <a:effectLst/>
                        </a:rPr>
                        <a:t>2</a:t>
                      </a:r>
                      <a:r>
                        <a:rPr lang="en-US" sz="1050" u="none" strike="noStrike">
                          <a:effectLst/>
                        </a:rPr>
                        <a:t> =</a:t>
                      </a:r>
                      <a:endParaRPr lang="en-US" sz="1050" b="0" i="0" u="none" strike="noStrike">
                        <a:solidFill>
                          <a:srgbClr val="000000"/>
                        </a:solidFill>
                        <a:effectLst/>
                        <a:latin typeface="Calibri"/>
                      </a:endParaRPr>
                    </a:p>
                  </a:txBody>
                  <a:tcPr marL="0" marR="0" marT="0" marB="0" anchor="b"/>
                </a:tc>
                <a:tc>
                  <a:txBody>
                    <a:bodyPr/>
                    <a:lstStyle/>
                    <a:p>
                      <a:pPr algn="ctr" fontAlgn="ctr"/>
                      <a:r>
                        <a:rPr lang="en-US" sz="1050" u="none" strike="noStrike">
                          <a:effectLst/>
                        </a:rPr>
                        <a:t>n/a</a:t>
                      </a:r>
                      <a:endParaRPr lang="en-US" sz="1050" b="0" i="0" u="none" strike="noStrike">
                        <a:solidFill>
                          <a:srgbClr val="000000"/>
                        </a:solidFill>
                        <a:effectLst/>
                        <a:latin typeface="Calibri"/>
                      </a:endParaRPr>
                    </a:p>
                  </a:txBody>
                  <a:tcPr marL="0" marR="0" marT="0" marB="0" anchor="ctr"/>
                </a:tc>
                <a:tc>
                  <a:txBody>
                    <a:bodyPr/>
                    <a:lstStyle/>
                    <a:p>
                      <a:pPr algn="ctr" fontAlgn="ctr"/>
                      <a:r>
                        <a:rPr lang="en-US" sz="1050" u="none" strike="noStrike">
                          <a:effectLst/>
                        </a:rPr>
                        <a:t>n/a</a:t>
                      </a:r>
                      <a:endParaRPr lang="en-US" sz="1050" b="0" i="0" u="none" strike="noStrike">
                        <a:solidFill>
                          <a:srgbClr val="000000"/>
                        </a:solidFill>
                        <a:effectLst/>
                        <a:latin typeface="Calibri"/>
                      </a:endParaRPr>
                    </a:p>
                  </a:txBody>
                  <a:tcPr marL="0" marR="0" marT="0" marB="0" anchor="ctr"/>
                </a:tc>
                <a:tc>
                  <a:txBody>
                    <a:bodyPr/>
                    <a:lstStyle/>
                    <a:p>
                      <a:pPr algn="ctr" fontAlgn="ctr"/>
                      <a:r>
                        <a:rPr lang="en-US" sz="1050" u="none" strike="noStrike">
                          <a:effectLst/>
                        </a:rPr>
                        <a:t>0.393</a:t>
                      </a:r>
                      <a:endParaRPr lang="en-US" sz="1050" b="0" i="0" u="none" strike="noStrike">
                        <a:solidFill>
                          <a:srgbClr val="000000"/>
                        </a:solidFill>
                        <a:effectLst/>
                        <a:latin typeface="Calibri"/>
                      </a:endParaRPr>
                    </a:p>
                  </a:txBody>
                  <a:tcPr marL="0" marR="0" marT="0" marB="0" anchor="ctr"/>
                </a:tc>
                <a:tc>
                  <a:txBody>
                    <a:bodyPr/>
                    <a:lstStyle/>
                    <a:p>
                      <a:pPr algn="ctr" fontAlgn="ctr"/>
                      <a:r>
                        <a:rPr lang="en-US" sz="1050" u="none" strike="noStrike">
                          <a:effectLst/>
                        </a:rPr>
                        <a:t>0.413</a:t>
                      </a:r>
                      <a:endParaRPr lang="en-US" sz="1050" b="0" i="0" u="none" strike="noStrike">
                        <a:solidFill>
                          <a:srgbClr val="000000"/>
                        </a:solidFill>
                        <a:effectLst/>
                        <a:latin typeface="Calibri"/>
                      </a:endParaRPr>
                    </a:p>
                  </a:txBody>
                  <a:tcPr marL="0" marR="0" marT="0" marB="0" anchor="ctr"/>
                </a:tc>
                <a:tc>
                  <a:txBody>
                    <a:bodyPr/>
                    <a:lstStyle/>
                    <a:p>
                      <a:pPr algn="ctr" fontAlgn="ctr"/>
                      <a:r>
                        <a:rPr lang="en-US" sz="1050" u="none" strike="noStrike">
                          <a:effectLst/>
                        </a:rPr>
                        <a:t>0.065</a:t>
                      </a:r>
                      <a:endParaRPr lang="en-US" sz="1050" b="0" i="0" u="none" strike="noStrike">
                        <a:solidFill>
                          <a:srgbClr val="000000"/>
                        </a:solidFill>
                        <a:effectLst/>
                        <a:latin typeface="Calibri"/>
                      </a:endParaRPr>
                    </a:p>
                  </a:txBody>
                  <a:tcPr marL="0" marR="0" marT="0" marB="0" anchor="ctr"/>
                </a:tc>
                <a:tc>
                  <a:txBody>
                    <a:bodyPr/>
                    <a:lstStyle/>
                    <a:p>
                      <a:pPr algn="l" fontAlgn="b"/>
                      <a:r>
                        <a:rPr lang="en-US" sz="1050" u="none" strike="noStrike">
                          <a:effectLst/>
                        </a:rPr>
                        <a:t>bps/Hz/sq-km</a:t>
                      </a:r>
                      <a:endParaRPr lang="en-US" sz="1050" b="0" i="0" u="none" strike="noStrike">
                        <a:solidFill>
                          <a:srgbClr val="000000"/>
                        </a:solidFill>
                        <a:effectLst/>
                        <a:latin typeface="Calibri"/>
                      </a:endParaRPr>
                    </a:p>
                  </a:txBody>
                  <a:tcPr marL="0" marR="0" marT="0" marB="0" anchor="b"/>
                </a:tc>
              </a:tr>
              <a:tr h="145143">
                <a:tc>
                  <a:txBody>
                    <a:bodyPr/>
                    <a:lstStyle/>
                    <a:p>
                      <a:pPr algn="r" fontAlgn="b"/>
                      <a:r>
                        <a:rPr lang="en-US" sz="1050" u="none" strike="noStrike">
                          <a:effectLst/>
                        </a:rPr>
                        <a:t>Avg Cell Data Density at Maximum Range =</a:t>
                      </a:r>
                      <a:endParaRPr lang="en-US" sz="1050" b="0" i="0" u="none" strike="noStrike">
                        <a:solidFill>
                          <a:srgbClr val="000000"/>
                        </a:solidFill>
                        <a:effectLst/>
                        <a:latin typeface="Calibri"/>
                      </a:endParaRPr>
                    </a:p>
                  </a:txBody>
                  <a:tcPr marL="0" marR="0" marT="0" marB="0" anchor="b"/>
                </a:tc>
                <a:tc>
                  <a:txBody>
                    <a:bodyPr/>
                    <a:lstStyle/>
                    <a:p>
                      <a:pPr algn="ctr" fontAlgn="ctr"/>
                      <a:endParaRPr lang="en-US" sz="1050" b="0" i="0" u="none" strike="noStrike">
                        <a:solidFill>
                          <a:srgbClr val="000000"/>
                        </a:solidFill>
                        <a:effectLst/>
                        <a:latin typeface="Calibri"/>
                      </a:endParaRPr>
                    </a:p>
                  </a:txBody>
                  <a:tcPr marL="0" marR="0" marT="0" marB="0" anchor="ctr"/>
                </a:tc>
                <a:tc>
                  <a:txBody>
                    <a:bodyPr/>
                    <a:lstStyle/>
                    <a:p>
                      <a:pPr algn="ctr" fontAlgn="ctr"/>
                      <a:endParaRPr lang="en-US" sz="1050" b="0" i="0" u="none" strike="noStrike">
                        <a:solidFill>
                          <a:srgbClr val="000000"/>
                        </a:solidFill>
                        <a:effectLst/>
                        <a:latin typeface="Calibri"/>
                      </a:endParaRPr>
                    </a:p>
                  </a:txBody>
                  <a:tcPr marL="0" marR="0" marT="0" marB="0" anchor="ctr"/>
                </a:tc>
                <a:tc>
                  <a:txBody>
                    <a:bodyPr/>
                    <a:lstStyle/>
                    <a:p>
                      <a:pPr algn="ctr" fontAlgn="ctr"/>
                      <a:r>
                        <a:rPr lang="en-US" sz="1050" u="none" strike="noStrike">
                          <a:effectLst/>
                        </a:rPr>
                        <a:t>3.47</a:t>
                      </a:r>
                      <a:endParaRPr lang="en-US" sz="1050" b="0" i="0" u="none" strike="noStrike">
                        <a:solidFill>
                          <a:srgbClr val="000000"/>
                        </a:solidFill>
                        <a:effectLst/>
                        <a:latin typeface="Calibri"/>
                      </a:endParaRPr>
                    </a:p>
                  </a:txBody>
                  <a:tcPr marL="0" marR="0" marT="0" marB="0" anchor="ctr"/>
                </a:tc>
                <a:tc>
                  <a:txBody>
                    <a:bodyPr/>
                    <a:lstStyle/>
                    <a:p>
                      <a:pPr algn="ctr" fontAlgn="ctr"/>
                      <a:r>
                        <a:rPr lang="en-US" sz="1050" u="none" strike="noStrike">
                          <a:effectLst/>
                        </a:rPr>
                        <a:t>3.65</a:t>
                      </a:r>
                      <a:endParaRPr lang="en-US" sz="1050" b="0" i="0" u="none" strike="noStrike">
                        <a:solidFill>
                          <a:srgbClr val="000000"/>
                        </a:solidFill>
                        <a:effectLst/>
                        <a:latin typeface="Calibri"/>
                      </a:endParaRPr>
                    </a:p>
                  </a:txBody>
                  <a:tcPr marL="0" marR="0" marT="0" marB="0" anchor="ctr"/>
                </a:tc>
                <a:tc>
                  <a:txBody>
                    <a:bodyPr/>
                    <a:lstStyle/>
                    <a:p>
                      <a:pPr algn="ctr" fontAlgn="ctr"/>
                      <a:r>
                        <a:rPr lang="en-US" sz="1050" u="none" strike="noStrike">
                          <a:effectLst/>
                        </a:rPr>
                        <a:t>0.57</a:t>
                      </a:r>
                      <a:endParaRPr lang="en-US" sz="1050" b="0" i="0" u="none" strike="noStrike">
                        <a:solidFill>
                          <a:srgbClr val="000000"/>
                        </a:solidFill>
                        <a:effectLst/>
                        <a:latin typeface="Calibri"/>
                      </a:endParaRPr>
                    </a:p>
                  </a:txBody>
                  <a:tcPr marL="0" marR="0" marT="0" marB="0" anchor="ctr"/>
                </a:tc>
                <a:tc>
                  <a:txBody>
                    <a:bodyPr/>
                    <a:lstStyle/>
                    <a:p>
                      <a:pPr algn="l" fontAlgn="b"/>
                      <a:r>
                        <a:rPr lang="en-US" sz="1050" u="none" strike="noStrike">
                          <a:effectLst/>
                        </a:rPr>
                        <a:t>bps/Hz/sq-km</a:t>
                      </a:r>
                      <a:endParaRPr lang="en-US" sz="1050" b="0" i="0" u="none" strike="noStrike">
                        <a:solidFill>
                          <a:srgbClr val="000000"/>
                        </a:solidFill>
                        <a:effectLst/>
                        <a:latin typeface="Calibri"/>
                      </a:endParaRPr>
                    </a:p>
                  </a:txBody>
                  <a:tcPr marL="0" marR="0" marT="0" marB="0" anchor="b"/>
                </a:tc>
              </a:tr>
              <a:tr h="166914">
                <a:tc>
                  <a:txBody>
                    <a:bodyPr/>
                    <a:lstStyle/>
                    <a:p>
                      <a:pPr algn="r" fontAlgn="b"/>
                      <a:r>
                        <a:rPr lang="en-US" sz="1050" u="none" strike="noStrike">
                          <a:effectLst/>
                        </a:rPr>
                        <a:t>Data Goodput per Cell/BS at Maximum Range</a:t>
                      </a:r>
                      <a:r>
                        <a:rPr lang="en-US" sz="1050" u="none" strike="noStrike" baseline="30000">
                          <a:effectLst/>
                        </a:rPr>
                        <a:t>3</a:t>
                      </a:r>
                      <a:r>
                        <a:rPr lang="en-US" sz="1050" u="none" strike="noStrike">
                          <a:effectLst/>
                        </a:rPr>
                        <a:t> =</a:t>
                      </a:r>
                      <a:endParaRPr lang="en-US" sz="1050" b="0" i="0" u="none" strike="noStrike">
                        <a:solidFill>
                          <a:srgbClr val="000000"/>
                        </a:solidFill>
                        <a:effectLst/>
                        <a:latin typeface="Calibri"/>
                      </a:endParaRPr>
                    </a:p>
                  </a:txBody>
                  <a:tcPr marL="0" marR="0" marT="0" marB="0" anchor="b"/>
                </a:tc>
                <a:tc>
                  <a:txBody>
                    <a:bodyPr/>
                    <a:lstStyle/>
                    <a:p>
                      <a:pPr algn="ctr" fontAlgn="ctr"/>
                      <a:endParaRPr lang="en-US" sz="1050" b="0" i="0" u="none" strike="noStrike">
                        <a:solidFill>
                          <a:srgbClr val="000000"/>
                        </a:solidFill>
                        <a:effectLst/>
                        <a:latin typeface="Calibri"/>
                      </a:endParaRPr>
                    </a:p>
                  </a:txBody>
                  <a:tcPr marL="0" marR="0" marT="0" marB="0" anchor="ctr"/>
                </a:tc>
                <a:tc>
                  <a:txBody>
                    <a:bodyPr/>
                    <a:lstStyle/>
                    <a:p>
                      <a:pPr algn="ctr" fontAlgn="ctr"/>
                      <a:endParaRPr lang="en-US" sz="1050" b="0" i="0" u="none" strike="noStrike">
                        <a:solidFill>
                          <a:srgbClr val="000000"/>
                        </a:solidFill>
                        <a:effectLst/>
                        <a:latin typeface="Calibri"/>
                      </a:endParaRPr>
                    </a:p>
                  </a:txBody>
                  <a:tcPr marL="0" marR="0" marT="0" marB="0" anchor="ctr"/>
                </a:tc>
                <a:tc>
                  <a:txBody>
                    <a:bodyPr/>
                    <a:lstStyle/>
                    <a:p>
                      <a:pPr algn="ctr" fontAlgn="ctr"/>
                      <a:r>
                        <a:rPr lang="en-US" sz="1050" u="none" strike="noStrike">
                          <a:effectLst/>
                        </a:rPr>
                        <a:t>10.96</a:t>
                      </a:r>
                      <a:endParaRPr lang="en-US" sz="1050" b="0" i="0" u="none" strike="noStrike">
                        <a:solidFill>
                          <a:srgbClr val="000000"/>
                        </a:solidFill>
                        <a:effectLst/>
                        <a:latin typeface="Calibri"/>
                      </a:endParaRPr>
                    </a:p>
                  </a:txBody>
                  <a:tcPr marL="0" marR="0" marT="0" marB="0" anchor="ctr"/>
                </a:tc>
                <a:tc>
                  <a:txBody>
                    <a:bodyPr/>
                    <a:lstStyle/>
                    <a:p>
                      <a:pPr algn="ctr" fontAlgn="ctr"/>
                      <a:r>
                        <a:rPr lang="en-US" sz="1050" u="none" strike="noStrike">
                          <a:effectLst/>
                        </a:rPr>
                        <a:t>10.96</a:t>
                      </a:r>
                      <a:endParaRPr lang="en-US" sz="1050" b="0" i="0" u="none" strike="noStrike">
                        <a:solidFill>
                          <a:srgbClr val="000000"/>
                        </a:solidFill>
                        <a:effectLst/>
                        <a:latin typeface="Calibri"/>
                      </a:endParaRPr>
                    </a:p>
                  </a:txBody>
                  <a:tcPr marL="0" marR="0" marT="0" marB="0" anchor="ctr"/>
                </a:tc>
                <a:tc>
                  <a:txBody>
                    <a:bodyPr/>
                    <a:lstStyle/>
                    <a:p>
                      <a:pPr algn="ctr" fontAlgn="ctr"/>
                      <a:r>
                        <a:rPr lang="en-US" sz="1050" u="none" strike="noStrike">
                          <a:effectLst/>
                        </a:rPr>
                        <a:t>12.90</a:t>
                      </a:r>
                      <a:endParaRPr lang="en-US" sz="1050" b="0" i="0" u="none" strike="noStrike">
                        <a:solidFill>
                          <a:srgbClr val="000000"/>
                        </a:solidFill>
                        <a:effectLst/>
                        <a:latin typeface="Calibri"/>
                      </a:endParaRPr>
                    </a:p>
                  </a:txBody>
                  <a:tcPr marL="0" marR="0" marT="0" marB="0" anchor="ctr"/>
                </a:tc>
                <a:tc>
                  <a:txBody>
                    <a:bodyPr/>
                    <a:lstStyle/>
                    <a:p>
                      <a:pPr algn="l" fontAlgn="b"/>
                      <a:r>
                        <a:rPr lang="en-US" sz="1050" u="none" strike="noStrike">
                          <a:effectLst/>
                        </a:rPr>
                        <a:t>Mbps</a:t>
                      </a:r>
                      <a:endParaRPr lang="en-US" sz="1050" b="0" i="0" u="none" strike="noStrike">
                        <a:solidFill>
                          <a:srgbClr val="000000"/>
                        </a:solidFill>
                        <a:effectLst/>
                        <a:latin typeface="Calibri"/>
                      </a:endParaRPr>
                    </a:p>
                  </a:txBody>
                  <a:tcPr marL="0" marR="0" marT="0" marB="0" anchor="b"/>
                </a:tc>
              </a:tr>
              <a:tr h="145143">
                <a:tc>
                  <a:txBody>
                    <a:bodyPr/>
                    <a:lstStyle/>
                    <a:p>
                      <a:pPr algn="r" fontAlgn="b"/>
                      <a:r>
                        <a:rPr lang="en-US" sz="1050" u="none" strike="noStrike">
                          <a:effectLst/>
                        </a:rPr>
                        <a:t>Required Cell SE Density =</a:t>
                      </a:r>
                      <a:endParaRPr lang="en-US" sz="1050" b="0" i="0" u="none" strike="noStrike">
                        <a:solidFill>
                          <a:srgbClr val="000000"/>
                        </a:solidFill>
                        <a:effectLst/>
                        <a:latin typeface="Calibri"/>
                      </a:endParaRPr>
                    </a:p>
                  </a:txBody>
                  <a:tcPr marL="0" marR="0" marT="0" marB="0" anchor="b"/>
                </a:tc>
                <a:tc>
                  <a:txBody>
                    <a:bodyPr/>
                    <a:lstStyle/>
                    <a:p>
                      <a:pPr algn="ctr" fontAlgn="ctr"/>
                      <a:endParaRPr lang="en-US" sz="1050" b="0" i="0" u="none" strike="noStrike">
                        <a:solidFill>
                          <a:srgbClr val="000000"/>
                        </a:solidFill>
                        <a:effectLst/>
                        <a:latin typeface="Calibri"/>
                      </a:endParaRPr>
                    </a:p>
                  </a:txBody>
                  <a:tcPr marL="0" marR="0" marT="0" marB="0" anchor="ctr"/>
                </a:tc>
                <a:tc>
                  <a:txBody>
                    <a:bodyPr/>
                    <a:lstStyle/>
                    <a:p>
                      <a:pPr algn="ctr" fontAlgn="ctr"/>
                      <a:endParaRPr lang="en-US" sz="1050" b="0" i="0" u="none" strike="noStrike">
                        <a:solidFill>
                          <a:srgbClr val="000000"/>
                        </a:solidFill>
                        <a:effectLst/>
                        <a:latin typeface="Calibri"/>
                      </a:endParaRPr>
                    </a:p>
                  </a:txBody>
                  <a:tcPr marL="0" marR="0" marT="0" marB="0" anchor="ctr"/>
                </a:tc>
                <a:tc>
                  <a:txBody>
                    <a:bodyPr/>
                    <a:lstStyle/>
                    <a:p>
                      <a:pPr algn="ctr" fontAlgn="ctr"/>
                      <a:r>
                        <a:rPr lang="en-US" sz="1050" u="none" strike="noStrike">
                          <a:effectLst/>
                        </a:rPr>
                        <a:t>0.11</a:t>
                      </a:r>
                      <a:endParaRPr lang="en-US" sz="1050" b="0" i="0" u="none" strike="noStrike">
                        <a:solidFill>
                          <a:srgbClr val="000000"/>
                        </a:solidFill>
                        <a:effectLst/>
                        <a:latin typeface="Calibri"/>
                      </a:endParaRPr>
                    </a:p>
                  </a:txBody>
                  <a:tcPr marL="0" marR="0" marT="0" marB="0" anchor="ctr"/>
                </a:tc>
                <a:tc>
                  <a:txBody>
                    <a:bodyPr/>
                    <a:lstStyle/>
                    <a:p>
                      <a:pPr algn="ctr" fontAlgn="ctr"/>
                      <a:r>
                        <a:rPr lang="en-US" sz="1050" u="none" strike="noStrike">
                          <a:effectLst/>
                        </a:rPr>
                        <a:t>0.11</a:t>
                      </a:r>
                      <a:endParaRPr lang="en-US" sz="1050" b="0" i="0" u="none" strike="noStrike">
                        <a:solidFill>
                          <a:srgbClr val="000000"/>
                        </a:solidFill>
                        <a:effectLst/>
                        <a:latin typeface="Calibri"/>
                      </a:endParaRPr>
                    </a:p>
                  </a:txBody>
                  <a:tcPr marL="0" marR="0" marT="0" marB="0" anchor="ctr"/>
                </a:tc>
                <a:tc>
                  <a:txBody>
                    <a:bodyPr/>
                    <a:lstStyle/>
                    <a:p>
                      <a:pPr algn="ctr" fontAlgn="ctr"/>
                      <a:r>
                        <a:rPr lang="en-US" sz="1050" u="none" strike="noStrike">
                          <a:effectLst/>
                        </a:rPr>
                        <a:t>0.11</a:t>
                      </a:r>
                      <a:endParaRPr lang="en-US" sz="1050" b="0" i="0" u="none" strike="noStrike">
                        <a:solidFill>
                          <a:srgbClr val="000000"/>
                        </a:solidFill>
                        <a:effectLst/>
                        <a:latin typeface="Calibri"/>
                      </a:endParaRPr>
                    </a:p>
                  </a:txBody>
                  <a:tcPr marL="0" marR="0" marT="0" marB="0" anchor="ctr"/>
                </a:tc>
                <a:tc>
                  <a:txBody>
                    <a:bodyPr/>
                    <a:lstStyle/>
                    <a:p>
                      <a:pPr algn="l" fontAlgn="b"/>
                      <a:r>
                        <a:rPr lang="en-US" sz="1050" u="none" strike="noStrike">
                          <a:effectLst/>
                        </a:rPr>
                        <a:t>bps/Hz/sq-km</a:t>
                      </a:r>
                      <a:endParaRPr lang="en-US" sz="1050" b="0" i="0" u="none" strike="noStrike">
                        <a:solidFill>
                          <a:srgbClr val="000000"/>
                        </a:solidFill>
                        <a:effectLst/>
                        <a:latin typeface="Calibri"/>
                      </a:endParaRPr>
                    </a:p>
                  </a:txBody>
                  <a:tcPr marL="0" marR="0" marT="0" marB="0" anchor="b"/>
                </a:tc>
              </a:tr>
              <a:tr h="145143">
                <a:tc>
                  <a:txBody>
                    <a:bodyPr/>
                    <a:lstStyle/>
                    <a:p>
                      <a:pPr algn="r" fontAlgn="b"/>
                      <a:r>
                        <a:rPr lang="en-US" sz="1050" u="none" strike="noStrike">
                          <a:effectLst/>
                        </a:rPr>
                        <a:t>Range for Required UL Data Density =</a:t>
                      </a:r>
                      <a:endParaRPr lang="en-US" sz="1050" b="0" i="0" u="none" strike="noStrike">
                        <a:solidFill>
                          <a:srgbClr val="000000"/>
                        </a:solidFill>
                        <a:effectLst/>
                        <a:latin typeface="Calibri"/>
                      </a:endParaRPr>
                    </a:p>
                  </a:txBody>
                  <a:tcPr marL="0" marR="0" marT="0" marB="0" anchor="b"/>
                </a:tc>
                <a:tc>
                  <a:txBody>
                    <a:bodyPr/>
                    <a:lstStyle/>
                    <a:p>
                      <a:pPr algn="ctr" fontAlgn="b"/>
                      <a:endParaRPr lang="en-US" sz="1050" b="0" i="0" u="none" strike="noStrike">
                        <a:solidFill>
                          <a:srgbClr val="000000"/>
                        </a:solidFill>
                        <a:effectLst/>
                        <a:latin typeface="Calibri"/>
                      </a:endParaRPr>
                    </a:p>
                  </a:txBody>
                  <a:tcPr marL="0" marR="0" marT="0" marB="0" anchor="b"/>
                </a:tc>
                <a:tc>
                  <a:txBody>
                    <a:bodyPr/>
                    <a:lstStyle/>
                    <a:p>
                      <a:pPr algn="ctr" fontAlgn="b"/>
                      <a:endParaRPr lang="en-US" sz="1050" b="0" i="0" u="none" strike="noStrike">
                        <a:solidFill>
                          <a:srgbClr val="000000"/>
                        </a:solidFill>
                        <a:effectLst/>
                        <a:latin typeface="Calibri"/>
                      </a:endParaRPr>
                    </a:p>
                  </a:txBody>
                  <a:tcPr marL="0" marR="0" marT="0" marB="0" anchor="b"/>
                </a:tc>
                <a:tc>
                  <a:txBody>
                    <a:bodyPr/>
                    <a:lstStyle/>
                    <a:p>
                      <a:pPr algn="ctr" fontAlgn="b"/>
                      <a:r>
                        <a:rPr lang="en-US" sz="1050" u="none" strike="noStrike">
                          <a:effectLst/>
                        </a:rPr>
                        <a:t>1.10</a:t>
                      </a:r>
                      <a:endParaRPr lang="en-US" sz="1050" b="0" i="0" u="none" strike="noStrike">
                        <a:solidFill>
                          <a:srgbClr val="000000"/>
                        </a:solidFill>
                        <a:effectLst/>
                        <a:latin typeface="Calibri"/>
                      </a:endParaRPr>
                    </a:p>
                  </a:txBody>
                  <a:tcPr marL="0" marR="0" marT="0" marB="0" anchor="b"/>
                </a:tc>
                <a:tc>
                  <a:txBody>
                    <a:bodyPr/>
                    <a:lstStyle/>
                    <a:p>
                      <a:pPr algn="ctr" fontAlgn="b"/>
                      <a:r>
                        <a:rPr lang="en-US" sz="1050" u="none" strike="noStrike">
                          <a:effectLst/>
                        </a:rPr>
                        <a:t>1.08</a:t>
                      </a:r>
                      <a:endParaRPr lang="en-US" sz="1050" b="0" i="0" u="none" strike="noStrike">
                        <a:solidFill>
                          <a:srgbClr val="000000"/>
                        </a:solidFill>
                        <a:effectLst/>
                        <a:latin typeface="Calibri"/>
                      </a:endParaRPr>
                    </a:p>
                  </a:txBody>
                  <a:tcPr marL="0" marR="0" marT="0" marB="0" anchor="b"/>
                </a:tc>
                <a:tc>
                  <a:txBody>
                    <a:bodyPr/>
                    <a:lstStyle/>
                    <a:p>
                      <a:pPr algn="ctr" fontAlgn="b"/>
                      <a:r>
                        <a:rPr lang="en-US" sz="1050" u="none" strike="noStrike">
                          <a:effectLst/>
                        </a:rPr>
                        <a:t>2.57</a:t>
                      </a:r>
                      <a:endParaRPr lang="en-US" sz="1050" b="0" i="0" u="none" strike="noStrike">
                        <a:solidFill>
                          <a:srgbClr val="000000"/>
                        </a:solidFill>
                        <a:effectLst/>
                        <a:latin typeface="Calibri"/>
                      </a:endParaRPr>
                    </a:p>
                  </a:txBody>
                  <a:tcPr marL="0" marR="0" marT="0" marB="0" anchor="b"/>
                </a:tc>
                <a:tc>
                  <a:txBody>
                    <a:bodyPr/>
                    <a:lstStyle/>
                    <a:p>
                      <a:pPr algn="l" fontAlgn="b"/>
                      <a:r>
                        <a:rPr lang="en-US" sz="1050" u="none" strike="noStrike">
                          <a:effectLst/>
                        </a:rPr>
                        <a:t>km</a:t>
                      </a:r>
                      <a:endParaRPr lang="en-US" sz="1050" b="0" i="0" u="none" strike="noStrike">
                        <a:solidFill>
                          <a:srgbClr val="000000"/>
                        </a:solidFill>
                        <a:effectLst/>
                        <a:latin typeface="Calibri"/>
                      </a:endParaRPr>
                    </a:p>
                  </a:txBody>
                  <a:tcPr marL="0" marR="0" marT="0" marB="0" anchor="b"/>
                </a:tc>
              </a:tr>
              <a:tr h="145143">
                <a:tc>
                  <a:txBody>
                    <a:bodyPr/>
                    <a:lstStyle/>
                    <a:p>
                      <a:pPr algn="r" fontAlgn="b"/>
                      <a:r>
                        <a:rPr lang="en-US" sz="1050" u="none" strike="noStrike">
                          <a:effectLst/>
                        </a:rPr>
                        <a:t>Coverage Area per Cell at Required BS-to-BS Spacing =</a:t>
                      </a:r>
                      <a:endParaRPr lang="en-US" sz="1050" b="0" i="0" u="none" strike="noStrike">
                        <a:solidFill>
                          <a:srgbClr val="000000"/>
                        </a:solidFill>
                        <a:effectLst/>
                        <a:latin typeface="Calibri"/>
                      </a:endParaRPr>
                    </a:p>
                  </a:txBody>
                  <a:tcPr marL="0" marR="0" marT="0" marB="0" anchor="b"/>
                </a:tc>
                <a:tc>
                  <a:txBody>
                    <a:bodyPr/>
                    <a:lstStyle/>
                    <a:p>
                      <a:pPr algn="ctr" fontAlgn="ctr"/>
                      <a:endParaRPr lang="en-US" sz="1050" b="0" i="0" u="none" strike="noStrike">
                        <a:solidFill>
                          <a:srgbClr val="000000"/>
                        </a:solidFill>
                        <a:effectLst/>
                        <a:latin typeface="Calibri"/>
                      </a:endParaRPr>
                    </a:p>
                  </a:txBody>
                  <a:tcPr marL="0" marR="0" marT="0" marB="0" anchor="ctr"/>
                </a:tc>
                <a:tc>
                  <a:txBody>
                    <a:bodyPr/>
                    <a:lstStyle/>
                    <a:p>
                      <a:pPr algn="ctr" fontAlgn="ctr"/>
                      <a:endParaRPr lang="en-US" sz="1050" b="0" i="0" u="none" strike="noStrike">
                        <a:solidFill>
                          <a:srgbClr val="000000"/>
                        </a:solidFill>
                        <a:effectLst/>
                        <a:latin typeface="Calibri"/>
                      </a:endParaRPr>
                    </a:p>
                  </a:txBody>
                  <a:tcPr marL="0" marR="0" marT="0" marB="0" anchor="ctr"/>
                </a:tc>
                <a:tc>
                  <a:txBody>
                    <a:bodyPr/>
                    <a:lstStyle/>
                    <a:p>
                      <a:pPr algn="ctr" fontAlgn="ctr"/>
                      <a:r>
                        <a:rPr lang="en-US" sz="1050" u="none" strike="noStrike">
                          <a:effectLst/>
                        </a:rPr>
                        <a:t>3.15</a:t>
                      </a:r>
                      <a:endParaRPr lang="en-US" sz="1050" b="0" i="0" u="none" strike="noStrike">
                        <a:solidFill>
                          <a:srgbClr val="000000"/>
                        </a:solidFill>
                        <a:effectLst/>
                        <a:latin typeface="Calibri"/>
                      </a:endParaRPr>
                    </a:p>
                  </a:txBody>
                  <a:tcPr marL="0" marR="0" marT="0" marB="0" anchor="ctr"/>
                </a:tc>
                <a:tc>
                  <a:txBody>
                    <a:bodyPr/>
                    <a:lstStyle/>
                    <a:p>
                      <a:pPr algn="ctr" fontAlgn="ctr"/>
                      <a:r>
                        <a:rPr lang="en-US" sz="1050" u="none" strike="noStrike">
                          <a:effectLst/>
                        </a:rPr>
                        <a:t>3.01</a:t>
                      </a:r>
                      <a:endParaRPr lang="en-US" sz="1050" b="0" i="0" u="none" strike="noStrike">
                        <a:solidFill>
                          <a:srgbClr val="000000"/>
                        </a:solidFill>
                        <a:effectLst/>
                        <a:latin typeface="Calibri"/>
                      </a:endParaRPr>
                    </a:p>
                  </a:txBody>
                  <a:tcPr marL="0" marR="0" marT="0" marB="0" anchor="ctr"/>
                </a:tc>
                <a:tc>
                  <a:txBody>
                    <a:bodyPr/>
                    <a:lstStyle/>
                    <a:p>
                      <a:pPr algn="ctr" fontAlgn="ctr"/>
                      <a:r>
                        <a:rPr lang="en-US" sz="1050" u="none" strike="noStrike">
                          <a:effectLst/>
                        </a:rPr>
                        <a:t>17.16</a:t>
                      </a:r>
                      <a:endParaRPr lang="en-US" sz="1050" b="0" i="0" u="none" strike="noStrike">
                        <a:solidFill>
                          <a:srgbClr val="000000"/>
                        </a:solidFill>
                        <a:effectLst/>
                        <a:latin typeface="Calibri"/>
                      </a:endParaRPr>
                    </a:p>
                  </a:txBody>
                  <a:tcPr marL="0" marR="0" marT="0" marB="0" anchor="ctr"/>
                </a:tc>
                <a:tc>
                  <a:txBody>
                    <a:bodyPr/>
                    <a:lstStyle/>
                    <a:p>
                      <a:pPr algn="l" fontAlgn="b"/>
                      <a:r>
                        <a:rPr lang="en-US" sz="1050" u="none" strike="noStrike">
                          <a:effectLst/>
                        </a:rPr>
                        <a:t>sq-km</a:t>
                      </a:r>
                      <a:endParaRPr lang="en-US" sz="1050" b="0" i="0" u="none" strike="noStrike">
                        <a:solidFill>
                          <a:srgbClr val="000000"/>
                        </a:solidFill>
                        <a:effectLst/>
                        <a:latin typeface="Calibri"/>
                      </a:endParaRPr>
                    </a:p>
                  </a:txBody>
                  <a:tcPr marL="0" marR="0" marT="0" marB="0" anchor="b"/>
                </a:tc>
              </a:tr>
              <a:tr h="145143">
                <a:tc>
                  <a:txBody>
                    <a:bodyPr/>
                    <a:lstStyle/>
                    <a:p>
                      <a:pPr algn="r" fontAlgn="b"/>
                      <a:r>
                        <a:rPr lang="en-US" sz="1050" u="none" strike="noStrike">
                          <a:effectLst/>
                        </a:rPr>
                        <a:t>Data Goodput/Sector at Required BS-to-BS Spacing =</a:t>
                      </a:r>
                      <a:endParaRPr lang="en-US" sz="1050" b="0" i="0" u="none" strike="noStrike">
                        <a:solidFill>
                          <a:srgbClr val="000000"/>
                        </a:solidFill>
                        <a:effectLst/>
                        <a:latin typeface="Calibri"/>
                      </a:endParaRPr>
                    </a:p>
                  </a:txBody>
                  <a:tcPr marL="0" marR="0" marT="0" marB="0" anchor="b"/>
                </a:tc>
                <a:tc>
                  <a:txBody>
                    <a:bodyPr/>
                    <a:lstStyle/>
                    <a:p>
                      <a:pPr algn="ctr" fontAlgn="b"/>
                      <a:endParaRPr lang="en-US" sz="1050" b="0" i="0" u="none" strike="noStrike">
                        <a:solidFill>
                          <a:srgbClr val="000000"/>
                        </a:solidFill>
                        <a:effectLst/>
                        <a:latin typeface="Calibri"/>
                      </a:endParaRPr>
                    </a:p>
                  </a:txBody>
                  <a:tcPr marL="0" marR="0" marT="0" marB="0" anchor="b"/>
                </a:tc>
                <a:tc>
                  <a:txBody>
                    <a:bodyPr/>
                    <a:lstStyle/>
                    <a:p>
                      <a:pPr algn="ctr" fontAlgn="b"/>
                      <a:endParaRPr lang="en-US" sz="1050" b="0" i="0" u="none" strike="noStrike">
                        <a:solidFill>
                          <a:srgbClr val="000000"/>
                        </a:solidFill>
                        <a:effectLst/>
                        <a:latin typeface="Calibri"/>
                      </a:endParaRPr>
                    </a:p>
                  </a:txBody>
                  <a:tcPr marL="0" marR="0" marT="0" marB="0" anchor="b"/>
                </a:tc>
                <a:tc>
                  <a:txBody>
                    <a:bodyPr/>
                    <a:lstStyle/>
                    <a:p>
                      <a:pPr algn="ctr" fontAlgn="b"/>
                      <a:r>
                        <a:rPr lang="en-US" sz="1050" u="none" strike="noStrike">
                          <a:effectLst/>
                        </a:rPr>
                        <a:t>3.65</a:t>
                      </a:r>
                      <a:endParaRPr lang="en-US" sz="1050" b="0" i="0" u="none" strike="noStrike">
                        <a:solidFill>
                          <a:srgbClr val="000000"/>
                        </a:solidFill>
                        <a:effectLst/>
                        <a:latin typeface="Calibri"/>
                      </a:endParaRPr>
                    </a:p>
                  </a:txBody>
                  <a:tcPr marL="0" marR="0" marT="0" marB="0" anchor="b"/>
                </a:tc>
                <a:tc>
                  <a:txBody>
                    <a:bodyPr/>
                    <a:lstStyle/>
                    <a:p>
                      <a:pPr algn="ctr" fontAlgn="b"/>
                      <a:r>
                        <a:rPr lang="en-US" sz="1050" u="none" strike="noStrike">
                          <a:effectLst/>
                        </a:rPr>
                        <a:t>3.65</a:t>
                      </a:r>
                      <a:endParaRPr lang="en-US" sz="1050" b="0" i="0" u="none" strike="noStrike">
                        <a:solidFill>
                          <a:srgbClr val="000000"/>
                        </a:solidFill>
                        <a:effectLst/>
                        <a:latin typeface="Calibri"/>
                      </a:endParaRPr>
                    </a:p>
                  </a:txBody>
                  <a:tcPr marL="0" marR="0" marT="0" marB="0" anchor="b"/>
                </a:tc>
                <a:tc>
                  <a:txBody>
                    <a:bodyPr/>
                    <a:lstStyle/>
                    <a:p>
                      <a:pPr algn="ctr" fontAlgn="b"/>
                      <a:r>
                        <a:rPr lang="en-US" sz="1050" u="none" strike="noStrike">
                          <a:effectLst/>
                        </a:rPr>
                        <a:t>5.42</a:t>
                      </a:r>
                      <a:endParaRPr lang="en-US" sz="1050" b="0" i="0" u="none" strike="noStrike">
                        <a:solidFill>
                          <a:srgbClr val="000000"/>
                        </a:solidFill>
                        <a:effectLst/>
                        <a:latin typeface="Calibri"/>
                      </a:endParaRPr>
                    </a:p>
                  </a:txBody>
                  <a:tcPr marL="0" marR="0" marT="0" marB="0" anchor="b"/>
                </a:tc>
                <a:tc>
                  <a:txBody>
                    <a:bodyPr/>
                    <a:lstStyle/>
                    <a:p>
                      <a:pPr algn="l" fontAlgn="b"/>
                      <a:r>
                        <a:rPr lang="en-US" sz="1050" u="none" strike="noStrike">
                          <a:effectLst/>
                        </a:rPr>
                        <a:t>Mbps/Sector</a:t>
                      </a:r>
                      <a:endParaRPr lang="en-US" sz="1050" b="0" i="0" u="none" strike="noStrike">
                        <a:solidFill>
                          <a:srgbClr val="000000"/>
                        </a:solidFill>
                        <a:effectLst/>
                        <a:latin typeface="Calibri"/>
                      </a:endParaRPr>
                    </a:p>
                  </a:txBody>
                  <a:tcPr marL="0" marR="0" marT="0" marB="0" anchor="b"/>
                </a:tc>
              </a:tr>
              <a:tr h="145143">
                <a:tc>
                  <a:txBody>
                    <a:bodyPr/>
                    <a:lstStyle/>
                    <a:p>
                      <a:pPr algn="l" fontAlgn="b"/>
                      <a:endParaRPr lang="en-US" sz="1050" b="0" i="0" u="none" strike="noStrike">
                        <a:solidFill>
                          <a:srgbClr val="000000"/>
                        </a:solidFill>
                        <a:effectLst/>
                        <a:latin typeface="Calibri"/>
                      </a:endParaRPr>
                    </a:p>
                  </a:txBody>
                  <a:tcPr marL="0" marR="0" marT="0" marB="0" anchor="b"/>
                </a:tc>
                <a:tc>
                  <a:txBody>
                    <a:bodyPr/>
                    <a:lstStyle/>
                    <a:p>
                      <a:pPr algn="l" fontAlgn="b"/>
                      <a:endParaRPr lang="en-US" sz="1050" b="0" i="0" u="none" strike="noStrike">
                        <a:solidFill>
                          <a:srgbClr val="000000"/>
                        </a:solidFill>
                        <a:effectLst/>
                        <a:latin typeface="Calibri"/>
                      </a:endParaRPr>
                    </a:p>
                  </a:txBody>
                  <a:tcPr marL="0" marR="0" marT="0" marB="0" anchor="b"/>
                </a:tc>
                <a:tc>
                  <a:txBody>
                    <a:bodyPr/>
                    <a:lstStyle/>
                    <a:p>
                      <a:pPr algn="l" fontAlgn="b"/>
                      <a:endParaRPr lang="en-US" sz="1050" b="0" i="0" u="none" strike="noStrike">
                        <a:solidFill>
                          <a:srgbClr val="000000"/>
                        </a:solidFill>
                        <a:effectLst/>
                        <a:latin typeface="Calibri"/>
                      </a:endParaRPr>
                    </a:p>
                  </a:txBody>
                  <a:tcPr marL="0" marR="0" marT="0" marB="0" anchor="b"/>
                </a:tc>
                <a:tc>
                  <a:txBody>
                    <a:bodyPr/>
                    <a:lstStyle/>
                    <a:p>
                      <a:pPr algn="l" fontAlgn="b"/>
                      <a:endParaRPr lang="en-US" sz="1050" b="0" i="0" u="none" strike="noStrike">
                        <a:solidFill>
                          <a:srgbClr val="000000"/>
                        </a:solidFill>
                        <a:effectLst/>
                        <a:latin typeface="Calibri"/>
                      </a:endParaRPr>
                    </a:p>
                  </a:txBody>
                  <a:tcPr marL="0" marR="0" marT="0" marB="0" anchor="b"/>
                </a:tc>
                <a:tc>
                  <a:txBody>
                    <a:bodyPr/>
                    <a:lstStyle/>
                    <a:p>
                      <a:pPr algn="l" fontAlgn="b"/>
                      <a:endParaRPr lang="en-US" sz="1050" b="0" i="0" u="none" strike="noStrike">
                        <a:solidFill>
                          <a:srgbClr val="000000"/>
                        </a:solidFill>
                        <a:effectLst/>
                        <a:latin typeface="Calibri"/>
                      </a:endParaRPr>
                    </a:p>
                  </a:txBody>
                  <a:tcPr marL="0" marR="0" marT="0" marB="0" anchor="b"/>
                </a:tc>
                <a:tc>
                  <a:txBody>
                    <a:bodyPr/>
                    <a:lstStyle/>
                    <a:p>
                      <a:pPr algn="l" fontAlgn="b"/>
                      <a:endParaRPr lang="en-US" sz="1050" b="0" i="0" u="none" strike="noStrike">
                        <a:solidFill>
                          <a:srgbClr val="000000"/>
                        </a:solidFill>
                        <a:effectLst/>
                        <a:latin typeface="Calibri"/>
                      </a:endParaRPr>
                    </a:p>
                  </a:txBody>
                  <a:tcPr marL="0" marR="0" marT="0" marB="0" anchor="b"/>
                </a:tc>
                <a:tc>
                  <a:txBody>
                    <a:bodyPr/>
                    <a:lstStyle/>
                    <a:p>
                      <a:pPr algn="l" fontAlgn="b"/>
                      <a:r>
                        <a:rPr lang="en-US" sz="1050" u="none" strike="noStrike">
                          <a:effectLst/>
                        </a:rPr>
                        <a:t> </a:t>
                      </a:r>
                      <a:endParaRPr lang="en-US" sz="1050" b="0" i="0" u="none" strike="noStrike">
                        <a:solidFill>
                          <a:srgbClr val="000000"/>
                        </a:solidFill>
                        <a:effectLst/>
                        <a:latin typeface="Calibri"/>
                      </a:endParaRPr>
                    </a:p>
                  </a:txBody>
                  <a:tcPr marL="0" marR="0" marT="0" marB="0" anchor="b"/>
                </a:tc>
              </a:tr>
              <a:tr h="145143">
                <a:tc>
                  <a:txBody>
                    <a:bodyPr/>
                    <a:lstStyle/>
                    <a:p>
                      <a:pPr algn="r" fontAlgn="b"/>
                      <a:endParaRPr lang="en-US" sz="1050" b="0" i="0" u="none" strike="noStrike">
                        <a:solidFill>
                          <a:srgbClr val="000000"/>
                        </a:solidFill>
                        <a:effectLst/>
                        <a:latin typeface="Calibri"/>
                      </a:endParaRPr>
                    </a:p>
                  </a:txBody>
                  <a:tcPr marL="0" marR="0" marT="0" marB="0" anchor="b"/>
                </a:tc>
                <a:tc>
                  <a:txBody>
                    <a:bodyPr/>
                    <a:lstStyle/>
                    <a:p>
                      <a:pPr algn="l" fontAlgn="b"/>
                      <a:endParaRPr lang="en-US" sz="1050" b="0" i="0" u="none" strike="noStrike">
                        <a:solidFill>
                          <a:srgbClr val="000000"/>
                        </a:solidFill>
                        <a:effectLst/>
                        <a:latin typeface="Calibri"/>
                      </a:endParaRPr>
                    </a:p>
                  </a:txBody>
                  <a:tcPr marL="0" marR="0" marT="0" marB="0" anchor="b"/>
                </a:tc>
                <a:tc>
                  <a:txBody>
                    <a:bodyPr/>
                    <a:lstStyle/>
                    <a:p>
                      <a:pPr algn="l" fontAlgn="b"/>
                      <a:endParaRPr lang="en-US" sz="1050" b="0" i="0" u="none" strike="noStrike">
                        <a:solidFill>
                          <a:srgbClr val="000000"/>
                        </a:solidFill>
                        <a:effectLst/>
                        <a:latin typeface="Calibri"/>
                      </a:endParaRPr>
                    </a:p>
                  </a:txBody>
                  <a:tcPr marL="0" marR="0" marT="0" marB="0" anchor="b"/>
                </a:tc>
                <a:tc>
                  <a:txBody>
                    <a:bodyPr/>
                    <a:lstStyle/>
                    <a:p>
                      <a:pPr algn="l" fontAlgn="b"/>
                      <a:endParaRPr lang="en-US" sz="1050" b="0" i="0" u="none" strike="noStrike">
                        <a:solidFill>
                          <a:srgbClr val="000000"/>
                        </a:solidFill>
                        <a:effectLst/>
                        <a:latin typeface="Calibri"/>
                      </a:endParaRPr>
                    </a:p>
                  </a:txBody>
                  <a:tcPr marL="0" marR="0" marT="0" marB="0" anchor="b"/>
                </a:tc>
                <a:tc>
                  <a:txBody>
                    <a:bodyPr/>
                    <a:lstStyle/>
                    <a:p>
                      <a:pPr algn="l" fontAlgn="b"/>
                      <a:endParaRPr lang="en-US" sz="1050" b="0" i="0" u="none" strike="noStrike">
                        <a:solidFill>
                          <a:srgbClr val="000000"/>
                        </a:solidFill>
                        <a:effectLst/>
                        <a:latin typeface="Calibri"/>
                      </a:endParaRPr>
                    </a:p>
                  </a:txBody>
                  <a:tcPr marL="0" marR="0" marT="0" marB="0" anchor="b"/>
                </a:tc>
                <a:tc>
                  <a:txBody>
                    <a:bodyPr/>
                    <a:lstStyle/>
                    <a:p>
                      <a:pPr algn="l" fontAlgn="b"/>
                      <a:endParaRPr lang="en-US" sz="1050" b="0" i="0" u="none" strike="noStrike">
                        <a:solidFill>
                          <a:srgbClr val="000000"/>
                        </a:solidFill>
                        <a:effectLst/>
                        <a:latin typeface="Calibri"/>
                      </a:endParaRPr>
                    </a:p>
                  </a:txBody>
                  <a:tcPr marL="0" marR="0" marT="0" marB="0" anchor="b"/>
                </a:tc>
                <a:tc>
                  <a:txBody>
                    <a:bodyPr/>
                    <a:lstStyle/>
                    <a:p>
                      <a:pPr algn="l" fontAlgn="b"/>
                      <a:r>
                        <a:rPr lang="en-US" sz="1050" u="none" strike="noStrike">
                          <a:effectLst/>
                        </a:rPr>
                        <a:t> </a:t>
                      </a:r>
                      <a:endParaRPr lang="en-US" sz="1050" b="0" i="0" u="none" strike="noStrike">
                        <a:solidFill>
                          <a:srgbClr val="000000"/>
                        </a:solidFill>
                        <a:effectLst/>
                        <a:latin typeface="Calibri"/>
                      </a:endParaRPr>
                    </a:p>
                  </a:txBody>
                  <a:tcPr marL="0" marR="0" marT="0" marB="0" anchor="b"/>
                </a:tc>
              </a:tr>
              <a:tr h="145143">
                <a:tc>
                  <a:txBody>
                    <a:bodyPr/>
                    <a:lstStyle/>
                    <a:p>
                      <a:pPr algn="r" fontAlgn="b"/>
                      <a:r>
                        <a:rPr lang="en-US" sz="1050" u="none" strike="noStrike">
                          <a:effectLst/>
                        </a:rPr>
                        <a:t> </a:t>
                      </a:r>
                      <a:endParaRPr lang="en-US" sz="1050" b="0" i="0" u="none" strike="noStrike">
                        <a:solidFill>
                          <a:srgbClr val="000000"/>
                        </a:solidFill>
                        <a:effectLst/>
                        <a:latin typeface="Calibri"/>
                      </a:endParaRPr>
                    </a:p>
                  </a:txBody>
                  <a:tcPr marL="0" marR="0" marT="0" marB="0" anchor="b"/>
                </a:tc>
                <a:tc>
                  <a:txBody>
                    <a:bodyPr/>
                    <a:lstStyle/>
                    <a:p>
                      <a:pPr algn="ctr" fontAlgn="b"/>
                      <a:endParaRPr lang="en-US" sz="1050" b="0" i="0" u="none" strike="noStrike">
                        <a:solidFill>
                          <a:srgbClr val="FF0000"/>
                        </a:solidFill>
                        <a:effectLst/>
                        <a:latin typeface="Calibri"/>
                      </a:endParaRPr>
                    </a:p>
                  </a:txBody>
                  <a:tcPr marL="0" marR="0" marT="0" marB="0" anchor="b"/>
                </a:tc>
                <a:tc>
                  <a:txBody>
                    <a:bodyPr/>
                    <a:lstStyle/>
                    <a:p>
                      <a:pPr algn="l" fontAlgn="b"/>
                      <a:endParaRPr lang="en-US" sz="1050" b="0" i="0" u="none" strike="noStrike">
                        <a:solidFill>
                          <a:srgbClr val="000000"/>
                        </a:solidFill>
                        <a:effectLst/>
                        <a:latin typeface="Calibri"/>
                      </a:endParaRPr>
                    </a:p>
                  </a:txBody>
                  <a:tcPr marL="0" marR="0" marT="0" marB="0" anchor="b"/>
                </a:tc>
                <a:tc>
                  <a:txBody>
                    <a:bodyPr/>
                    <a:lstStyle/>
                    <a:p>
                      <a:pPr algn="l" fontAlgn="b"/>
                      <a:endParaRPr lang="en-US" sz="1050" b="0" i="0" u="none" strike="noStrike">
                        <a:solidFill>
                          <a:srgbClr val="000000"/>
                        </a:solidFill>
                        <a:effectLst/>
                        <a:latin typeface="Calibri"/>
                      </a:endParaRPr>
                    </a:p>
                  </a:txBody>
                  <a:tcPr marL="0" marR="0" marT="0" marB="0" anchor="b"/>
                </a:tc>
                <a:tc>
                  <a:txBody>
                    <a:bodyPr/>
                    <a:lstStyle/>
                    <a:p>
                      <a:pPr algn="l" fontAlgn="b"/>
                      <a:endParaRPr lang="en-US" sz="1050" b="0" i="0" u="none" strike="noStrike">
                        <a:solidFill>
                          <a:srgbClr val="000000"/>
                        </a:solidFill>
                        <a:effectLst/>
                        <a:latin typeface="Calibri"/>
                      </a:endParaRPr>
                    </a:p>
                  </a:txBody>
                  <a:tcPr marL="0" marR="0" marT="0" marB="0" anchor="b"/>
                </a:tc>
                <a:tc>
                  <a:txBody>
                    <a:bodyPr/>
                    <a:lstStyle/>
                    <a:p>
                      <a:pPr algn="l" fontAlgn="b"/>
                      <a:endParaRPr lang="en-US" sz="1050" b="0" i="0" u="none" strike="noStrike">
                        <a:solidFill>
                          <a:srgbClr val="000000"/>
                        </a:solidFill>
                        <a:effectLst/>
                        <a:latin typeface="Calibri"/>
                      </a:endParaRPr>
                    </a:p>
                  </a:txBody>
                  <a:tcPr marL="0" marR="0" marT="0" marB="0" anchor="b"/>
                </a:tc>
                <a:tc>
                  <a:txBody>
                    <a:bodyPr/>
                    <a:lstStyle/>
                    <a:p>
                      <a:pPr algn="l" fontAlgn="b"/>
                      <a:r>
                        <a:rPr lang="en-US" sz="1050" u="none" strike="noStrike">
                          <a:effectLst/>
                        </a:rPr>
                        <a:t> </a:t>
                      </a:r>
                      <a:endParaRPr lang="en-US" sz="1050" b="0" i="0" u="none" strike="noStrike">
                        <a:solidFill>
                          <a:srgbClr val="000000"/>
                        </a:solidFill>
                        <a:effectLst/>
                        <a:latin typeface="Calibri"/>
                      </a:endParaRPr>
                    </a:p>
                  </a:txBody>
                  <a:tcPr marL="0" marR="0" marT="0" marB="0" anchor="b"/>
                </a:tc>
              </a:tr>
              <a:tr h="217714">
                <a:tc>
                  <a:txBody>
                    <a:bodyPr/>
                    <a:lstStyle/>
                    <a:p>
                      <a:pPr algn="r" fontAlgn="ctr"/>
                      <a:r>
                        <a:rPr lang="en-US" sz="1100" u="none" strike="noStrike">
                          <a:effectLst/>
                        </a:rPr>
                        <a:t>Required BS-to-BS Spacing</a:t>
                      </a:r>
                      <a:r>
                        <a:rPr lang="en-US" sz="1100" u="none" strike="noStrike" baseline="30000">
                          <a:effectLst/>
                        </a:rPr>
                        <a:t>5</a:t>
                      </a:r>
                      <a:r>
                        <a:rPr lang="en-US" sz="1100" u="none" strike="noStrike">
                          <a:effectLst/>
                        </a:rPr>
                        <a:t> in miles or kilometers =</a:t>
                      </a:r>
                      <a:endParaRPr lang="en-US" sz="1100" b="1" i="0" u="none" strike="noStrike">
                        <a:solidFill>
                          <a:srgbClr val="000000"/>
                        </a:solidFill>
                        <a:effectLst/>
                        <a:latin typeface="Calibri"/>
                      </a:endParaRPr>
                    </a:p>
                  </a:txBody>
                  <a:tcPr marL="0" marR="0" marT="0" marB="0" anchor="ctr"/>
                </a:tc>
                <a:tc>
                  <a:txBody>
                    <a:bodyPr/>
                    <a:lstStyle/>
                    <a:p>
                      <a:pPr algn="ctr" fontAlgn="ctr"/>
                      <a:r>
                        <a:rPr lang="en-US" sz="1600" u="none" strike="noStrike">
                          <a:effectLst/>
                        </a:rPr>
                        <a:t> </a:t>
                      </a:r>
                      <a:endParaRPr lang="en-US" sz="1600" b="1" i="0" u="none" strike="noStrike">
                        <a:solidFill>
                          <a:srgbClr val="000000"/>
                        </a:solidFill>
                        <a:effectLst/>
                        <a:latin typeface="Calibri"/>
                      </a:endParaRPr>
                    </a:p>
                  </a:txBody>
                  <a:tcPr marL="0" marR="0" marT="0" marB="0" anchor="ctr"/>
                </a:tc>
                <a:tc>
                  <a:txBody>
                    <a:bodyPr/>
                    <a:lstStyle/>
                    <a:p>
                      <a:pPr algn="ctr" fontAlgn="ctr"/>
                      <a:r>
                        <a:rPr lang="en-US" sz="1600" u="none" strike="noStrike">
                          <a:effectLst/>
                        </a:rPr>
                        <a:t> </a:t>
                      </a:r>
                      <a:endParaRPr lang="en-US" sz="1600" b="1" i="0" u="none" strike="noStrike">
                        <a:solidFill>
                          <a:srgbClr val="000000"/>
                        </a:solidFill>
                        <a:effectLst/>
                        <a:latin typeface="Calibri"/>
                      </a:endParaRPr>
                    </a:p>
                  </a:txBody>
                  <a:tcPr marL="0" marR="0" marT="0" marB="0" anchor="ctr"/>
                </a:tc>
                <a:tc>
                  <a:txBody>
                    <a:bodyPr/>
                    <a:lstStyle/>
                    <a:p>
                      <a:pPr algn="ctr" fontAlgn="ctr"/>
                      <a:r>
                        <a:rPr lang="en-US" sz="1600" u="none" strike="noStrike">
                          <a:effectLst/>
                        </a:rPr>
                        <a:t>1.19</a:t>
                      </a:r>
                      <a:endParaRPr lang="en-US" sz="1600" b="1" i="0" u="none" strike="noStrike">
                        <a:solidFill>
                          <a:srgbClr val="000000"/>
                        </a:solidFill>
                        <a:effectLst/>
                        <a:latin typeface="Calibri"/>
                      </a:endParaRPr>
                    </a:p>
                  </a:txBody>
                  <a:tcPr marL="0" marR="0" marT="0" marB="0" anchor="ctr"/>
                </a:tc>
                <a:tc>
                  <a:txBody>
                    <a:bodyPr/>
                    <a:lstStyle/>
                    <a:p>
                      <a:pPr algn="ctr" fontAlgn="ctr"/>
                      <a:r>
                        <a:rPr lang="en-US" sz="1600" u="none" strike="noStrike">
                          <a:effectLst/>
                        </a:rPr>
                        <a:t>1.16</a:t>
                      </a:r>
                      <a:endParaRPr lang="en-US" sz="1600" b="1" i="0" u="none" strike="noStrike">
                        <a:solidFill>
                          <a:srgbClr val="000000"/>
                        </a:solidFill>
                        <a:effectLst/>
                        <a:latin typeface="Calibri"/>
                      </a:endParaRPr>
                    </a:p>
                  </a:txBody>
                  <a:tcPr marL="0" marR="0" marT="0" marB="0" anchor="ctr"/>
                </a:tc>
                <a:tc>
                  <a:txBody>
                    <a:bodyPr/>
                    <a:lstStyle/>
                    <a:p>
                      <a:pPr algn="ctr" fontAlgn="ctr"/>
                      <a:r>
                        <a:rPr lang="en-US" sz="1600" u="none" strike="noStrike">
                          <a:effectLst/>
                        </a:rPr>
                        <a:t>2.77</a:t>
                      </a:r>
                      <a:endParaRPr lang="en-US" sz="1600" b="1" i="0" u="none" strike="noStrike">
                        <a:solidFill>
                          <a:srgbClr val="000000"/>
                        </a:solidFill>
                        <a:effectLst/>
                        <a:latin typeface="Calibri"/>
                      </a:endParaRPr>
                    </a:p>
                  </a:txBody>
                  <a:tcPr marL="0" marR="0" marT="0" marB="0" anchor="ctr"/>
                </a:tc>
                <a:tc>
                  <a:txBody>
                    <a:bodyPr/>
                    <a:lstStyle/>
                    <a:p>
                      <a:pPr algn="l" fontAlgn="ctr"/>
                      <a:r>
                        <a:rPr lang="en-US" sz="1600" u="none" strike="noStrike">
                          <a:effectLst/>
                        </a:rPr>
                        <a:t>mi</a:t>
                      </a:r>
                      <a:endParaRPr lang="en-US" sz="1600" b="1" i="0" u="none" strike="noStrike">
                        <a:solidFill>
                          <a:srgbClr val="000000"/>
                        </a:solidFill>
                        <a:effectLst/>
                        <a:latin typeface="Calibri"/>
                      </a:endParaRPr>
                    </a:p>
                  </a:txBody>
                  <a:tcPr marL="0" marR="0" marT="0" marB="0" anchor="ctr"/>
                </a:tc>
              </a:tr>
              <a:tr h="362857">
                <a:tc>
                  <a:txBody>
                    <a:bodyPr/>
                    <a:lstStyle/>
                    <a:p>
                      <a:pPr algn="r" fontAlgn="ctr"/>
                      <a:r>
                        <a:rPr lang="en-US" sz="1100" u="none" strike="noStrike">
                          <a:effectLst/>
                        </a:rPr>
                        <a:t>Minimum number of BS for ubiquitous coverage</a:t>
                      </a:r>
                      <a:r>
                        <a:rPr lang="en-US" sz="1100" u="none" strike="noStrike" baseline="30000">
                          <a:effectLst/>
                        </a:rPr>
                        <a:t>6</a:t>
                      </a:r>
                      <a:r>
                        <a:rPr lang="en-US" sz="1100" u="none" strike="noStrike">
                          <a:effectLst/>
                        </a:rPr>
                        <a:t> =</a:t>
                      </a:r>
                      <a:endParaRPr lang="en-US" sz="1100" b="1" i="0" u="none" strike="noStrike">
                        <a:solidFill>
                          <a:srgbClr val="000000"/>
                        </a:solidFill>
                        <a:effectLst/>
                        <a:latin typeface="Calibri"/>
                      </a:endParaRPr>
                    </a:p>
                  </a:txBody>
                  <a:tcPr marL="0" marR="0" marT="0" marB="0" anchor="ctr"/>
                </a:tc>
                <a:tc>
                  <a:txBody>
                    <a:bodyPr/>
                    <a:lstStyle/>
                    <a:p>
                      <a:pPr algn="ctr" fontAlgn="ctr"/>
                      <a:r>
                        <a:rPr lang="en-US" sz="1600" u="none" strike="noStrike">
                          <a:effectLst/>
                        </a:rPr>
                        <a:t> </a:t>
                      </a:r>
                      <a:endParaRPr lang="en-US" sz="1600" b="1" i="0" u="none" strike="noStrike">
                        <a:solidFill>
                          <a:srgbClr val="000000"/>
                        </a:solidFill>
                        <a:effectLst/>
                        <a:latin typeface="Calibri"/>
                      </a:endParaRPr>
                    </a:p>
                  </a:txBody>
                  <a:tcPr marL="0" marR="0" marT="0" marB="0" anchor="ctr"/>
                </a:tc>
                <a:tc>
                  <a:txBody>
                    <a:bodyPr/>
                    <a:lstStyle/>
                    <a:p>
                      <a:pPr algn="ctr" fontAlgn="ctr"/>
                      <a:r>
                        <a:rPr lang="en-US" sz="1600" u="none" strike="noStrike">
                          <a:effectLst/>
                        </a:rPr>
                        <a:t> </a:t>
                      </a:r>
                      <a:endParaRPr lang="en-US" sz="1600" b="1" i="0" u="none" strike="noStrike">
                        <a:solidFill>
                          <a:srgbClr val="000000"/>
                        </a:solidFill>
                        <a:effectLst/>
                        <a:latin typeface="Calibri"/>
                      </a:endParaRPr>
                    </a:p>
                  </a:txBody>
                  <a:tcPr marL="0" marR="0" marT="0" marB="0" anchor="ctr"/>
                </a:tc>
                <a:tc>
                  <a:txBody>
                    <a:bodyPr/>
                    <a:lstStyle/>
                    <a:p>
                      <a:pPr algn="ctr" fontAlgn="ctr"/>
                      <a:r>
                        <a:rPr lang="en-US" sz="1600" u="none" strike="noStrike">
                          <a:effectLst/>
                        </a:rPr>
                        <a:t>5</a:t>
                      </a:r>
                      <a:endParaRPr lang="en-US" sz="1600" b="1" i="0" u="none" strike="noStrike">
                        <a:solidFill>
                          <a:srgbClr val="000000"/>
                        </a:solidFill>
                        <a:effectLst/>
                        <a:latin typeface="Calibri"/>
                      </a:endParaRPr>
                    </a:p>
                  </a:txBody>
                  <a:tcPr marL="0" marR="0" marT="0" marB="0" anchor="ctr"/>
                </a:tc>
                <a:tc>
                  <a:txBody>
                    <a:bodyPr/>
                    <a:lstStyle/>
                    <a:p>
                      <a:pPr algn="ctr" fontAlgn="ctr"/>
                      <a:r>
                        <a:rPr lang="en-US" sz="1600" u="none" strike="noStrike">
                          <a:effectLst/>
                        </a:rPr>
                        <a:t>5</a:t>
                      </a:r>
                      <a:endParaRPr lang="en-US" sz="1600" b="1" i="0" u="none" strike="noStrike">
                        <a:solidFill>
                          <a:srgbClr val="000000"/>
                        </a:solidFill>
                        <a:effectLst/>
                        <a:latin typeface="Calibri"/>
                      </a:endParaRPr>
                    </a:p>
                  </a:txBody>
                  <a:tcPr marL="0" marR="0" marT="0" marB="0" anchor="ctr"/>
                </a:tc>
                <a:tc>
                  <a:txBody>
                    <a:bodyPr/>
                    <a:lstStyle/>
                    <a:p>
                      <a:pPr algn="ctr" fontAlgn="ctr"/>
                      <a:r>
                        <a:rPr lang="en-US" sz="1600" u="none" strike="noStrike">
                          <a:effectLst/>
                        </a:rPr>
                        <a:t>1</a:t>
                      </a:r>
                      <a:endParaRPr lang="en-US" sz="1600" b="1" i="0" u="none" strike="noStrike">
                        <a:solidFill>
                          <a:srgbClr val="000000"/>
                        </a:solidFill>
                        <a:effectLst/>
                        <a:latin typeface="Calibri"/>
                      </a:endParaRPr>
                    </a:p>
                  </a:txBody>
                  <a:tcPr marL="0" marR="0" marT="0" marB="0" anchor="ctr"/>
                </a:tc>
                <a:tc>
                  <a:txBody>
                    <a:bodyPr/>
                    <a:lstStyle/>
                    <a:p>
                      <a:pPr algn="l" fontAlgn="ctr"/>
                      <a:r>
                        <a:rPr lang="en-US" sz="1600" u="none" strike="noStrike">
                          <a:effectLst/>
                        </a:rPr>
                        <a:t>Base Stations</a:t>
                      </a:r>
                      <a:endParaRPr lang="en-US" sz="1600" b="1" i="0" u="none" strike="noStrike">
                        <a:solidFill>
                          <a:srgbClr val="000000"/>
                        </a:solidFill>
                        <a:effectLst/>
                        <a:latin typeface="Calibri"/>
                      </a:endParaRPr>
                    </a:p>
                  </a:txBody>
                  <a:tcPr marL="0" marR="0" marT="0" marB="0" anchor="ctr"/>
                </a:tc>
              </a:tr>
              <a:tr h="362857">
                <a:tc>
                  <a:txBody>
                    <a:bodyPr/>
                    <a:lstStyle/>
                    <a:p>
                      <a:pPr algn="r" fontAlgn="ctr"/>
                      <a:r>
                        <a:rPr lang="en-US" sz="1100" u="none" strike="noStrike">
                          <a:effectLst/>
                        </a:rPr>
                        <a:t>Goodput/BS at Required BS-to-BS Spacing (Mbps) =</a:t>
                      </a:r>
                      <a:endParaRPr lang="en-US" sz="1100" b="1" i="0" u="none" strike="noStrike">
                        <a:solidFill>
                          <a:srgbClr val="000000"/>
                        </a:solidFill>
                        <a:effectLst/>
                        <a:latin typeface="Calibri"/>
                      </a:endParaRPr>
                    </a:p>
                  </a:txBody>
                  <a:tcPr marL="0" marR="0" marT="0" marB="0" anchor="ctr"/>
                </a:tc>
                <a:tc>
                  <a:txBody>
                    <a:bodyPr/>
                    <a:lstStyle/>
                    <a:p>
                      <a:pPr algn="ctr" fontAlgn="ctr"/>
                      <a:r>
                        <a:rPr lang="en-US" sz="1600" u="none" strike="noStrike">
                          <a:effectLst/>
                        </a:rPr>
                        <a:t> </a:t>
                      </a:r>
                      <a:endParaRPr lang="en-US" sz="1600" b="1" i="0" u="none" strike="noStrike">
                        <a:solidFill>
                          <a:srgbClr val="000000"/>
                        </a:solidFill>
                        <a:effectLst/>
                        <a:latin typeface="Calibri"/>
                      </a:endParaRPr>
                    </a:p>
                  </a:txBody>
                  <a:tcPr marL="0" marR="0" marT="0" marB="0" anchor="ctr"/>
                </a:tc>
                <a:tc>
                  <a:txBody>
                    <a:bodyPr/>
                    <a:lstStyle/>
                    <a:p>
                      <a:pPr algn="ctr" fontAlgn="ctr"/>
                      <a:r>
                        <a:rPr lang="en-US" sz="1600" u="none" strike="noStrike">
                          <a:effectLst/>
                        </a:rPr>
                        <a:t> </a:t>
                      </a:r>
                      <a:endParaRPr lang="en-US" sz="1600" b="1" i="0" u="none" strike="noStrike">
                        <a:solidFill>
                          <a:srgbClr val="000000"/>
                        </a:solidFill>
                        <a:effectLst/>
                        <a:latin typeface="Calibri"/>
                      </a:endParaRPr>
                    </a:p>
                  </a:txBody>
                  <a:tcPr marL="0" marR="0" marT="0" marB="0" anchor="ctr"/>
                </a:tc>
                <a:tc>
                  <a:txBody>
                    <a:bodyPr/>
                    <a:lstStyle/>
                    <a:p>
                      <a:pPr algn="ctr" fontAlgn="ctr"/>
                      <a:r>
                        <a:rPr lang="en-US" sz="1600" u="none" strike="noStrike">
                          <a:effectLst/>
                        </a:rPr>
                        <a:t>11.0</a:t>
                      </a:r>
                      <a:endParaRPr lang="en-US" sz="1600" b="1" i="0" u="none" strike="noStrike">
                        <a:solidFill>
                          <a:srgbClr val="000000"/>
                        </a:solidFill>
                        <a:effectLst/>
                        <a:latin typeface="Calibri"/>
                      </a:endParaRPr>
                    </a:p>
                  </a:txBody>
                  <a:tcPr marL="0" marR="0" marT="0" marB="0" anchor="ctr"/>
                </a:tc>
                <a:tc>
                  <a:txBody>
                    <a:bodyPr/>
                    <a:lstStyle/>
                    <a:p>
                      <a:pPr algn="ctr" fontAlgn="ctr"/>
                      <a:r>
                        <a:rPr lang="en-US" sz="1600" u="none" strike="noStrike">
                          <a:effectLst/>
                        </a:rPr>
                        <a:t>11.0</a:t>
                      </a:r>
                      <a:endParaRPr lang="en-US" sz="1600" b="1" i="0" u="none" strike="noStrike">
                        <a:solidFill>
                          <a:srgbClr val="000000"/>
                        </a:solidFill>
                        <a:effectLst/>
                        <a:latin typeface="Calibri"/>
                      </a:endParaRPr>
                    </a:p>
                  </a:txBody>
                  <a:tcPr marL="0" marR="0" marT="0" marB="0" anchor="ctr"/>
                </a:tc>
                <a:tc>
                  <a:txBody>
                    <a:bodyPr/>
                    <a:lstStyle/>
                    <a:p>
                      <a:pPr algn="ctr" fontAlgn="ctr"/>
                      <a:r>
                        <a:rPr lang="en-US" sz="1600" u="none" strike="noStrike">
                          <a:effectLst/>
                        </a:rPr>
                        <a:t>16.3</a:t>
                      </a:r>
                      <a:endParaRPr lang="en-US" sz="1600" b="1" i="0" u="none" strike="noStrike">
                        <a:solidFill>
                          <a:srgbClr val="000000"/>
                        </a:solidFill>
                        <a:effectLst/>
                        <a:latin typeface="Calibri"/>
                      </a:endParaRPr>
                    </a:p>
                  </a:txBody>
                  <a:tcPr marL="0" marR="0" marT="0" marB="0" anchor="ctr"/>
                </a:tc>
                <a:tc>
                  <a:txBody>
                    <a:bodyPr/>
                    <a:lstStyle/>
                    <a:p>
                      <a:pPr algn="l" fontAlgn="ctr"/>
                      <a:r>
                        <a:rPr lang="en-US" sz="1600" u="none" strike="noStrike">
                          <a:effectLst/>
                        </a:rPr>
                        <a:t>Mbps/BS</a:t>
                      </a:r>
                      <a:endParaRPr lang="en-US" sz="1600" b="1" i="0" u="none" strike="noStrike">
                        <a:solidFill>
                          <a:srgbClr val="000000"/>
                        </a:solidFill>
                        <a:effectLst/>
                        <a:latin typeface="Calibri"/>
                      </a:endParaRPr>
                    </a:p>
                  </a:txBody>
                  <a:tcPr marL="0" marR="0" marT="0" marB="0" anchor="ctr"/>
                </a:tc>
              </a:tr>
              <a:tr h="166914">
                <a:tc>
                  <a:txBody>
                    <a:bodyPr/>
                    <a:lstStyle/>
                    <a:p>
                      <a:pPr algn="r" fontAlgn="ctr"/>
                      <a:r>
                        <a:rPr lang="en-US" sz="1100" u="none" strike="noStrike">
                          <a:effectLst/>
                        </a:rPr>
                        <a:t>Net Cell Spectral Efficiency (bps/Hz) =</a:t>
                      </a:r>
                      <a:endParaRPr lang="en-US" sz="1100" b="1" i="0" u="none" strike="noStrike">
                        <a:solidFill>
                          <a:srgbClr val="000000"/>
                        </a:solidFill>
                        <a:effectLst/>
                        <a:latin typeface="Calibri"/>
                      </a:endParaRPr>
                    </a:p>
                  </a:txBody>
                  <a:tcPr marL="0" marR="0" marT="0" marB="0" anchor="ctr"/>
                </a:tc>
                <a:tc>
                  <a:txBody>
                    <a:bodyPr/>
                    <a:lstStyle/>
                    <a:p>
                      <a:pPr algn="ctr" fontAlgn="ctr"/>
                      <a:r>
                        <a:rPr lang="en-US" sz="1600" u="none" strike="noStrike">
                          <a:effectLst/>
                        </a:rPr>
                        <a:t> </a:t>
                      </a:r>
                      <a:endParaRPr lang="en-US" sz="1600" b="1" i="0" u="none" strike="noStrike">
                        <a:solidFill>
                          <a:srgbClr val="000000"/>
                        </a:solidFill>
                        <a:effectLst/>
                        <a:latin typeface="Calibri"/>
                      </a:endParaRPr>
                    </a:p>
                  </a:txBody>
                  <a:tcPr marL="0" marR="0" marT="0" marB="0" anchor="ctr"/>
                </a:tc>
                <a:tc>
                  <a:txBody>
                    <a:bodyPr/>
                    <a:lstStyle/>
                    <a:p>
                      <a:pPr algn="ctr" fontAlgn="ctr"/>
                      <a:r>
                        <a:rPr lang="en-US" sz="1600" u="none" strike="noStrike">
                          <a:effectLst/>
                        </a:rPr>
                        <a:t> </a:t>
                      </a:r>
                      <a:endParaRPr lang="en-US" sz="1600" b="1" i="0" u="none" strike="noStrike">
                        <a:solidFill>
                          <a:srgbClr val="000000"/>
                        </a:solidFill>
                        <a:effectLst/>
                        <a:latin typeface="Calibri"/>
                      </a:endParaRPr>
                    </a:p>
                  </a:txBody>
                  <a:tcPr marL="0" marR="0" marT="0" marB="0" anchor="ctr"/>
                </a:tc>
                <a:tc>
                  <a:txBody>
                    <a:bodyPr/>
                    <a:lstStyle/>
                    <a:p>
                      <a:pPr algn="ctr" fontAlgn="ctr"/>
                      <a:r>
                        <a:rPr lang="en-US" sz="1600" u="none" strike="noStrike">
                          <a:effectLst/>
                        </a:rPr>
                        <a:t>2.19</a:t>
                      </a:r>
                      <a:endParaRPr lang="en-US" sz="1600" b="1" i="0" u="none" strike="noStrike">
                        <a:solidFill>
                          <a:srgbClr val="000000"/>
                        </a:solidFill>
                        <a:effectLst/>
                        <a:latin typeface="Calibri"/>
                      </a:endParaRPr>
                    </a:p>
                  </a:txBody>
                  <a:tcPr marL="0" marR="0" marT="0" marB="0" anchor="ctr"/>
                </a:tc>
                <a:tc>
                  <a:txBody>
                    <a:bodyPr/>
                    <a:lstStyle/>
                    <a:p>
                      <a:pPr algn="ctr" fontAlgn="ctr"/>
                      <a:r>
                        <a:rPr lang="en-US" sz="1600" u="none" strike="noStrike">
                          <a:effectLst/>
                        </a:rPr>
                        <a:t>2.19</a:t>
                      </a:r>
                      <a:endParaRPr lang="en-US" sz="1600" b="1" i="0" u="none" strike="noStrike">
                        <a:solidFill>
                          <a:srgbClr val="000000"/>
                        </a:solidFill>
                        <a:effectLst/>
                        <a:latin typeface="Calibri"/>
                      </a:endParaRPr>
                    </a:p>
                  </a:txBody>
                  <a:tcPr marL="0" marR="0" marT="0" marB="0" anchor="ctr"/>
                </a:tc>
                <a:tc>
                  <a:txBody>
                    <a:bodyPr/>
                    <a:lstStyle/>
                    <a:p>
                      <a:pPr algn="ctr" fontAlgn="ctr"/>
                      <a:r>
                        <a:rPr lang="en-US" sz="1600" u="none" strike="noStrike">
                          <a:effectLst/>
                        </a:rPr>
                        <a:t>3.25</a:t>
                      </a:r>
                      <a:endParaRPr lang="en-US" sz="1600" b="1" i="0" u="none" strike="noStrike">
                        <a:solidFill>
                          <a:srgbClr val="000000"/>
                        </a:solidFill>
                        <a:effectLst/>
                        <a:latin typeface="Calibri"/>
                      </a:endParaRPr>
                    </a:p>
                  </a:txBody>
                  <a:tcPr marL="0" marR="0" marT="0" marB="0" anchor="ctr"/>
                </a:tc>
                <a:tc>
                  <a:txBody>
                    <a:bodyPr/>
                    <a:lstStyle/>
                    <a:p>
                      <a:pPr algn="l" fontAlgn="ctr"/>
                      <a:r>
                        <a:rPr lang="en-US" sz="1600" u="none" strike="noStrike">
                          <a:effectLst/>
                        </a:rPr>
                        <a:t>bps/Hz/cell</a:t>
                      </a:r>
                      <a:endParaRPr lang="en-US" sz="1600" b="1" i="0" u="none" strike="noStrike">
                        <a:solidFill>
                          <a:srgbClr val="000000"/>
                        </a:solidFill>
                        <a:effectLst/>
                        <a:latin typeface="Calibri"/>
                      </a:endParaRPr>
                    </a:p>
                  </a:txBody>
                  <a:tcPr marL="0" marR="0" marT="0" marB="0" anchor="ctr"/>
                </a:tc>
              </a:tr>
              <a:tr h="166914">
                <a:tc>
                  <a:txBody>
                    <a:bodyPr/>
                    <a:lstStyle/>
                    <a:p>
                      <a:pPr algn="r" fontAlgn="ctr"/>
                      <a:r>
                        <a:rPr lang="en-US" sz="1100" u="none" strike="noStrike">
                          <a:effectLst/>
                        </a:rPr>
                        <a:t>Total # of Terminals (Actors) per Sector or Channel =</a:t>
                      </a:r>
                      <a:endParaRPr lang="en-US" sz="1100" b="1" i="0" u="none" strike="noStrike">
                        <a:solidFill>
                          <a:srgbClr val="000000"/>
                        </a:solidFill>
                        <a:effectLst/>
                        <a:latin typeface="Calibri"/>
                      </a:endParaRPr>
                    </a:p>
                  </a:txBody>
                  <a:tcPr marL="0" marR="0" marT="0" marB="0" anchor="ctr"/>
                </a:tc>
                <a:tc>
                  <a:txBody>
                    <a:bodyPr/>
                    <a:lstStyle/>
                    <a:p>
                      <a:pPr algn="ctr" fontAlgn="ctr"/>
                      <a:r>
                        <a:rPr lang="en-US" sz="1100" u="none" strike="noStrike">
                          <a:effectLst/>
                        </a:rPr>
                        <a:t>n/a</a:t>
                      </a:r>
                      <a:endParaRPr lang="en-US" sz="1100" b="1" i="0" u="none" strike="noStrike">
                        <a:solidFill>
                          <a:srgbClr val="000000"/>
                        </a:solidFill>
                        <a:effectLst/>
                        <a:latin typeface="Calibri"/>
                      </a:endParaRPr>
                    </a:p>
                  </a:txBody>
                  <a:tcPr marL="0" marR="0" marT="0" marB="0" anchor="ctr"/>
                </a:tc>
                <a:tc>
                  <a:txBody>
                    <a:bodyPr/>
                    <a:lstStyle/>
                    <a:p>
                      <a:pPr algn="ctr" fontAlgn="ctr"/>
                      <a:r>
                        <a:rPr lang="en-US" sz="1100" u="none" strike="noStrike">
                          <a:effectLst/>
                        </a:rPr>
                        <a:t> </a:t>
                      </a:r>
                      <a:endParaRPr lang="en-US" sz="1100" b="1" i="0" u="none" strike="noStrike">
                        <a:solidFill>
                          <a:srgbClr val="000000"/>
                        </a:solidFill>
                        <a:effectLst/>
                        <a:latin typeface="Calibri"/>
                      </a:endParaRPr>
                    </a:p>
                  </a:txBody>
                  <a:tcPr marL="0" marR="0" marT="0" marB="0" anchor="ctr"/>
                </a:tc>
                <a:tc>
                  <a:txBody>
                    <a:bodyPr/>
                    <a:lstStyle/>
                    <a:p>
                      <a:pPr algn="ctr" fontAlgn="ctr"/>
                      <a:r>
                        <a:rPr lang="en-US" sz="1100" u="none" strike="noStrike">
                          <a:effectLst/>
                        </a:rPr>
                        <a:t>141</a:t>
                      </a:r>
                      <a:endParaRPr lang="en-US" sz="1100" b="1" i="0" u="none" strike="noStrike">
                        <a:solidFill>
                          <a:srgbClr val="000000"/>
                        </a:solidFill>
                        <a:effectLst/>
                        <a:latin typeface="Calibri"/>
                      </a:endParaRPr>
                    </a:p>
                  </a:txBody>
                  <a:tcPr marL="0" marR="0" marT="0" marB="0" anchor="ctr"/>
                </a:tc>
                <a:tc>
                  <a:txBody>
                    <a:bodyPr/>
                    <a:lstStyle/>
                    <a:p>
                      <a:pPr algn="ctr" fontAlgn="ctr"/>
                      <a:r>
                        <a:rPr lang="en-US" sz="1100" u="none" strike="noStrike">
                          <a:effectLst/>
                        </a:rPr>
                        <a:t>141</a:t>
                      </a:r>
                      <a:endParaRPr lang="en-US" sz="1100" b="1" i="0" u="none" strike="noStrike">
                        <a:solidFill>
                          <a:srgbClr val="000000"/>
                        </a:solidFill>
                        <a:effectLst/>
                        <a:latin typeface="Calibri"/>
                      </a:endParaRPr>
                    </a:p>
                  </a:txBody>
                  <a:tcPr marL="0" marR="0" marT="0" marB="0" anchor="ctr"/>
                </a:tc>
                <a:tc>
                  <a:txBody>
                    <a:bodyPr/>
                    <a:lstStyle/>
                    <a:p>
                      <a:pPr algn="ctr" fontAlgn="ctr"/>
                      <a:r>
                        <a:rPr lang="en-US" sz="1100" u="none" strike="noStrike">
                          <a:effectLst/>
                        </a:rPr>
                        <a:t>703</a:t>
                      </a:r>
                      <a:endParaRPr lang="en-US" sz="1100" b="1" i="0" u="none" strike="noStrike">
                        <a:solidFill>
                          <a:srgbClr val="000000"/>
                        </a:solidFill>
                        <a:effectLst/>
                        <a:latin typeface="Calibri"/>
                      </a:endParaRPr>
                    </a:p>
                  </a:txBody>
                  <a:tcPr marL="0" marR="0" marT="0" marB="0" anchor="ctr"/>
                </a:tc>
                <a:tc>
                  <a:txBody>
                    <a:bodyPr/>
                    <a:lstStyle/>
                    <a:p>
                      <a:pPr algn="l" fontAlgn="ctr"/>
                      <a:r>
                        <a:rPr lang="en-US" sz="1050" u="none" strike="noStrike">
                          <a:effectLst/>
                        </a:rPr>
                        <a:t> </a:t>
                      </a:r>
                      <a:endParaRPr lang="en-US" sz="1050" b="1" i="0" u="none" strike="noStrike">
                        <a:solidFill>
                          <a:srgbClr val="000000"/>
                        </a:solidFill>
                        <a:effectLst/>
                        <a:latin typeface="Calibri"/>
                      </a:endParaRPr>
                    </a:p>
                  </a:txBody>
                  <a:tcPr marL="0" marR="0" marT="0" marB="0" anchor="ctr"/>
                </a:tc>
              </a:tr>
              <a:tr h="304800">
                <a:tc>
                  <a:txBody>
                    <a:bodyPr/>
                    <a:lstStyle/>
                    <a:p>
                      <a:pPr algn="r" fontAlgn="ctr"/>
                      <a:r>
                        <a:rPr lang="en-US" sz="1100" u="none" strike="noStrike">
                          <a:effectLst/>
                        </a:rPr>
                        <a:t>Approximate # of Terminals(Actors) per Sector or Channel based on Latency Requirement</a:t>
                      </a:r>
                      <a:r>
                        <a:rPr lang="en-US" sz="1100" u="none" strike="noStrike" baseline="30000">
                          <a:effectLst/>
                        </a:rPr>
                        <a:t>8</a:t>
                      </a:r>
                      <a:r>
                        <a:rPr lang="en-US" sz="1100" u="none" strike="noStrike">
                          <a:effectLst/>
                        </a:rPr>
                        <a:t> =</a:t>
                      </a:r>
                      <a:endParaRPr lang="en-US" sz="1100" b="1" i="0" u="none" strike="noStrike">
                        <a:solidFill>
                          <a:srgbClr val="000000"/>
                        </a:solidFill>
                        <a:effectLst/>
                        <a:latin typeface="Calibri"/>
                      </a:endParaRPr>
                    </a:p>
                  </a:txBody>
                  <a:tcPr marL="0" marR="0" marT="0" marB="0" anchor="ctr"/>
                </a:tc>
                <a:tc>
                  <a:txBody>
                    <a:bodyPr/>
                    <a:lstStyle/>
                    <a:p>
                      <a:pPr algn="ctr" fontAlgn="b"/>
                      <a:r>
                        <a:rPr lang="en-US" sz="1100" u="none" strike="noStrike">
                          <a:effectLst/>
                        </a:rPr>
                        <a:t>#N/A</a:t>
                      </a:r>
                      <a:endParaRPr lang="en-US" sz="1100" b="1" i="0" u="none" strike="noStrike">
                        <a:solidFill>
                          <a:srgbClr val="000000"/>
                        </a:solidFill>
                        <a:effectLst/>
                        <a:latin typeface="Calibri"/>
                      </a:endParaRPr>
                    </a:p>
                  </a:txBody>
                  <a:tcPr marL="0" marR="0" marT="0" marB="0" anchor="b"/>
                </a:tc>
                <a:tc>
                  <a:txBody>
                    <a:bodyPr/>
                    <a:lstStyle/>
                    <a:p>
                      <a:pPr algn="ctr" fontAlgn="b"/>
                      <a:r>
                        <a:rPr lang="en-US" sz="1100" u="none" strike="noStrike">
                          <a:effectLst/>
                        </a:rPr>
                        <a:t> </a:t>
                      </a:r>
                      <a:endParaRPr lang="en-US" sz="1100" b="1" i="0" u="none" strike="noStrike">
                        <a:solidFill>
                          <a:srgbClr val="000000"/>
                        </a:solidFill>
                        <a:effectLst/>
                        <a:latin typeface="Calibri"/>
                      </a:endParaRPr>
                    </a:p>
                  </a:txBody>
                  <a:tcPr marL="0" marR="0" marT="0" marB="0" anchor="b"/>
                </a:tc>
                <a:tc>
                  <a:txBody>
                    <a:bodyPr/>
                    <a:lstStyle/>
                    <a:p>
                      <a:pPr algn="ctr" fontAlgn="b"/>
                      <a:r>
                        <a:rPr lang="en-US" sz="1100" u="none" strike="noStrike">
                          <a:effectLst/>
                        </a:rPr>
                        <a:t>23318</a:t>
                      </a:r>
                      <a:endParaRPr lang="en-US" sz="1100" b="1" i="0" u="none" strike="noStrike">
                        <a:solidFill>
                          <a:srgbClr val="000000"/>
                        </a:solidFill>
                        <a:effectLst/>
                        <a:latin typeface="Calibri"/>
                      </a:endParaRPr>
                    </a:p>
                  </a:txBody>
                  <a:tcPr marL="0" marR="0" marT="0" marB="0" anchor="b"/>
                </a:tc>
                <a:tc>
                  <a:txBody>
                    <a:bodyPr/>
                    <a:lstStyle/>
                    <a:p>
                      <a:pPr algn="ctr" fontAlgn="b"/>
                      <a:r>
                        <a:rPr lang="en-US" sz="1100" u="none" strike="noStrike">
                          <a:effectLst/>
                        </a:rPr>
                        <a:t>23318</a:t>
                      </a:r>
                      <a:endParaRPr lang="en-US" sz="1100" b="1" i="0" u="none" strike="noStrike">
                        <a:solidFill>
                          <a:srgbClr val="000000"/>
                        </a:solidFill>
                        <a:effectLst/>
                        <a:latin typeface="Calibri"/>
                      </a:endParaRPr>
                    </a:p>
                  </a:txBody>
                  <a:tcPr marL="0" marR="0" marT="0" marB="0" anchor="b"/>
                </a:tc>
                <a:tc>
                  <a:txBody>
                    <a:bodyPr/>
                    <a:lstStyle/>
                    <a:p>
                      <a:pPr algn="ctr" fontAlgn="b"/>
                      <a:r>
                        <a:rPr lang="en-US" sz="1100" u="none" strike="noStrike">
                          <a:effectLst/>
                        </a:rPr>
                        <a:t>34623</a:t>
                      </a:r>
                      <a:endParaRPr lang="en-US" sz="1100" b="1" i="0" u="none" strike="noStrike">
                        <a:solidFill>
                          <a:srgbClr val="000000"/>
                        </a:solidFill>
                        <a:effectLst/>
                        <a:latin typeface="Calibri"/>
                      </a:endParaRPr>
                    </a:p>
                  </a:txBody>
                  <a:tcPr marL="0" marR="0" marT="0" marB="0" anchor="b"/>
                </a:tc>
                <a:tc>
                  <a:txBody>
                    <a:bodyPr/>
                    <a:lstStyle/>
                    <a:p>
                      <a:pPr algn="l" fontAlgn="ctr"/>
                      <a:r>
                        <a:rPr lang="en-US" sz="1050" u="none" strike="noStrike" dirty="0">
                          <a:effectLst/>
                        </a:rPr>
                        <a:t> </a:t>
                      </a:r>
                      <a:endParaRPr lang="en-US" sz="1050" b="1" i="0" u="none" strike="noStrike" dirty="0">
                        <a:solidFill>
                          <a:srgbClr val="000000"/>
                        </a:solidFill>
                        <a:effectLst/>
                        <a:latin typeface="Calibri"/>
                      </a:endParaRPr>
                    </a:p>
                  </a:txBody>
                  <a:tcPr marL="0" marR="0" marT="0" marB="0" anchor="ctr"/>
                </a:tc>
              </a:tr>
            </a:tbl>
          </a:graphicData>
        </a:graphic>
      </p:graphicFrame>
    </p:spTree>
    <p:extLst>
      <p:ext uri="{BB962C8B-B14F-4D97-AF65-F5344CB8AC3E}">
        <p14:creationId xmlns:p14="http://schemas.microsoft.com/office/powerpoint/2010/main" val="9339054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a:xfrm>
            <a:off x="342900" y="685800"/>
            <a:ext cx="8623300" cy="1066800"/>
          </a:xfrm>
        </p:spPr>
        <p:txBody>
          <a:bodyPr/>
          <a:lstStyle/>
          <a:p>
            <a:r>
              <a:rPr lang="en-US" dirty="0" smtClean="0">
                <a:latin typeface="Times New Roman" pitchFamily="18" charset="0"/>
              </a:rPr>
              <a:t>Major 802 Support Elements in SGIP</a:t>
            </a:r>
          </a:p>
        </p:txBody>
      </p:sp>
      <p:sp>
        <p:nvSpPr>
          <p:cNvPr id="18436" name="Footer Placeholder 5"/>
          <p:cNvSpPr>
            <a:spLocks noGrp="1"/>
          </p:cNvSpPr>
          <p:nvPr>
            <p:ph type="ftr" sz="quarter" idx="11"/>
          </p:nvPr>
        </p:nvSpPr>
        <p:spPr>
          <a:noFill/>
        </p:spPr>
        <p:txBody>
          <a:bodyPr/>
          <a:lstStyle/>
          <a:p>
            <a:r>
              <a:rPr lang="en-US" smtClean="0"/>
              <a:t>Bruce Kraemer, Marvell</a:t>
            </a:r>
          </a:p>
        </p:txBody>
      </p:sp>
      <p:sp>
        <p:nvSpPr>
          <p:cNvPr id="18437" name="Slide Number Placeholder 6"/>
          <p:cNvSpPr>
            <a:spLocks noGrp="1"/>
          </p:cNvSpPr>
          <p:nvPr>
            <p:ph type="sldNum" sz="quarter" idx="12"/>
          </p:nvPr>
        </p:nvSpPr>
        <p:spPr>
          <a:xfrm>
            <a:off x="4357688" y="6475413"/>
            <a:ext cx="504825" cy="182562"/>
          </a:xfrm>
          <a:noFill/>
        </p:spPr>
        <p:txBody>
          <a:bodyPr/>
          <a:lstStyle/>
          <a:p>
            <a:r>
              <a:rPr lang="en-US" smtClean="0"/>
              <a:t>Slide </a:t>
            </a:r>
            <a:fld id="{A6514A72-0038-4AAD-B6BA-AC7CDC98BBA1}" type="slidenum">
              <a:rPr lang="en-US" smtClean="0"/>
              <a:pPr/>
              <a:t>4</a:t>
            </a:fld>
            <a:endParaRPr lang="en-US" smtClean="0"/>
          </a:p>
        </p:txBody>
      </p:sp>
      <p:sp>
        <p:nvSpPr>
          <p:cNvPr id="3" name="Rounded Rectangle 2"/>
          <p:cNvSpPr/>
          <p:nvPr/>
        </p:nvSpPr>
        <p:spPr bwMode="auto">
          <a:xfrm>
            <a:off x="554766" y="3439886"/>
            <a:ext cx="2423885" cy="1640114"/>
          </a:xfrm>
          <a:prstGeom prst="roundRect">
            <a:avLst/>
          </a:prstGeom>
          <a:ln>
            <a:headEnd type="none" w="sm" len="sm"/>
            <a:tailEnd type="none" w="sm" len="sm"/>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rPr>
              <a:t>NIST</a:t>
            </a:r>
          </a:p>
          <a:p>
            <a:pPr marL="0" marR="0" indent="0" algn="ctr" defTabSz="914400" rtl="0" eaLnBrk="0" fontAlgn="base" latinLnBrk="0" hangingPunct="0">
              <a:lnSpc>
                <a:spcPct val="100000"/>
              </a:lnSpc>
              <a:spcBef>
                <a:spcPct val="0"/>
              </a:spcBef>
              <a:spcAft>
                <a:spcPct val="0"/>
              </a:spcAft>
              <a:buClrTx/>
              <a:buSzTx/>
              <a:buFontTx/>
              <a:buNone/>
              <a:tabLst/>
            </a:pPr>
            <a:r>
              <a:rPr lang="en-US" dirty="0" smtClean="0">
                <a:solidFill>
                  <a:schemeClr val="tx1"/>
                </a:solidFill>
                <a:latin typeface="Times New Roman" pitchFamily="18" charset="0"/>
              </a:rPr>
              <a:t>SGIP</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rPr>
              <a:t>PAP#2</a:t>
            </a:r>
          </a:p>
        </p:txBody>
      </p:sp>
      <p:sp>
        <p:nvSpPr>
          <p:cNvPr id="9" name="Rounded Rectangle 8"/>
          <p:cNvSpPr/>
          <p:nvPr/>
        </p:nvSpPr>
        <p:spPr bwMode="auto">
          <a:xfrm>
            <a:off x="3882578" y="2416629"/>
            <a:ext cx="1850572" cy="1037772"/>
          </a:xfrm>
          <a:prstGeom prst="roundRect">
            <a:avLst/>
          </a:prstGeom>
          <a:ln>
            <a:headEnd type="none" w="sm" len="sm"/>
            <a:tailEnd type="none" w="sm" len="sm"/>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rPr>
              <a:t>OpenSG</a:t>
            </a:r>
          </a:p>
        </p:txBody>
      </p:sp>
      <p:sp>
        <p:nvSpPr>
          <p:cNvPr id="10" name="Rounded Rectangle 9"/>
          <p:cNvSpPr/>
          <p:nvPr/>
        </p:nvSpPr>
        <p:spPr bwMode="auto">
          <a:xfrm>
            <a:off x="3911606" y="4136571"/>
            <a:ext cx="1850572" cy="1037772"/>
          </a:xfrm>
          <a:prstGeom prst="roundRect">
            <a:avLst/>
          </a:prstGeom>
          <a:ln>
            <a:headEnd type="none" w="sm" len="sm"/>
            <a:tailEnd type="none" w="sm" len="sm"/>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rPr>
              <a:t>SDOs</a:t>
            </a:r>
          </a:p>
        </p:txBody>
      </p:sp>
      <p:sp>
        <p:nvSpPr>
          <p:cNvPr id="4" name="TextBox 3"/>
          <p:cNvSpPr txBox="1"/>
          <p:nvPr/>
        </p:nvSpPr>
        <p:spPr>
          <a:xfrm>
            <a:off x="203204" y="1983992"/>
            <a:ext cx="3127010" cy="1200329"/>
          </a:xfrm>
          <a:prstGeom prst="rect">
            <a:avLst/>
          </a:prstGeom>
          <a:noFill/>
        </p:spPr>
        <p:txBody>
          <a:bodyPr wrap="none" rtlCol="0">
            <a:spAutoFit/>
          </a:bodyPr>
          <a:lstStyle/>
          <a:p>
            <a:r>
              <a:rPr lang="en-US" dirty="0" smtClean="0"/>
              <a:t>Smart Grid Strategy</a:t>
            </a:r>
          </a:p>
          <a:p>
            <a:r>
              <a:rPr lang="en-US" dirty="0" smtClean="0"/>
              <a:t>Program management</a:t>
            </a:r>
          </a:p>
          <a:p>
            <a:r>
              <a:rPr lang="en-US" dirty="0" smtClean="0"/>
              <a:t>Document Publication</a:t>
            </a:r>
            <a:endParaRPr lang="en-US" dirty="0"/>
          </a:p>
        </p:txBody>
      </p:sp>
      <p:sp>
        <p:nvSpPr>
          <p:cNvPr id="12" name="TextBox 11"/>
          <p:cNvSpPr txBox="1"/>
          <p:nvPr/>
        </p:nvSpPr>
        <p:spPr>
          <a:xfrm>
            <a:off x="5762178" y="2704682"/>
            <a:ext cx="2939459" cy="461665"/>
          </a:xfrm>
          <a:prstGeom prst="rect">
            <a:avLst/>
          </a:prstGeom>
          <a:noFill/>
        </p:spPr>
        <p:txBody>
          <a:bodyPr wrap="none" rtlCol="0">
            <a:spAutoFit/>
          </a:bodyPr>
          <a:lstStyle/>
          <a:p>
            <a:r>
              <a:rPr lang="en-US" dirty="0" smtClean="0"/>
              <a:t>Utility Requirements</a:t>
            </a:r>
            <a:endParaRPr lang="en-US" dirty="0"/>
          </a:p>
        </p:txBody>
      </p:sp>
      <p:sp>
        <p:nvSpPr>
          <p:cNvPr id="13" name="TextBox 12"/>
          <p:cNvSpPr txBox="1"/>
          <p:nvPr/>
        </p:nvSpPr>
        <p:spPr>
          <a:xfrm>
            <a:off x="5762178" y="4424624"/>
            <a:ext cx="3327129" cy="461665"/>
          </a:xfrm>
          <a:prstGeom prst="rect">
            <a:avLst/>
          </a:prstGeom>
          <a:noFill/>
        </p:spPr>
        <p:txBody>
          <a:bodyPr wrap="none" rtlCol="0">
            <a:spAutoFit/>
          </a:bodyPr>
          <a:lstStyle/>
          <a:p>
            <a:r>
              <a:rPr lang="en-US" dirty="0" smtClean="0"/>
              <a:t>Technology Capabilities</a:t>
            </a:r>
            <a:endParaRPr lang="en-US" dirty="0"/>
          </a:p>
        </p:txBody>
      </p:sp>
      <p:sp>
        <p:nvSpPr>
          <p:cNvPr id="5" name="Date Placeholder 4"/>
          <p:cNvSpPr>
            <a:spLocks noGrp="1"/>
          </p:cNvSpPr>
          <p:nvPr>
            <p:ph type="dt" sz="half" idx="10"/>
          </p:nvPr>
        </p:nvSpPr>
        <p:spPr>
          <a:xfrm>
            <a:off x="696913" y="332601"/>
            <a:ext cx="1340110" cy="276999"/>
          </a:xfrm>
        </p:spPr>
        <p:txBody>
          <a:bodyPr/>
          <a:lstStyle/>
          <a:p>
            <a:r>
              <a:rPr lang="en-US" smtClean="0"/>
              <a:t>March  2012</a:t>
            </a:r>
            <a:endParaRPr lang="en-US" dirty="0"/>
          </a:p>
        </p:txBody>
      </p:sp>
    </p:spTree>
    <p:extLst>
      <p:ext uri="{BB962C8B-B14F-4D97-AF65-F5344CB8AC3E}">
        <p14:creationId xmlns:p14="http://schemas.microsoft.com/office/powerpoint/2010/main" val="15958833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r>
              <a:rPr lang="en-US" dirty="0" smtClean="0">
                <a:latin typeface="Times New Roman" pitchFamily="18" charset="0"/>
              </a:rPr>
              <a:t>High Level 802 Goals in the PAP02 Context</a:t>
            </a:r>
          </a:p>
        </p:txBody>
      </p:sp>
      <p:sp>
        <p:nvSpPr>
          <p:cNvPr id="16386" name="Text Placeholder 2"/>
          <p:cNvSpPr>
            <a:spLocks noGrp="1"/>
          </p:cNvSpPr>
          <p:nvPr>
            <p:ph type="body" sz="half" idx="1"/>
          </p:nvPr>
        </p:nvSpPr>
        <p:spPr>
          <a:xfrm>
            <a:off x="685800" y="1981200"/>
            <a:ext cx="7950200" cy="4114800"/>
          </a:xfrm>
        </p:spPr>
        <p:txBody>
          <a:bodyPr/>
          <a:lstStyle/>
          <a:p>
            <a:r>
              <a:rPr lang="en-US" dirty="0" smtClean="0">
                <a:latin typeface="Times New Roman" pitchFamily="18" charset="0"/>
              </a:rPr>
              <a:t>Recognition of IEEE 802 wireless standards in NIST Catalog of Standards</a:t>
            </a:r>
          </a:p>
          <a:p>
            <a:r>
              <a:rPr lang="en-US" dirty="0" smtClean="0">
                <a:latin typeface="Times New Roman" pitchFamily="18" charset="0"/>
              </a:rPr>
              <a:t>Acceptance of wireless standards as viable in Smart Grid deployments</a:t>
            </a:r>
          </a:p>
        </p:txBody>
      </p:sp>
      <p:sp>
        <p:nvSpPr>
          <p:cNvPr id="16388" name="Footer Placeholder 5"/>
          <p:cNvSpPr>
            <a:spLocks noGrp="1"/>
          </p:cNvSpPr>
          <p:nvPr>
            <p:ph type="ftr" sz="quarter" idx="11"/>
          </p:nvPr>
        </p:nvSpPr>
        <p:spPr>
          <a:noFill/>
        </p:spPr>
        <p:txBody>
          <a:bodyPr/>
          <a:lstStyle/>
          <a:p>
            <a:r>
              <a:rPr lang="en-US" smtClean="0"/>
              <a:t>Bruce Kraemer, Marvell</a:t>
            </a:r>
          </a:p>
        </p:txBody>
      </p:sp>
      <p:sp>
        <p:nvSpPr>
          <p:cNvPr id="16389" name="Slide Number Placeholder 6"/>
          <p:cNvSpPr>
            <a:spLocks noGrp="1"/>
          </p:cNvSpPr>
          <p:nvPr>
            <p:ph type="sldNum" sz="quarter" idx="12"/>
          </p:nvPr>
        </p:nvSpPr>
        <p:spPr>
          <a:xfrm>
            <a:off x="4395788" y="6475413"/>
            <a:ext cx="428625" cy="182562"/>
          </a:xfrm>
          <a:noFill/>
        </p:spPr>
        <p:txBody>
          <a:bodyPr/>
          <a:lstStyle/>
          <a:p>
            <a:r>
              <a:rPr lang="en-US" smtClean="0"/>
              <a:t>Slide </a:t>
            </a:r>
            <a:fld id="{C1E1765A-98E6-4063-8C5F-F4EE9FAFC719}" type="slidenum">
              <a:rPr lang="en-US" smtClean="0"/>
              <a:pPr/>
              <a:t>5</a:t>
            </a:fld>
            <a:endParaRPr lang="en-US" smtClean="0"/>
          </a:p>
        </p:txBody>
      </p:sp>
      <p:sp>
        <p:nvSpPr>
          <p:cNvPr id="2" name="Date Placeholder 1"/>
          <p:cNvSpPr>
            <a:spLocks noGrp="1"/>
          </p:cNvSpPr>
          <p:nvPr>
            <p:ph type="dt" sz="half" idx="10"/>
          </p:nvPr>
        </p:nvSpPr>
        <p:spPr>
          <a:xfrm>
            <a:off x="696913" y="332601"/>
            <a:ext cx="1340110" cy="276999"/>
          </a:xfrm>
        </p:spPr>
        <p:txBody>
          <a:bodyPr/>
          <a:lstStyle/>
          <a:p>
            <a:r>
              <a:rPr lang="en-US" smtClean="0"/>
              <a:t>March  2012</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a:xfrm>
            <a:off x="342900" y="685800"/>
            <a:ext cx="8623300" cy="1066800"/>
          </a:xfrm>
        </p:spPr>
        <p:txBody>
          <a:bodyPr/>
          <a:lstStyle/>
          <a:p>
            <a:r>
              <a:rPr lang="en-US" smtClean="0">
                <a:latin typeface="Times New Roman" pitchFamily="18" charset="0"/>
              </a:rPr>
              <a:t>Major 802 Engagement Opportunities in SGIP</a:t>
            </a:r>
          </a:p>
        </p:txBody>
      </p:sp>
      <p:sp>
        <p:nvSpPr>
          <p:cNvPr id="18434" name="Text Placeholder 2"/>
          <p:cNvSpPr>
            <a:spLocks noGrp="1"/>
          </p:cNvSpPr>
          <p:nvPr>
            <p:ph type="body" sz="half" idx="1"/>
          </p:nvPr>
        </p:nvSpPr>
        <p:spPr>
          <a:xfrm>
            <a:off x="355600" y="1981200"/>
            <a:ext cx="8420100" cy="3225800"/>
          </a:xfrm>
        </p:spPr>
        <p:txBody>
          <a:bodyPr/>
          <a:lstStyle/>
          <a:p>
            <a:r>
              <a:rPr lang="en-US" dirty="0" smtClean="0">
                <a:latin typeface="Times New Roman" pitchFamily="18" charset="0"/>
              </a:rPr>
              <a:t>Participate in the PAP02 activity to develop Wireless Guideline 2.0</a:t>
            </a:r>
          </a:p>
          <a:p>
            <a:endParaRPr lang="en-US" dirty="0" smtClean="0">
              <a:latin typeface="Times New Roman" pitchFamily="18" charset="0"/>
            </a:endParaRPr>
          </a:p>
          <a:p>
            <a:r>
              <a:rPr lang="en-US" dirty="0" smtClean="0">
                <a:latin typeface="Times New Roman" pitchFamily="18" charset="0"/>
              </a:rPr>
              <a:t>Prepare and Submit application paperwork for 802 standards to NIST for inclusion in the Catalog of Standards</a:t>
            </a:r>
          </a:p>
        </p:txBody>
      </p:sp>
      <p:sp>
        <p:nvSpPr>
          <p:cNvPr id="18436" name="Footer Placeholder 5"/>
          <p:cNvSpPr>
            <a:spLocks noGrp="1"/>
          </p:cNvSpPr>
          <p:nvPr>
            <p:ph type="ftr" sz="quarter" idx="11"/>
          </p:nvPr>
        </p:nvSpPr>
        <p:spPr>
          <a:noFill/>
        </p:spPr>
        <p:txBody>
          <a:bodyPr/>
          <a:lstStyle/>
          <a:p>
            <a:r>
              <a:rPr lang="en-US" smtClean="0"/>
              <a:t>Bruce Kraemer, Marvell</a:t>
            </a:r>
          </a:p>
        </p:txBody>
      </p:sp>
      <p:sp>
        <p:nvSpPr>
          <p:cNvPr id="18437" name="Slide Number Placeholder 6"/>
          <p:cNvSpPr>
            <a:spLocks noGrp="1"/>
          </p:cNvSpPr>
          <p:nvPr>
            <p:ph type="sldNum" sz="quarter" idx="12"/>
          </p:nvPr>
        </p:nvSpPr>
        <p:spPr>
          <a:xfrm>
            <a:off x="4357688" y="6475413"/>
            <a:ext cx="504825" cy="182562"/>
          </a:xfrm>
          <a:noFill/>
        </p:spPr>
        <p:txBody>
          <a:bodyPr/>
          <a:lstStyle/>
          <a:p>
            <a:r>
              <a:rPr lang="en-US" smtClean="0"/>
              <a:t>Slide </a:t>
            </a:r>
            <a:fld id="{A6514A72-0038-4AAD-B6BA-AC7CDC98BBA1}" type="slidenum">
              <a:rPr lang="en-US" smtClean="0"/>
              <a:pPr/>
              <a:t>6</a:t>
            </a:fld>
            <a:endParaRPr lang="en-US" smtClean="0"/>
          </a:p>
        </p:txBody>
      </p:sp>
      <p:sp>
        <p:nvSpPr>
          <p:cNvPr id="2" name="Date Placeholder 1"/>
          <p:cNvSpPr>
            <a:spLocks noGrp="1"/>
          </p:cNvSpPr>
          <p:nvPr>
            <p:ph type="dt" sz="half" idx="10"/>
          </p:nvPr>
        </p:nvSpPr>
        <p:spPr>
          <a:xfrm>
            <a:off x="696913" y="332601"/>
            <a:ext cx="1340110" cy="276999"/>
          </a:xfrm>
        </p:spPr>
        <p:txBody>
          <a:bodyPr/>
          <a:lstStyle/>
          <a:p>
            <a:r>
              <a:rPr lang="en-US" smtClean="0"/>
              <a:t>March  2012</a:t>
            </a:r>
            <a:endParaRPr lang="en-US" dirty="0"/>
          </a:p>
        </p:txBody>
      </p:sp>
    </p:spTree>
    <p:extLst>
      <p:ext uri="{BB962C8B-B14F-4D97-AF65-F5344CB8AC3E}">
        <p14:creationId xmlns:p14="http://schemas.microsoft.com/office/powerpoint/2010/main" val="13092012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idx="4294967295"/>
          </p:nvPr>
        </p:nvSpPr>
        <p:spPr/>
        <p:txBody>
          <a:bodyPr/>
          <a:lstStyle/>
          <a:p>
            <a:r>
              <a:rPr lang="en-US" dirty="0" smtClean="0">
                <a:latin typeface="Times New Roman" pitchFamily="18" charset="0"/>
              </a:rPr>
              <a:t>PAP#2 Status</a:t>
            </a:r>
          </a:p>
        </p:txBody>
      </p:sp>
      <p:sp>
        <p:nvSpPr>
          <p:cNvPr id="69635" name="Content Placeholder 2"/>
          <p:cNvSpPr>
            <a:spLocks noGrp="1"/>
          </p:cNvSpPr>
          <p:nvPr>
            <p:ph idx="4294967295"/>
          </p:nvPr>
        </p:nvSpPr>
        <p:spPr>
          <a:xfrm>
            <a:off x="696913" y="1648767"/>
            <a:ext cx="7772400" cy="4114800"/>
          </a:xfrm>
        </p:spPr>
        <p:txBody>
          <a:bodyPr/>
          <a:lstStyle/>
          <a:p>
            <a:r>
              <a:rPr lang="en-US" dirty="0" smtClean="0">
                <a:latin typeface="Times New Roman" pitchFamily="18" charset="0"/>
              </a:rPr>
              <a:t>Published: Version 1</a:t>
            </a:r>
          </a:p>
          <a:p>
            <a:pPr lvl="1"/>
            <a:r>
              <a:rPr lang="en-US" dirty="0" smtClean="0">
                <a:latin typeface="Times New Roman" pitchFamily="18" charset="0"/>
                <a:hlinkClick r:id="rId2"/>
              </a:rPr>
              <a:t>NISTIR 7761</a:t>
            </a:r>
            <a:r>
              <a:rPr lang="en-US" dirty="0" smtClean="0">
                <a:latin typeface="Times New Roman" pitchFamily="18" charset="0"/>
              </a:rPr>
              <a:t>: NIST Priority Action Plan 2 </a:t>
            </a:r>
          </a:p>
          <a:p>
            <a:pPr lvl="2"/>
            <a:r>
              <a:rPr lang="en-US" dirty="0" smtClean="0">
                <a:latin typeface="Times New Roman" pitchFamily="18" charset="0"/>
              </a:rPr>
              <a:t>Guidelines for Assessing Wireless Standards for Smart Grid Applications</a:t>
            </a:r>
          </a:p>
          <a:p>
            <a:pPr lvl="1"/>
            <a:r>
              <a:rPr lang="en-US" dirty="0" smtClean="0">
                <a:latin typeface="Times New Roman" pitchFamily="18" charset="0"/>
                <a:hlinkClick r:id="rId3"/>
              </a:rPr>
              <a:t>Wireless Capability Matrix</a:t>
            </a:r>
            <a:endParaRPr lang="en-US" dirty="0" smtClean="0">
              <a:latin typeface="Times New Roman" pitchFamily="18" charset="0"/>
            </a:endParaRPr>
          </a:p>
          <a:p>
            <a:pPr lvl="1"/>
            <a:r>
              <a:rPr lang="en-US" dirty="0" smtClean="0">
                <a:latin typeface="Times New Roman" pitchFamily="18" charset="0"/>
                <a:hlinkClick r:id="rId4"/>
              </a:rPr>
              <a:t>Application Communication Requirements Matrix </a:t>
            </a:r>
            <a:endParaRPr lang="en-US" dirty="0" smtClean="0">
              <a:latin typeface="Times New Roman" pitchFamily="18" charset="0"/>
            </a:endParaRPr>
          </a:p>
          <a:p>
            <a:endParaRPr lang="en-US" dirty="0" smtClean="0">
              <a:latin typeface="Times New Roman" pitchFamily="18" charset="0"/>
            </a:endParaRPr>
          </a:p>
          <a:p>
            <a:r>
              <a:rPr lang="en-US" dirty="0" smtClean="0">
                <a:latin typeface="Times New Roman" pitchFamily="18" charset="0"/>
              </a:rPr>
              <a:t>Extended Work: Update of the Guidelines with  goal of completing Version 2 by August 2012</a:t>
            </a:r>
          </a:p>
        </p:txBody>
      </p:sp>
      <p:sp>
        <p:nvSpPr>
          <p:cNvPr id="69638" name="Slide Number Placeholder 5"/>
          <p:cNvSpPr txBox="1">
            <a:spLocks noGrp="1"/>
          </p:cNvSpPr>
          <p:nvPr/>
        </p:nvSpPr>
        <p:spPr bwMode="auto">
          <a:xfrm>
            <a:off x="4395788" y="6475413"/>
            <a:ext cx="428625" cy="182562"/>
          </a:xfrm>
          <a:prstGeom prst="rect">
            <a:avLst/>
          </a:prstGeom>
          <a:noFill/>
          <a:ln w="9525">
            <a:noFill/>
            <a:miter lim="800000"/>
            <a:headEnd/>
            <a:tailEnd/>
          </a:ln>
        </p:spPr>
        <p:txBody>
          <a:bodyPr wrap="none" lIns="0" tIns="0" rIns="0" bIns="0">
            <a:spAutoFit/>
          </a:bodyPr>
          <a:lstStyle/>
          <a:p>
            <a:pPr algn="ctr" eaLnBrk="0" hangingPunct="0"/>
            <a:r>
              <a:rPr lang="en-GB" sz="1200" b="0" dirty="0"/>
              <a:t>Slide </a:t>
            </a:r>
            <a:fld id="{BC0F5440-B26E-42DE-8134-842EFDDFF327}" type="slidenum">
              <a:rPr lang="en-GB" sz="1200" b="0"/>
              <a:pPr algn="ctr" eaLnBrk="0" hangingPunct="0"/>
              <a:t>7</a:t>
            </a:fld>
            <a:endParaRPr lang="en-GB" sz="1200" b="0" dirty="0"/>
          </a:p>
        </p:txBody>
      </p:sp>
      <p:sp>
        <p:nvSpPr>
          <p:cNvPr id="2" name="TextBox 1"/>
          <p:cNvSpPr txBox="1"/>
          <p:nvPr/>
        </p:nvSpPr>
        <p:spPr>
          <a:xfrm>
            <a:off x="188913" y="5763567"/>
            <a:ext cx="8403839" cy="400110"/>
          </a:xfrm>
          <a:prstGeom prst="rect">
            <a:avLst/>
          </a:prstGeom>
          <a:noFill/>
        </p:spPr>
        <p:txBody>
          <a:bodyPr wrap="none" rtlCol="0">
            <a:spAutoFit/>
          </a:bodyPr>
          <a:lstStyle/>
          <a:p>
            <a:r>
              <a:rPr lang="en-US" sz="2000" dirty="0">
                <a:hlinkClick r:id="rId5"/>
              </a:rPr>
              <a:t>http://</a:t>
            </a:r>
            <a:r>
              <a:rPr lang="en-US" sz="2000" dirty="0" smtClean="0">
                <a:hlinkClick r:id="rId5"/>
              </a:rPr>
              <a:t>collaborate.nist.gov/twiki-sggrid/bin/view/SmartGrid/PAP02Wireless</a:t>
            </a:r>
            <a:endParaRPr lang="en-US" sz="2000" dirty="0" smtClean="0"/>
          </a:p>
        </p:txBody>
      </p:sp>
      <p:sp>
        <p:nvSpPr>
          <p:cNvPr id="3" name="Footer Placeholder 2"/>
          <p:cNvSpPr>
            <a:spLocks noGrp="1"/>
          </p:cNvSpPr>
          <p:nvPr>
            <p:ph type="ftr" sz="quarter" idx="11"/>
          </p:nvPr>
        </p:nvSpPr>
        <p:spPr/>
        <p:txBody>
          <a:bodyPr/>
          <a:lstStyle/>
          <a:p>
            <a:pPr>
              <a:defRPr/>
            </a:pPr>
            <a:r>
              <a:rPr lang="en-US" smtClean="0"/>
              <a:t>Bruce Kraemer, Marvell</a:t>
            </a:r>
            <a:endParaRPr lang="en-US"/>
          </a:p>
        </p:txBody>
      </p:sp>
      <p:sp>
        <p:nvSpPr>
          <p:cNvPr id="5" name="Date Placeholder 4"/>
          <p:cNvSpPr>
            <a:spLocks noGrp="1"/>
          </p:cNvSpPr>
          <p:nvPr>
            <p:ph type="dt" sz="half" idx="10"/>
          </p:nvPr>
        </p:nvSpPr>
        <p:spPr>
          <a:xfrm>
            <a:off x="696913" y="296880"/>
            <a:ext cx="1340110" cy="276999"/>
          </a:xfrm>
        </p:spPr>
        <p:txBody>
          <a:bodyPr/>
          <a:lstStyle/>
          <a:p>
            <a:r>
              <a:rPr lang="en-US" smtClean="0"/>
              <a:t>March  2012</a:t>
            </a:r>
            <a:endParaRPr lang="en-US" dirty="0"/>
          </a:p>
        </p:txBody>
      </p:sp>
      <p:sp>
        <p:nvSpPr>
          <p:cNvPr id="4" name="Slide Number Placeholder 3"/>
          <p:cNvSpPr>
            <a:spLocks noGrp="1"/>
          </p:cNvSpPr>
          <p:nvPr>
            <p:ph type="sldNum" sz="quarter" idx="12"/>
          </p:nvPr>
        </p:nvSpPr>
        <p:spPr/>
        <p:txBody>
          <a:bodyPr/>
          <a:lstStyle/>
          <a:p>
            <a:pPr>
              <a:defRPr/>
            </a:pPr>
            <a:r>
              <a:rPr lang="en-US" smtClean="0"/>
              <a:t>Slide </a:t>
            </a:r>
            <a:fld id="{11E9C05C-0B54-485E-9CC6-C003E25E2F9A}" type="slidenum">
              <a:rPr lang="en-US" smtClean="0"/>
              <a:pPr>
                <a:defRPr/>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smtClean="0">
                <a:latin typeface="Times New Roman" pitchFamily="18" charset="0"/>
              </a:rPr>
              <a:t>Guideline Version 1</a:t>
            </a:r>
          </a:p>
        </p:txBody>
      </p:sp>
      <p:sp>
        <p:nvSpPr>
          <p:cNvPr id="19459" name="Footer Placeholder 5"/>
          <p:cNvSpPr>
            <a:spLocks noGrp="1"/>
          </p:cNvSpPr>
          <p:nvPr>
            <p:ph type="ftr" sz="quarter" idx="11"/>
          </p:nvPr>
        </p:nvSpPr>
        <p:spPr>
          <a:noFill/>
        </p:spPr>
        <p:txBody>
          <a:bodyPr/>
          <a:lstStyle/>
          <a:p>
            <a:r>
              <a:rPr lang="en-US" dirty="0" smtClean="0"/>
              <a:t>Bruce Kraemer, Marvell</a:t>
            </a:r>
          </a:p>
        </p:txBody>
      </p:sp>
      <p:sp>
        <p:nvSpPr>
          <p:cNvPr id="19460" name="Slide Number Placeholder 6"/>
          <p:cNvSpPr>
            <a:spLocks noGrp="1"/>
          </p:cNvSpPr>
          <p:nvPr>
            <p:ph type="sldNum" sz="quarter" idx="12"/>
          </p:nvPr>
        </p:nvSpPr>
        <p:spPr>
          <a:xfrm>
            <a:off x="4357688" y="6475413"/>
            <a:ext cx="504825" cy="182562"/>
          </a:xfrm>
          <a:noFill/>
        </p:spPr>
        <p:txBody>
          <a:bodyPr/>
          <a:lstStyle/>
          <a:p>
            <a:r>
              <a:rPr lang="en-US" smtClean="0"/>
              <a:t>Slide </a:t>
            </a:r>
            <a:fld id="{8E854020-006D-487E-A621-3DC8E35C27F0}" type="slidenum">
              <a:rPr lang="en-US" smtClean="0"/>
              <a:pPr/>
              <a:t>8</a:t>
            </a:fld>
            <a:endParaRPr lang="en-US" smtClean="0"/>
          </a:p>
        </p:txBody>
      </p:sp>
      <p:graphicFrame>
        <p:nvGraphicFramePr>
          <p:cNvPr id="9" name="Table 8"/>
          <p:cNvGraphicFramePr>
            <a:graphicFrameLocks noGrp="1"/>
          </p:cNvGraphicFramePr>
          <p:nvPr>
            <p:extLst>
              <p:ext uri="{D42A27DB-BD31-4B8C-83A1-F6EECF244321}">
                <p14:modId xmlns:p14="http://schemas.microsoft.com/office/powerpoint/2010/main" val="3034079754"/>
              </p:ext>
            </p:extLst>
          </p:nvPr>
        </p:nvGraphicFramePr>
        <p:xfrm>
          <a:off x="241300" y="1799772"/>
          <a:ext cx="8712200" cy="3462748"/>
        </p:xfrm>
        <a:graphic>
          <a:graphicData uri="http://schemas.openxmlformats.org/drawingml/2006/table">
            <a:tbl>
              <a:tblPr/>
              <a:tblGrid>
                <a:gridCol w="3124200"/>
                <a:gridCol w="5588000"/>
              </a:tblGrid>
              <a:tr h="389917">
                <a:tc>
                  <a:txBody>
                    <a:bodyPr/>
                    <a:lstStyle/>
                    <a:p>
                      <a:pPr marL="0" marR="0">
                        <a:spcBef>
                          <a:spcPts val="0"/>
                        </a:spcBef>
                        <a:spcAft>
                          <a:spcPts val="0"/>
                        </a:spcAft>
                      </a:pPr>
                      <a:r>
                        <a:rPr lang="en-US" sz="1800" u="none" strike="noStrike">
                          <a:effectLst/>
                          <a:hlinkClick r:id="rId2" action="ppaction://hlinkfile" tooltip="Sort by this column"/>
                        </a:rPr>
                        <a:t>Attribute</a:t>
                      </a:r>
                      <a:r>
                        <a:rPr lang="en-US" sz="1800">
                          <a:effectLst/>
                        </a:rPr>
                        <a:t> </a:t>
                      </a:r>
                    </a:p>
                  </a:txBody>
                  <a:tcPr marL="0" marR="0" marT="0" marB="0">
                    <a:lnL>
                      <a:noFill/>
                    </a:lnL>
                    <a:lnR>
                      <a:noFill/>
                    </a:lnR>
                    <a:lnT>
                      <a:noFill/>
                    </a:lnT>
                    <a:lnB>
                      <a:noFill/>
                    </a:lnB>
                    <a:solidFill>
                      <a:srgbClr val="A3D963"/>
                    </a:solidFill>
                  </a:tcPr>
                </a:tc>
                <a:tc>
                  <a:txBody>
                    <a:bodyPr/>
                    <a:lstStyle/>
                    <a:p>
                      <a:pPr marL="0" marR="0">
                        <a:spcBef>
                          <a:spcPts val="0"/>
                        </a:spcBef>
                        <a:spcAft>
                          <a:spcPts val="0"/>
                        </a:spcAft>
                      </a:pPr>
                      <a:r>
                        <a:rPr lang="en-US" sz="1800" u="none" strike="noStrike" dirty="0">
                          <a:effectLst/>
                          <a:hlinkClick r:id="rId3" action="ppaction://hlinkfile" tooltip="Sort by this column"/>
                        </a:rPr>
                        <a:t>Standard Information</a:t>
                      </a:r>
                      <a:r>
                        <a:rPr lang="en-US" sz="1800" dirty="0">
                          <a:effectLst/>
                        </a:rPr>
                        <a:t> </a:t>
                      </a:r>
                    </a:p>
                  </a:txBody>
                  <a:tcPr marL="0" marR="0" marT="0" marB="0">
                    <a:lnL>
                      <a:noFill/>
                    </a:lnL>
                    <a:lnR>
                      <a:noFill/>
                    </a:lnR>
                    <a:lnT>
                      <a:noFill/>
                    </a:lnT>
                    <a:lnB>
                      <a:noFill/>
                    </a:lnB>
                    <a:solidFill>
                      <a:srgbClr val="A3D963"/>
                    </a:solidFill>
                  </a:tcPr>
                </a:tc>
              </a:tr>
              <a:tr h="389917">
                <a:tc>
                  <a:txBody>
                    <a:bodyPr/>
                    <a:lstStyle/>
                    <a:p>
                      <a:pPr marL="0" marR="0">
                        <a:spcBef>
                          <a:spcPts val="0"/>
                        </a:spcBef>
                        <a:spcAft>
                          <a:spcPts val="0"/>
                        </a:spcAft>
                      </a:pPr>
                      <a:r>
                        <a:rPr lang="en-US" sz="1800">
                          <a:effectLst/>
                        </a:rPr>
                        <a:t>Identifier of the standard </a:t>
                      </a:r>
                    </a:p>
                  </a:txBody>
                  <a:tcPr marL="0" marR="0" marT="0" marB="0">
                    <a:lnL>
                      <a:noFill/>
                    </a:lnL>
                    <a:lnR>
                      <a:noFill/>
                    </a:lnR>
                    <a:lnT>
                      <a:noFill/>
                    </a:lnT>
                    <a:lnB>
                      <a:noFill/>
                    </a:lnB>
                    <a:solidFill>
                      <a:srgbClr val="FFF6BF"/>
                    </a:solidFill>
                  </a:tcPr>
                </a:tc>
                <a:tc>
                  <a:txBody>
                    <a:bodyPr/>
                    <a:lstStyle/>
                    <a:p>
                      <a:pPr marL="0" marR="0">
                        <a:spcBef>
                          <a:spcPts val="0"/>
                        </a:spcBef>
                        <a:spcAft>
                          <a:spcPts val="0"/>
                        </a:spcAft>
                      </a:pPr>
                      <a:r>
                        <a:rPr lang="en-US" sz="1800">
                          <a:effectLst/>
                        </a:rPr>
                        <a:t>NIST IR 7761 </a:t>
                      </a:r>
                    </a:p>
                  </a:txBody>
                  <a:tcPr marL="0" marR="0" marT="0" marB="0">
                    <a:lnL>
                      <a:noFill/>
                    </a:lnL>
                    <a:lnR>
                      <a:noFill/>
                    </a:lnR>
                    <a:lnT>
                      <a:noFill/>
                    </a:lnT>
                    <a:lnB>
                      <a:noFill/>
                    </a:lnB>
                    <a:solidFill>
                      <a:srgbClr val="FFF6BF"/>
                    </a:solidFill>
                  </a:tcPr>
                </a:tc>
              </a:tr>
              <a:tr h="686108">
                <a:tc>
                  <a:txBody>
                    <a:bodyPr/>
                    <a:lstStyle/>
                    <a:p>
                      <a:pPr marL="0" marR="0">
                        <a:spcBef>
                          <a:spcPts val="0"/>
                        </a:spcBef>
                        <a:spcAft>
                          <a:spcPts val="0"/>
                        </a:spcAft>
                      </a:pPr>
                      <a:r>
                        <a:rPr lang="en-US" sz="1800">
                          <a:effectLst/>
                        </a:rPr>
                        <a:t>Title of the standard </a:t>
                      </a:r>
                    </a:p>
                  </a:txBody>
                  <a:tcPr marL="0" marR="0" marT="0" marB="0">
                    <a:lnL>
                      <a:noFill/>
                    </a:lnL>
                    <a:lnR>
                      <a:noFill/>
                    </a:lnR>
                    <a:lnT>
                      <a:noFill/>
                    </a:lnT>
                    <a:lnB>
                      <a:noFill/>
                    </a:lnB>
                    <a:solidFill>
                      <a:srgbClr val="D9D1A2"/>
                    </a:solidFill>
                  </a:tcPr>
                </a:tc>
                <a:tc>
                  <a:txBody>
                    <a:bodyPr/>
                    <a:lstStyle/>
                    <a:p>
                      <a:pPr marL="0" marR="0">
                        <a:spcBef>
                          <a:spcPts val="0"/>
                        </a:spcBef>
                        <a:spcAft>
                          <a:spcPts val="0"/>
                        </a:spcAft>
                      </a:pPr>
                      <a:r>
                        <a:rPr lang="en-US" sz="1800" dirty="0">
                          <a:effectLst/>
                        </a:rPr>
                        <a:t>Guidelines for Assessing Wireless Standards for Smart Grid </a:t>
                      </a:r>
                      <a:r>
                        <a:rPr lang="en-US" sz="1800" dirty="0" smtClean="0">
                          <a:effectLst/>
                        </a:rPr>
                        <a:t> Applications </a:t>
                      </a:r>
                      <a:endParaRPr lang="en-US" sz="1800" dirty="0">
                        <a:effectLst/>
                      </a:endParaRPr>
                    </a:p>
                  </a:txBody>
                  <a:tcPr marL="0" marR="0" marT="0" marB="0">
                    <a:lnL>
                      <a:noFill/>
                    </a:lnL>
                    <a:lnR>
                      <a:noFill/>
                    </a:lnR>
                    <a:lnT>
                      <a:noFill/>
                    </a:lnT>
                    <a:lnB>
                      <a:noFill/>
                    </a:lnB>
                    <a:solidFill>
                      <a:srgbClr val="D9D1A2"/>
                    </a:solidFill>
                  </a:tcPr>
                </a:tc>
              </a:tr>
              <a:tr h="389917">
                <a:tc>
                  <a:txBody>
                    <a:bodyPr/>
                    <a:lstStyle/>
                    <a:p>
                      <a:pPr marL="0" marR="0">
                        <a:spcBef>
                          <a:spcPts val="0"/>
                        </a:spcBef>
                        <a:spcAft>
                          <a:spcPts val="0"/>
                        </a:spcAft>
                      </a:pPr>
                      <a:r>
                        <a:rPr lang="en-US" sz="1800">
                          <a:effectLst/>
                        </a:rPr>
                        <a:t>Name of owner organization </a:t>
                      </a:r>
                    </a:p>
                  </a:txBody>
                  <a:tcPr marL="0" marR="0" marT="0" marB="0">
                    <a:lnL>
                      <a:noFill/>
                    </a:lnL>
                    <a:lnR>
                      <a:noFill/>
                    </a:lnR>
                    <a:lnT>
                      <a:noFill/>
                    </a:lnT>
                    <a:lnB>
                      <a:noFill/>
                    </a:lnB>
                    <a:solidFill>
                      <a:srgbClr val="FFF6BF"/>
                    </a:solidFill>
                  </a:tcPr>
                </a:tc>
                <a:tc>
                  <a:txBody>
                    <a:bodyPr/>
                    <a:lstStyle/>
                    <a:p>
                      <a:pPr marL="0" marR="0">
                        <a:spcBef>
                          <a:spcPts val="0"/>
                        </a:spcBef>
                        <a:spcAft>
                          <a:spcPts val="0"/>
                        </a:spcAft>
                      </a:pPr>
                      <a:r>
                        <a:rPr lang="en-US" sz="1800">
                          <a:effectLst/>
                        </a:rPr>
                        <a:t>NIST </a:t>
                      </a:r>
                    </a:p>
                  </a:txBody>
                  <a:tcPr marL="0" marR="0" marT="0" marB="0">
                    <a:lnL>
                      <a:noFill/>
                    </a:lnL>
                    <a:lnR>
                      <a:noFill/>
                    </a:lnR>
                    <a:lnT>
                      <a:noFill/>
                    </a:lnT>
                    <a:lnB>
                      <a:noFill/>
                    </a:lnB>
                    <a:solidFill>
                      <a:srgbClr val="FFF6BF"/>
                    </a:solidFill>
                  </a:tcPr>
                </a:tc>
              </a:tr>
              <a:tr h="389917">
                <a:tc>
                  <a:txBody>
                    <a:bodyPr/>
                    <a:lstStyle/>
                    <a:p>
                      <a:pPr marL="0" marR="0">
                        <a:spcBef>
                          <a:spcPts val="0"/>
                        </a:spcBef>
                        <a:spcAft>
                          <a:spcPts val="0"/>
                        </a:spcAft>
                      </a:pPr>
                      <a:r>
                        <a:rPr lang="en-US" sz="1800">
                          <a:effectLst/>
                        </a:rPr>
                        <a:t>Latest versions, stages, dates </a:t>
                      </a:r>
                    </a:p>
                  </a:txBody>
                  <a:tcPr marL="0" marR="0" marT="0" marB="0">
                    <a:lnL>
                      <a:noFill/>
                    </a:lnL>
                    <a:lnR>
                      <a:noFill/>
                    </a:lnR>
                    <a:lnT>
                      <a:noFill/>
                    </a:lnT>
                    <a:lnB>
                      <a:noFill/>
                    </a:lnB>
                    <a:solidFill>
                      <a:srgbClr val="D9D1A2"/>
                    </a:solidFill>
                  </a:tcPr>
                </a:tc>
                <a:tc>
                  <a:txBody>
                    <a:bodyPr/>
                    <a:lstStyle/>
                    <a:p>
                      <a:pPr marL="0" marR="0">
                        <a:spcBef>
                          <a:spcPts val="0"/>
                        </a:spcBef>
                        <a:spcAft>
                          <a:spcPts val="0"/>
                        </a:spcAft>
                      </a:pPr>
                      <a:r>
                        <a:rPr lang="en-US" sz="1800">
                          <a:effectLst/>
                        </a:rPr>
                        <a:t>1 </a:t>
                      </a:r>
                    </a:p>
                  </a:txBody>
                  <a:tcPr marL="0" marR="0" marT="0" marB="0">
                    <a:lnL>
                      <a:noFill/>
                    </a:lnL>
                    <a:lnR>
                      <a:noFill/>
                    </a:lnR>
                    <a:lnT>
                      <a:noFill/>
                    </a:lnT>
                    <a:lnB>
                      <a:noFill/>
                    </a:lnB>
                    <a:solidFill>
                      <a:srgbClr val="D9D1A2"/>
                    </a:solidFill>
                  </a:tcPr>
                </a:tc>
              </a:tr>
              <a:tr h="1216972">
                <a:tc>
                  <a:txBody>
                    <a:bodyPr/>
                    <a:lstStyle/>
                    <a:p>
                      <a:pPr marL="0" marR="0">
                        <a:spcBef>
                          <a:spcPts val="0"/>
                        </a:spcBef>
                        <a:spcAft>
                          <a:spcPts val="0"/>
                        </a:spcAft>
                      </a:pPr>
                      <a:r>
                        <a:rPr lang="en-US" sz="1800">
                          <a:effectLst/>
                        </a:rPr>
                        <a:t>URL(s) for the standard </a:t>
                      </a:r>
                    </a:p>
                  </a:txBody>
                  <a:tcPr marL="0" marR="0" marT="0" marB="0">
                    <a:lnL>
                      <a:noFill/>
                    </a:lnL>
                    <a:lnR>
                      <a:noFill/>
                    </a:lnR>
                    <a:lnT>
                      <a:noFill/>
                    </a:lnT>
                    <a:lnB>
                      <a:noFill/>
                    </a:lnB>
                    <a:solidFill>
                      <a:srgbClr val="FFF6BF"/>
                    </a:solidFill>
                  </a:tcPr>
                </a:tc>
                <a:tc>
                  <a:txBody>
                    <a:bodyPr/>
                    <a:lstStyle/>
                    <a:p>
                      <a:pPr marL="0" marR="0">
                        <a:spcBef>
                          <a:spcPts val="0"/>
                        </a:spcBef>
                        <a:spcAft>
                          <a:spcPts val="0"/>
                        </a:spcAft>
                      </a:pPr>
                      <a:r>
                        <a:rPr lang="en-US" sz="1800" u="none" strike="noStrike" dirty="0">
                          <a:effectLst/>
                          <a:hlinkClick r:id="rId4"/>
                        </a:rPr>
                        <a:t>http://collaborate.nist.gov/twiki-sggrid/pub/SmartGrid/PAP02Objective3/NIST_PAP2_Guidelines_for_Assessing_Wireless_Standards_for_Smart_Grid_Applications_1.0.pdf</a:t>
                      </a:r>
                      <a:r>
                        <a:rPr lang="en-US" sz="1800" dirty="0">
                          <a:effectLst/>
                        </a:rPr>
                        <a:t> </a:t>
                      </a:r>
                    </a:p>
                  </a:txBody>
                  <a:tcPr marL="0" marR="0" marT="0" marB="0">
                    <a:lnL>
                      <a:noFill/>
                    </a:lnL>
                    <a:lnR>
                      <a:noFill/>
                    </a:lnR>
                    <a:lnT>
                      <a:noFill/>
                    </a:lnT>
                    <a:lnB>
                      <a:noFill/>
                    </a:lnB>
                    <a:solidFill>
                      <a:srgbClr val="FFF6BF"/>
                    </a:solidFill>
                  </a:tcPr>
                </a:tc>
              </a:tr>
            </a:tbl>
          </a:graphicData>
        </a:graphic>
      </p:graphicFrame>
      <p:sp>
        <p:nvSpPr>
          <p:cNvPr id="19475" name="TextBox 10"/>
          <p:cNvSpPr txBox="1">
            <a:spLocks noChangeArrowheads="1"/>
          </p:cNvSpPr>
          <p:nvPr/>
        </p:nvSpPr>
        <p:spPr bwMode="auto">
          <a:xfrm>
            <a:off x="612775" y="5915025"/>
            <a:ext cx="6638925" cy="277813"/>
          </a:xfrm>
          <a:prstGeom prst="rect">
            <a:avLst/>
          </a:prstGeom>
          <a:noFill/>
          <a:ln w="9525">
            <a:solidFill>
              <a:srgbClr val="FFC000"/>
            </a:solidFill>
            <a:miter lim="800000"/>
            <a:headEnd/>
            <a:tailEnd/>
          </a:ln>
        </p:spPr>
        <p:txBody>
          <a:bodyPr>
            <a:spAutoFit/>
          </a:bodyPr>
          <a:lstStyle/>
          <a:p>
            <a:pPr algn="ctr" eaLnBrk="0" hangingPunct="0"/>
            <a:r>
              <a:rPr lang="en-US" sz="1200">
                <a:hlinkClick r:id="rId5"/>
              </a:rPr>
              <a:t>http://collaborate.nist.gov/twiki-sggrid/bin/view/SmartGrid/SGIPCosSIFNISTIR7761</a:t>
            </a:r>
            <a:endParaRPr lang="en-US" sz="1200"/>
          </a:p>
        </p:txBody>
      </p:sp>
      <p:sp>
        <p:nvSpPr>
          <p:cNvPr id="2" name="Date Placeholder 1"/>
          <p:cNvSpPr>
            <a:spLocks noGrp="1"/>
          </p:cNvSpPr>
          <p:nvPr>
            <p:ph type="dt" sz="half" idx="10"/>
          </p:nvPr>
        </p:nvSpPr>
        <p:spPr/>
        <p:txBody>
          <a:bodyPr/>
          <a:lstStyle/>
          <a:p>
            <a:r>
              <a:rPr lang="en-US" smtClean="0"/>
              <a:t>March  2012</a:t>
            </a:r>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a:xfrm>
            <a:off x="685800" y="685800"/>
            <a:ext cx="7772400" cy="596900"/>
          </a:xfrm>
        </p:spPr>
        <p:txBody>
          <a:bodyPr/>
          <a:lstStyle/>
          <a:p>
            <a:r>
              <a:rPr lang="en-US" smtClean="0">
                <a:latin typeface="Times New Roman" pitchFamily="18" charset="0"/>
              </a:rPr>
              <a:t>Guideline Sections</a:t>
            </a:r>
          </a:p>
        </p:txBody>
      </p:sp>
      <p:sp>
        <p:nvSpPr>
          <p:cNvPr id="20482" name="Text Placeholder 2"/>
          <p:cNvSpPr>
            <a:spLocks noGrp="1"/>
          </p:cNvSpPr>
          <p:nvPr>
            <p:ph type="body" sz="half" idx="1"/>
          </p:nvPr>
        </p:nvSpPr>
        <p:spPr>
          <a:xfrm>
            <a:off x="393700" y="1498600"/>
            <a:ext cx="8331200" cy="4597400"/>
          </a:xfrm>
        </p:spPr>
        <p:txBody>
          <a:bodyPr/>
          <a:lstStyle/>
          <a:p>
            <a:r>
              <a:rPr lang="en-US" dirty="0" smtClean="0">
                <a:latin typeface="Times New Roman" pitchFamily="18" charset="0"/>
              </a:rPr>
              <a:t>Sect 2 Acronyms and Definitions </a:t>
            </a:r>
          </a:p>
          <a:p>
            <a:r>
              <a:rPr lang="en-US" dirty="0" smtClean="0">
                <a:latin typeface="Times New Roman" pitchFamily="18" charset="0"/>
              </a:rPr>
              <a:t>Sect 3 SG Conceptual Model &amp; Business Requirements </a:t>
            </a:r>
          </a:p>
          <a:p>
            <a:r>
              <a:rPr lang="en-US" dirty="0" smtClean="0">
                <a:latin typeface="Times New Roman" pitchFamily="18" charset="0"/>
              </a:rPr>
              <a:t>Sect 4 Wireless Technology </a:t>
            </a:r>
          </a:p>
          <a:p>
            <a:r>
              <a:rPr lang="en-US" dirty="0" smtClean="0">
                <a:latin typeface="Times New Roman" pitchFamily="18" charset="0"/>
              </a:rPr>
              <a:t>Sect 5 Modeling &amp; Evaluation Approach </a:t>
            </a:r>
          </a:p>
          <a:p>
            <a:r>
              <a:rPr lang="en-US" dirty="0" smtClean="0">
                <a:latin typeface="Times New Roman" pitchFamily="18" charset="0"/>
              </a:rPr>
              <a:t>Sect 6 Factors to Consider </a:t>
            </a:r>
          </a:p>
          <a:p>
            <a:r>
              <a:rPr lang="en-US" dirty="0" smtClean="0">
                <a:latin typeface="Times New Roman" pitchFamily="18" charset="0"/>
              </a:rPr>
              <a:t>Sect 7 Conclusions</a:t>
            </a:r>
          </a:p>
          <a:p>
            <a:r>
              <a:rPr lang="en-US" dirty="0" smtClean="0">
                <a:latin typeface="Times New Roman" pitchFamily="18" charset="0"/>
              </a:rPr>
              <a:t>Sect 8 References</a:t>
            </a:r>
          </a:p>
          <a:p>
            <a:r>
              <a:rPr lang="en-US" dirty="0" smtClean="0">
                <a:latin typeface="Times New Roman" pitchFamily="18" charset="0"/>
              </a:rPr>
              <a:t>Sect 9 Bibliography</a:t>
            </a:r>
          </a:p>
          <a:p>
            <a:r>
              <a:rPr lang="en-US" dirty="0" smtClean="0">
                <a:latin typeface="Times New Roman" pitchFamily="18" charset="0"/>
              </a:rPr>
              <a:t>Annex (e.g. A, B, C, D, E)</a:t>
            </a:r>
          </a:p>
        </p:txBody>
      </p:sp>
      <p:sp>
        <p:nvSpPr>
          <p:cNvPr id="20484" name="Footer Placeholder 5"/>
          <p:cNvSpPr>
            <a:spLocks noGrp="1"/>
          </p:cNvSpPr>
          <p:nvPr>
            <p:ph type="ftr" sz="quarter" idx="11"/>
          </p:nvPr>
        </p:nvSpPr>
        <p:spPr>
          <a:noFill/>
        </p:spPr>
        <p:txBody>
          <a:bodyPr/>
          <a:lstStyle/>
          <a:p>
            <a:r>
              <a:rPr lang="en-US" smtClean="0"/>
              <a:t>Bruce Kraemer, Marvell</a:t>
            </a:r>
          </a:p>
        </p:txBody>
      </p:sp>
      <p:sp>
        <p:nvSpPr>
          <p:cNvPr id="20485" name="Slide Number Placeholder 6"/>
          <p:cNvSpPr>
            <a:spLocks noGrp="1"/>
          </p:cNvSpPr>
          <p:nvPr>
            <p:ph type="sldNum" sz="quarter" idx="12"/>
          </p:nvPr>
        </p:nvSpPr>
        <p:spPr>
          <a:xfrm>
            <a:off x="4357688" y="6475413"/>
            <a:ext cx="504825" cy="182562"/>
          </a:xfrm>
          <a:noFill/>
        </p:spPr>
        <p:txBody>
          <a:bodyPr/>
          <a:lstStyle/>
          <a:p>
            <a:r>
              <a:rPr lang="en-US" smtClean="0"/>
              <a:t>Slide </a:t>
            </a:r>
            <a:fld id="{7BC2309F-CF4A-4783-9EA7-A2777CE45494}" type="slidenum">
              <a:rPr lang="en-US" smtClean="0"/>
              <a:pPr/>
              <a:t>9</a:t>
            </a:fld>
            <a:endParaRPr lang="en-US" smtClean="0"/>
          </a:p>
        </p:txBody>
      </p:sp>
      <p:sp>
        <p:nvSpPr>
          <p:cNvPr id="2" name="Date Placeholder 1"/>
          <p:cNvSpPr>
            <a:spLocks noGrp="1"/>
          </p:cNvSpPr>
          <p:nvPr>
            <p:ph type="dt" sz="half" idx="10"/>
          </p:nvPr>
        </p:nvSpPr>
        <p:spPr>
          <a:xfrm>
            <a:off x="696913" y="332601"/>
            <a:ext cx="1340110" cy="276999"/>
          </a:xfrm>
        </p:spPr>
        <p:txBody>
          <a:bodyPr/>
          <a:lstStyle/>
          <a:p>
            <a:r>
              <a:rPr lang="en-US" smtClean="0"/>
              <a:t>March  2012</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Default Design">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278063</TotalTime>
  <Words>2429</Words>
  <Application>Microsoft Office PowerPoint</Application>
  <PresentationFormat>On-screen Show (4:3)</PresentationFormat>
  <Paragraphs>735</Paragraphs>
  <Slides>33</Slides>
  <Notes>2</Notes>
  <HiddenSlides>0</HiddenSlides>
  <MMClips>0</MMClips>
  <ScaleCrop>false</ScaleCrop>
  <HeadingPairs>
    <vt:vector size="6" baseType="variant">
      <vt:variant>
        <vt:lpstr>Theme</vt:lpstr>
      </vt:variant>
      <vt:variant>
        <vt:i4>1</vt:i4>
      </vt:variant>
      <vt:variant>
        <vt:lpstr>Embedded OLE Servers</vt:lpstr>
      </vt:variant>
      <vt:variant>
        <vt:i4>4</vt:i4>
      </vt:variant>
      <vt:variant>
        <vt:lpstr>Slide Titles</vt:lpstr>
      </vt:variant>
      <vt:variant>
        <vt:i4>33</vt:i4>
      </vt:variant>
    </vt:vector>
  </HeadingPairs>
  <TitlesOfParts>
    <vt:vector size="38" baseType="lpstr">
      <vt:lpstr>Default Design</vt:lpstr>
      <vt:lpstr>Package</vt:lpstr>
      <vt:lpstr>Acrobat Document</vt:lpstr>
      <vt:lpstr>Worksheet</vt:lpstr>
      <vt:lpstr>Document</vt:lpstr>
      <vt:lpstr>Smart Grid SC– March 2012</vt:lpstr>
      <vt:lpstr>Waikoloa Agenda</vt:lpstr>
      <vt:lpstr>PowerPoint Presentation</vt:lpstr>
      <vt:lpstr>Major 802 Support Elements in SGIP</vt:lpstr>
      <vt:lpstr>High Level 802 Goals in the PAP02 Context</vt:lpstr>
      <vt:lpstr>Major 802 Engagement Opportunities in SGIP</vt:lpstr>
      <vt:lpstr>PAP#2 Status</vt:lpstr>
      <vt:lpstr>Guideline Version 1</vt:lpstr>
      <vt:lpstr>Guideline Sections</vt:lpstr>
      <vt:lpstr>Annexes</vt:lpstr>
      <vt:lpstr>Guideline 1 to 2 Differences</vt:lpstr>
      <vt:lpstr>UCAIUG</vt:lpstr>
      <vt:lpstr>PowerPoint Presentation</vt:lpstr>
      <vt:lpstr>SDO Sub group</vt:lpstr>
      <vt:lpstr>Guideline Sections</vt:lpstr>
      <vt:lpstr>Annexes</vt:lpstr>
      <vt:lpstr>PowerPoint Presentation</vt:lpstr>
      <vt:lpstr>PAP02 Guideline – January Schedule Overview</vt:lpstr>
      <vt:lpstr>PAP02 Guideline – March Schedule Overview</vt:lpstr>
      <vt:lpstr>OpenSG Status</vt:lpstr>
      <vt:lpstr>Work in Progress:</vt:lpstr>
      <vt:lpstr>Telecon Feb 08</vt:lpstr>
      <vt:lpstr>UCAIUG</vt:lpstr>
      <vt:lpstr>PowerPoint Presentation</vt:lpstr>
      <vt:lpstr>PowerPoint Presentation</vt:lpstr>
      <vt:lpstr>PowerPoint Presentation</vt:lpstr>
      <vt:lpstr>PowerPoint Presentation</vt:lpstr>
      <vt:lpstr>PowerPoint Presentation</vt:lpstr>
      <vt:lpstr>Choose values </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March 2012 Smart Grid SC</dc:title>
  <dc:subject>Smart Grid Information </dc:subject>
  <dc:creator>Bruce Kraemer (Marvell)</dc:creator>
  <cp:lastModifiedBy>Bruce Kraemer</cp:lastModifiedBy>
  <cp:revision>2816</cp:revision>
  <cp:lastPrinted>2012-03-14T01:40:49Z</cp:lastPrinted>
  <dcterms:created xsi:type="dcterms:W3CDTF">1998-02-10T13:07:52Z</dcterms:created>
  <dcterms:modified xsi:type="dcterms:W3CDTF">2012-04-18T19:02:02Z</dcterms:modified>
</cp:coreProperties>
</file>