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1" r:id="rId4"/>
    <p:sldId id="273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27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838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802.11-12/0387r1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Specification Framework Discussion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2012-03-12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Specification Framework 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3" charset="-128"/>
              </a:rPr>
              <a:t>Process for TGai</a:t>
            </a:r>
            <a:endParaRPr lang="ja-JP" altLang="en-US" dirty="0" smtClean="0">
              <a:ea typeface="ＭＳ Ｐゴシック" pitchFamily="-83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kumimoji="0" lang="en-US" altLang="ja-JP" sz="1800"/>
              <a:t>Jan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Tom Siep, CSR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kumimoji="0" lang="en-US" altLang="ja-JP"/>
              <a:t>Slide </a:t>
            </a:r>
            <a:fld id="{F7369048-927C-49FC-9B07-745E4C8FCB54}" type="slidenum">
              <a:rPr kumimoji="0" lang="en-US" altLang="ja-JP"/>
              <a:pPr/>
              <a:t>3</a:t>
            </a:fld>
            <a:endParaRPr kumimoji="0" lang="en-US" altLang="ja-JP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533400" y="1371600"/>
            <a:ext cx="13716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/>
              <a:t>Functional </a:t>
            </a:r>
            <a:br>
              <a:rPr lang="en-US" altLang="ja-JP"/>
            </a:br>
            <a:r>
              <a:rPr lang="en-US" altLang="ja-JP"/>
              <a:t>Requirements</a:t>
            </a:r>
          </a:p>
          <a:p>
            <a:pPr algn="ctr"/>
            <a:r>
              <a:rPr lang="en-US" altLang="ja-JP"/>
              <a:t>(Doc 11/745)</a:t>
            </a:r>
          </a:p>
          <a:p>
            <a:pPr algn="ctr"/>
            <a:r>
              <a:rPr lang="en-US" altLang="ja-JP"/>
              <a:t>Evaluation</a:t>
            </a:r>
          </a:p>
          <a:p>
            <a:pPr algn="ctr"/>
            <a:r>
              <a:rPr lang="en-US" altLang="ja-JP"/>
              <a:t>Methodology</a:t>
            </a:r>
          </a:p>
          <a:p>
            <a:pPr algn="ctr"/>
            <a:r>
              <a:rPr lang="en-US" altLang="ja-JP"/>
              <a:t>(11/811r7)</a:t>
            </a:r>
          </a:p>
          <a:p>
            <a:pPr algn="ctr"/>
            <a:endParaRPr lang="en-US" altLang="ja-JP"/>
          </a:p>
        </p:txBody>
      </p:sp>
      <p:cxnSp>
        <p:nvCxnSpPr>
          <p:cNvPr id="23560" name="Straight Arrow Connector 23"/>
          <p:cNvCxnSpPr>
            <a:cxnSpLocks noChangeShapeType="1"/>
            <a:stCxn id="23559" idx="2"/>
            <a:endCxn id="23587" idx="0"/>
          </p:cNvCxnSpPr>
          <p:nvPr/>
        </p:nvCxnSpPr>
        <p:spPr bwMode="auto">
          <a:xfrm rot="5400000">
            <a:off x="1143001" y="2667000"/>
            <a:ext cx="152400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61" name="Straight Arrow Connector 26"/>
          <p:cNvCxnSpPr>
            <a:cxnSpLocks noChangeShapeType="1"/>
          </p:cNvCxnSpPr>
          <p:nvPr/>
        </p:nvCxnSpPr>
        <p:spPr bwMode="auto">
          <a:xfrm flipV="1">
            <a:off x="990600" y="5029200"/>
            <a:ext cx="30480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533400" y="35052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63" name="Rectangle 6"/>
          <p:cNvSpPr>
            <a:spLocks noChangeArrowheads="1"/>
          </p:cNvSpPr>
          <p:nvPr/>
        </p:nvSpPr>
        <p:spPr bwMode="auto">
          <a:xfrm>
            <a:off x="457200" y="36576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64" name="Rectangle 6"/>
          <p:cNvSpPr>
            <a:spLocks noChangeArrowheads="1"/>
          </p:cNvSpPr>
          <p:nvPr/>
        </p:nvSpPr>
        <p:spPr bwMode="auto">
          <a:xfrm>
            <a:off x="381000" y="38100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Framework</a:t>
            </a:r>
            <a:br>
              <a:rPr lang="en-US" altLang="ja-JP" sz="1400"/>
            </a:br>
            <a:r>
              <a:rPr lang="en-US" altLang="ja-JP" sz="1400"/>
              <a:t>Contribution</a:t>
            </a:r>
          </a:p>
        </p:txBody>
      </p:sp>
      <p:sp>
        <p:nvSpPr>
          <p:cNvPr id="23565" name="Diamond 18"/>
          <p:cNvSpPr>
            <a:spLocks noChangeArrowheads="1"/>
          </p:cNvSpPr>
          <p:nvPr/>
        </p:nvSpPr>
        <p:spPr bwMode="auto">
          <a:xfrm>
            <a:off x="2514600" y="4800600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3200400" y="5105400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lang="en-US" altLang="ja-JP"/>
              <a:t>Y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2362200" y="4114800"/>
            <a:ext cx="963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 algn="ctr"/>
            <a:r>
              <a:rPr lang="en-US" altLang="ja-JP"/>
              <a:t>Add to </a:t>
            </a:r>
            <a:br>
              <a:rPr lang="en-US" altLang="ja-JP"/>
            </a:br>
            <a:r>
              <a:rPr lang="en-US" altLang="ja-JP"/>
              <a:t>Spec </a:t>
            </a:r>
            <a:br>
              <a:rPr lang="en-US" altLang="ja-JP"/>
            </a:br>
            <a:r>
              <a:rPr lang="en-US" altLang="ja-JP"/>
              <a:t>Framework?</a:t>
            </a:r>
          </a:p>
        </p:txBody>
      </p:sp>
      <p:sp>
        <p:nvSpPr>
          <p:cNvPr id="23568" name="Rectangle 6"/>
          <p:cNvSpPr>
            <a:spLocks noChangeArrowheads="1"/>
          </p:cNvSpPr>
          <p:nvPr/>
        </p:nvSpPr>
        <p:spPr bwMode="auto">
          <a:xfrm>
            <a:off x="3733800" y="4572000"/>
            <a:ext cx="1295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Framework</a:t>
            </a:r>
            <a:br>
              <a:rPr lang="en-US" altLang="ja-JP" sz="1800"/>
            </a:br>
            <a:r>
              <a:rPr lang="en-US" altLang="ja-JP" sz="1800"/>
              <a:t>Document</a:t>
            </a:r>
          </a:p>
        </p:txBody>
      </p:sp>
      <p:sp>
        <p:nvSpPr>
          <p:cNvPr id="23569" name="Rectangle 25"/>
          <p:cNvSpPr>
            <a:spLocks noChangeArrowheads="1"/>
          </p:cNvSpPr>
          <p:nvPr/>
        </p:nvSpPr>
        <p:spPr bwMode="auto">
          <a:xfrm rot="5400000">
            <a:off x="-342900" y="4000500"/>
            <a:ext cx="2895600" cy="1752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kumimoji="0" lang="en-US" altLang="en-US"/>
          </a:p>
        </p:txBody>
      </p:sp>
      <p:sp>
        <p:nvSpPr>
          <p:cNvPr id="23570" name="Rectangle 6"/>
          <p:cNvSpPr>
            <a:spLocks noChangeArrowheads="1"/>
          </p:cNvSpPr>
          <p:nvPr/>
        </p:nvSpPr>
        <p:spPr bwMode="auto">
          <a:xfrm>
            <a:off x="5334000" y="45720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Detailed </a:t>
            </a:r>
            <a:br>
              <a:rPr lang="en-US" altLang="ja-JP" sz="1800"/>
            </a:br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Text (Draft)</a:t>
            </a:r>
          </a:p>
        </p:txBody>
      </p:sp>
      <p:sp>
        <p:nvSpPr>
          <p:cNvPr id="23571" name="Rectangle 6"/>
          <p:cNvSpPr>
            <a:spLocks noChangeArrowheads="1"/>
          </p:cNvSpPr>
          <p:nvPr/>
        </p:nvSpPr>
        <p:spPr bwMode="auto">
          <a:xfrm>
            <a:off x="457200" y="48768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72" name="Rectangle 6"/>
          <p:cNvSpPr>
            <a:spLocks noChangeArrowheads="1"/>
          </p:cNvSpPr>
          <p:nvPr/>
        </p:nvSpPr>
        <p:spPr bwMode="auto">
          <a:xfrm>
            <a:off x="381000" y="50292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73" name="Rectangle 6"/>
          <p:cNvSpPr>
            <a:spLocks noChangeArrowheads="1"/>
          </p:cNvSpPr>
          <p:nvPr/>
        </p:nvSpPr>
        <p:spPr bwMode="auto">
          <a:xfrm>
            <a:off x="304800" y="51816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Framework</a:t>
            </a:r>
            <a:br>
              <a:rPr lang="en-US" altLang="ja-JP" sz="1800"/>
            </a:br>
            <a:r>
              <a:rPr lang="en-US" altLang="ja-JP" sz="1800"/>
              <a:t>Text</a:t>
            </a:r>
          </a:p>
        </p:txBody>
      </p:sp>
      <p:cxnSp>
        <p:nvCxnSpPr>
          <p:cNvPr id="23574" name="Straight Arrow Connector 19"/>
          <p:cNvCxnSpPr>
            <a:cxnSpLocks noChangeShapeType="1"/>
            <a:stCxn id="23564" idx="2"/>
            <a:endCxn id="23573" idx="0"/>
          </p:cNvCxnSpPr>
          <p:nvPr/>
        </p:nvCxnSpPr>
        <p:spPr bwMode="auto">
          <a:xfrm flipH="1">
            <a:off x="990600" y="4724400"/>
            <a:ext cx="762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5" name="Straight Arrow Connector 42"/>
          <p:cNvCxnSpPr>
            <a:cxnSpLocks noChangeShapeType="1"/>
          </p:cNvCxnSpPr>
          <p:nvPr/>
        </p:nvCxnSpPr>
        <p:spPr bwMode="auto">
          <a:xfrm flipH="1">
            <a:off x="1143000" y="4800600"/>
            <a:ext cx="762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6" name="Straight Arrow Connector 43"/>
          <p:cNvCxnSpPr>
            <a:cxnSpLocks noChangeShapeType="1"/>
          </p:cNvCxnSpPr>
          <p:nvPr/>
        </p:nvCxnSpPr>
        <p:spPr bwMode="auto">
          <a:xfrm>
            <a:off x="1295400" y="4724400"/>
            <a:ext cx="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7" name="Straight Arrow Connector 46"/>
          <p:cNvCxnSpPr>
            <a:cxnSpLocks noChangeShapeType="1"/>
            <a:endCxn id="23568" idx="1"/>
          </p:cNvCxnSpPr>
          <p:nvPr/>
        </p:nvCxnSpPr>
        <p:spPr bwMode="auto">
          <a:xfrm>
            <a:off x="3200400" y="5067300"/>
            <a:ext cx="53340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78" name="Diamond 47"/>
          <p:cNvSpPr>
            <a:spLocks noChangeArrowheads="1"/>
          </p:cNvSpPr>
          <p:nvPr/>
        </p:nvSpPr>
        <p:spPr bwMode="auto">
          <a:xfrm>
            <a:off x="6705600" y="4837113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sp>
        <p:nvSpPr>
          <p:cNvPr id="23579" name="TextBox 48"/>
          <p:cNvSpPr txBox="1">
            <a:spLocks noChangeArrowheads="1"/>
          </p:cNvSpPr>
          <p:nvPr/>
        </p:nvSpPr>
        <p:spPr bwMode="auto">
          <a:xfrm>
            <a:off x="6461125" y="4078288"/>
            <a:ext cx="1311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 algn="ctr"/>
            <a:r>
              <a:rPr lang="en-US" altLang="ja-JP"/>
              <a:t>Spec Addresses</a:t>
            </a:r>
            <a:br>
              <a:rPr lang="en-US" altLang="ja-JP"/>
            </a:br>
            <a:r>
              <a:rPr lang="en-US" altLang="ja-JP"/>
              <a:t>Spec Framework</a:t>
            </a:r>
            <a:br>
              <a:rPr lang="en-US" altLang="ja-JP"/>
            </a:br>
            <a:r>
              <a:rPr lang="en-US" altLang="ja-JP"/>
              <a:t>and ready for LB?</a:t>
            </a:r>
          </a:p>
        </p:txBody>
      </p:sp>
      <p:cxnSp>
        <p:nvCxnSpPr>
          <p:cNvPr id="23580" name="Straight Arrow Connector 49"/>
          <p:cNvCxnSpPr>
            <a:cxnSpLocks noChangeShapeType="1"/>
          </p:cNvCxnSpPr>
          <p:nvPr/>
        </p:nvCxnSpPr>
        <p:spPr bwMode="auto">
          <a:xfrm>
            <a:off x="6553200" y="5141913"/>
            <a:ext cx="152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1" name="Straight Arrow Connector 50"/>
          <p:cNvCxnSpPr>
            <a:cxnSpLocks noChangeShapeType="1"/>
          </p:cNvCxnSpPr>
          <p:nvPr/>
        </p:nvCxnSpPr>
        <p:spPr bwMode="auto">
          <a:xfrm>
            <a:off x="7467600" y="5141913"/>
            <a:ext cx="152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2" name="Rectangle 24"/>
          <p:cNvSpPr>
            <a:spLocks noChangeArrowheads="1"/>
          </p:cNvSpPr>
          <p:nvPr/>
        </p:nvSpPr>
        <p:spPr bwMode="auto">
          <a:xfrm>
            <a:off x="7620000" y="4876800"/>
            <a:ext cx="12192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TG or WG Letter </a:t>
            </a:r>
            <a:br>
              <a:rPr lang="en-US" altLang="ja-JP" sz="1400"/>
            </a:br>
            <a:r>
              <a:rPr lang="en-US" altLang="ja-JP" sz="1400"/>
              <a:t>Ballot</a:t>
            </a:r>
          </a:p>
        </p:txBody>
      </p:sp>
      <p:sp>
        <p:nvSpPr>
          <p:cNvPr id="23583" name="Rectangle 6"/>
          <p:cNvSpPr>
            <a:spLocks noChangeArrowheads="1"/>
          </p:cNvSpPr>
          <p:nvPr/>
        </p:nvSpPr>
        <p:spPr bwMode="auto">
          <a:xfrm>
            <a:off x="5334000" y="21336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cxnSp>
        <p:nvCxnSpPr>
          <p:cNvPr id="23584" name="Shape 31"/>
          <p:cNvCxnSpPr>
            <a:cxnSpLocks noChangeShapeType="1"/>
            <a:stCxn id="23568" idx="0"/>
            <a:endCxn id="23583" idx="1"/>
          </p:cNvCxnSpPr>
          <p:nvPr/>
        </p:nvCxnSpPr>
        <p:spPr bwMode="auto">
          <a:xfrm rot="5400000" flipH="1" flipV="1">
            <a:off x="3886200" y="3124200"/>
            <a:ext cx="1943100" cy="952500"/>
          </a:xfrm>
          <a:prstGeom prst="bentConnector2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5" name="Straight Arrow Connector 56"/>
          <p:cNvCxnSpPr>
            <a:cxnSpLocks noChangeShapeType="1"/>
            <a:stCxn id="23583" idx="2"/>
            <a:endCxn id="23589" idx="0"/>
          </p:cNvCxnSpPr>
          <p:nvPr/>
        </p:nvCxnSpPr>
        <p:spPr bwMode="auto">
          <a:xfrm rot="5400000">
            <a:off x="5638801" y="3390900"/>
            <a:ext cx="5334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6" name="Straight Arrow Connector 29"/>
          <p:cNvCxnSpPr>
            <a:cxnSpLocks noChangeShapeType="1"/>
            <a:stCxn id="23573" idx="3"/>
            <a:endCxn id="23565" idx="1"/>
          </p:cNvCxnSpPr>
          <p:nvPr/>
        </p:nvCxnSpPr>
        <p:spPr bwMode="auto">
          <a:xfrm flipV="1">
            <a:off x="1676400" y="5067300"/>
            <a:ext cx="838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7" name="Rectangle 5"/>
          <p:cNvSpPr>
            <a:spLocks noChangeArrowheads="1"/>
          </p:cNvSpPr>
          <p:nvPr/>
        </p:nvSpPr>
        <p:spPr bwMode="auto">
          <a:xfrm>
            <a:off x="533400" y="2743200"/>
            <a:ext cx="13716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/>
              <a:t>Call for Technical</a:t>
            </a:r>
          </a:p>
          <a:p>
            <a:pPr algn="ctr"/>
            <a:r>
              <a:rPr lang="en-US" altLang="ja-JP"/>
              <a:t>Contribution</a:t>
            </a:r>
          </a:p>
          <a:p>
            <a:pPr algn="ctr"/>
            <a:r>
              <a:rPr lang="en-US" altLang="ja-JP"/>
              <a:t>(CFTC)</a:t>
            </a:r>
          </a:p>
        </p:txBody>
      </p:sp>
      <p:cxnSp>
        <p:nvCxnSpPr>
          <p:cNvPr id="23588" name="Straight Arrow Connector 23"/>
          <p:cNvCxnSpPr>
            <a:cxnSpLocks noChangeShapeType="1"/>
            <a:stCxn id="23587" idx="2"/>
          </p:cNvCxnSpPr>
          <p:nvPr/>
        </p:nvCxnSpPr>
        <p:spPr bwMode="auto">
          <a:xfrm rot="5400000">
            <a:off x="1143001" y="3429000"/>
            <a:ext cx="152400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9" name="Diamond 47"/>
          <p:cNvSpPr>
            <a:spLocks noChangeArrowheads="1"/>
          </p:cNvSpPr>
          <p:nvPr/>
        </p:nvSpPr>
        <p:spPr bwMode="auto">
          <a:xfrm>
            <a:off x="5562600" y="3657600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cxnSp>
        <p:nvCxnSpPr>
          <p:cNvPr id="23590" name="Straight Arrow Connector 56"/>
          <p:cNvCxnSpPr>
            <a:cxnSpLocks noChangeShapeType="1"/>
            <a:stCxn id="23589" idx="2"/>
            <a:endCxn id="23570" idx="0"/>
          </p:cNvCxnSpPr>
          <p:nvPr/>
        </p:nvCxnSpPr>
        <p:spPr bwMode="auto">
          <a:xfrm rot="5400000">
            <a:off x="5715001" y="4381500"/>
            <a:ext cx="381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91" name="Rectangle 6"/>
          <p:cNvSpPr>
            <a:spLocks noChangeArrowheads="1"/>
          </p:cNvSpPr>
          <p:nvPr/>
        </p:nvSpPr>
        <p:spPr bwMode="auto">
          <a:xfrm>
            <a:off x="5410200" y="20574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sp>
        <p:nvSpPr>
          <p:cNvPr id="23592" name="Rectangle 6"/>
          <p:cNvSpPr>
            <a:spLocks noChangeArrowheads="1"/>
          </p:cNvSpPr>
          <p:nvPr/>
        </p:nvSpPr>
        <p:spPr bwMode="auto">
          <a:xfrm>
            <a:off x="5486400" y="19812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sp>
        <p:nvSpPr>
          <p:cNvPr id="7" name="Left Arrow 6"/>
          <p:cNvSpPr/>
          <p:nvPr/>
        </p:nvSpPr>
        <p:spPr bwMode="auto">
          <a:xfrm rot="19515060">
            <a:off x="1806882" y="3324714"/>
            <a:ext cx="2379245" cy="934914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30879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at this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Refinement of outline specified in 151r3</a:t>
            </a:r>
          </a:p>
          <a:p>
            <a:pPr lvl="1"/>
            <a:r>
              <a:rPr lang="en-US" dirty="0" smtClean="0"/>
              <a:t>Major subsections are identified</a:t>
            </a:r>
          </a:p>
          <a:p>
            <a:pPr lvl="1"/>
            <a:r>
              <a:rPr lang="en-US" dirty="0" smtClean="0"/>
              <a:t>Need more sub-subsections</a:t>
            </a:r>
          </a:p>
          <a:p>
            <a:r>
              <a:rPr lang="en-US" dirty="0" smtClean="0"/>
              <a:t>Specific requirements </a:t>
            </a:r>
          </a:p>
          <a:p>
            <a:pPr lvl="1"/>
            <a:r>
              <a:rPr lang="en-US" dirty="0" smtClean="0"/>
              <a:t>In the form of requirements</a:t>
            </a:r>
          </a:p>
          <a:p>
            <a:pPr lvl="1"/>
            <a:r>
              <a:rPr lang="en-US" dirty="0" smtClean="0"/>
              <a:t>Not features</a:t>
            </a:r>
          </a:p>
          <a:p>
            <a:r>
              <a:rPr lang="en-US" dirty="0" smtClean="0"/>
              <a:t>Features come later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3865DD8-BDA3-4C4C-966F-8BAAF4581592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15</TotalTime>
  <Words>151</Words>
  <Application>Microsoft Office PowerPoint</Application>
  <PresentationFormat>On-screen Show (4:3)</PresentationFormat>
  <Paragraphs>65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802-11-Submission-tms</vt:lpstr>
      <vt:lpstr>Document</vt:lpstr>
      <vt:lpstr>Specification Framework Discussion</vt:lpstr>
      <vt:lpstr>Abstract</vt:lpstr>
      <vt:lpstr>Process for TGai</vt:lpstr>
      <vt:lpstr>What is needed at this stage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Tom Siep</dc:creator>
  <cp:lastModifiedBy>Tom Siep</cp:lastModifiedBy>
  <cp:revision>2</cp:revision>
  <cp:lastPrinted>1998-02-10T13:28:06Z</cp:lastPrinted>
  <dcterms:created xsi:type="dcterms:W3CDTF">2012-03-12T23:22:36Z</dcterms:created>
  <dcterms:modified xsi:type="dcterms:W3CDTF">2012-03-12T23:38:21Z</dcterms:modified>
</cp:coreProperties>
</file>