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57" r:id="rId3"/>
    <p:sldId id="271" r:id="rId4"/>
    <p:sldId id="273" r:id="rId5"/>
    <p:sldId id="27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7602" y="8982075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E812CD22-D1D0-4E0E-8E5E-EA4FBC5A4F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27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7ECE4A3A-90F7-4D28-BF61-F9F62B39C3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3838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38BAF7E-6774-432C-920D-A2EBC6A4C419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7AFAECFD-527D-4824-8F3C-5D441F2B611C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8F13878-4B6A-4AEA-AD65-184DB0FDAD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9E52686-EC73-4893-9F8E-BB5FCD2423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896C03-A137-4291-AF17-C8887F2177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9B1211-0C6B-4A89-9A56-BDD2593785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0159DF0-8947-446D-9335-D7C27B6BB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3C9C6F8-1B70-4D9A-AF1A-AE3536E814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F8C0F2D-4E25-40D0-9846-A03D41575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11DA05D-341C-46E0-90A3-FFD1F371A0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BB73A75-FA80-4B23-B2E4-E3AC80B402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6A2DD82-EBD9-4D4D-BB0F-8909F65E8F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D683D23-DB53-4879-9A38-AAA1EFF49E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83277" y="6475413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0B867F16-F01A-48B0-8E5B-6BD492F5A0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600" y="334963"/>
            <a:ext cx="3263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/>
              <a:t>doc.: IEEE 802.11-yy/xxxxr0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985D937-FC96-4B71-804F-789844E2755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[place presentation subject title text here]</a:t>
            </a:r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YYYY-MM-DD</a:t>
            </a:r>
            <a:endParaRPr lang="en-US" sz="2000" b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1175" y="2279650"/>
          <a:ext cx="8121650" cy="270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3" name="Document" r:id="rId4" imgW="8233006" imgH="2752445" progId="Word.Document.8">
                  <p:embed/>
                </p:oleObj>
              </mc:Choice>
              <mc:Fallback>
                <p:oleObj name="Document" r:id="rId4" imgW="8233006" imgH="2752445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79650"/>
                        <a:ext cx="8121650" cy="2708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976B357-B8BF-4F50-87D3-A7B47B164717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Specification Framework discussion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3810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3" charset="-128"/>
              </a:rPr>
              <a:t>Process for TGai</a:t>
            </a:r>
            <a:endParaRPr lang="ja-JP" altLang="en-US" dirty="0" smtClean="0">
              <a:ea typeface="ＭＳ Ｐゴシック" pitchFamily="-83" charset="-128"/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9pPr>
          </a:lstStyle>
          <a:p>
            <a:r>
              <a:rPr kumimoji="0" lang="en-US" altLang="ja-JP" sz="1800"/>
              <a:t>Jan 2012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9pPr>
          </a:lstStyle>
          <a:p>
            <a:pPr>
              <a:defRPr/>
            </a:pPr>
            <a:r>
              <a:rPr lang="en-US" altLang="ja-JP" dirty="0">
                <a:latin typeface="Times New Roman" pitchFamily="-65" charset="0"/>
              </a:rPr>
              <a:t>Tom Siep, CSR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9pPr>
          </a:lstStyle>
          <a:p>
            <a:r>
              <a:rPr kumimoji="0" lang="en-US" altLang="ja-JP"/>
              <a:t>Slide </a:t>
            </a:r>
            <a:fld id="{F7369048-927C-49FC-9B07-745E4C8FCB54}" type="slidenum">
              <a:rPr kumimoji="0" lang="en-US" altLang="ja-JP"/>
              <a:pPr/>
              <a:t>3</a:t>
            </a:fld>
            <a:endParaRPr kumimoji="0" lang="en-US" altLang="ja-JP"/>
          </a:p>
        </p:txBody>
      </p:sp>
      <p:sp>
        <p:nvSpPr>
          <p:cNvPr id="23559" name="Rectangle 5"/>
          <p:cNvSpPr>
            <a:spLocks noChangeArrowheads="1"/>
          </p:cNvSpPr>
          <p:nvPr/>
        </p:nvSpPr>
        <p:spPr bwMode="auto">
          <a:xfrm>
            <a:off x="533400" y="1371600"/>
            <a:ext cx="1371600" cy="1219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/>
              <a:t>Functional </a:t>
            </a:r>
            <a:br>
              <a:rPr lang="en-US" altLang="ja-JP"/>
            </a:br>
            <a:r>
              <a:rPr lang="en-US" altLang="ja-JP"/>
              <a:t>Requirements</a:t>
            </a:r>
          </a:p>
          <a:p>
            <a:pPr algn="ctr"/>
            <a:r>
              <a:rPr lang="en-US" altLang="ja-JP"/>
              <a:t>(Doc 11/745)</a:t>
            </a:r>
          </a:p>
          <a:p>
            <a:pPr algn="ctr"/>
            <a:r>
              <a:rPr lang="en-US" altLang="ja-JP"/>
              <a:t>Evaluation</a:t>
            </a:r>
          </a:p>
          <a:p>
            <a:pPr algn="ctr"/>
            <a:r>
              <a:rPr lang="en-US" altLang="ja-JP"/>
              <a:t>Methodology</a:t>
            </a:r>
          </a:p>
          <a:p>
            <a:pPr algn="ctr"/>
            <a:r>
              <a:rPr lang="en-US" altLang="ja-JP"/>
              <a:t>(11/811r7)</a:t>
            </a:r>
          </a:p>
          <a:p>
            <a:pPr algn="ctr"/>
            <a:endParaRPr lang="en-US" altLang="ja-JP"/>
          </a:p>
        </p:txBody>
      </p:sp>
      <p:cxnSp>
        <p:nvCxnSpPr>
          <p:cNvPr id="23560" name="Straight Arrow Connector 23"/>
          <p:cNvCxnSpPr>
            <a:cxnSpLocks noChangeShapeType="1"/>
            <a:stCxn id="23559" idx="2"/>
            <a:endCxn id="23587" idx="0"/>
          </p:cNvCxnSpPr>
          <p:nvPr/>
        </p:nvCxnSpPr>
        <p:spPr bwMode="auto">
          <a:xfrm rot="5400000">
            <a:off x="1143001" y="2667000"/>
            <a:ext cx="152400" cy="31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23561" name="Straight Arrow Connector 26"/>
          <p:cNvCxnSpPr>
            <a:cxnSpLocks noChangeShapeType="1"/>
          </p:cNvCxnSpPr>
          <p:nvPr/>
        </p:nvCxnSpPr>
        <p:spPr bwMode="auto">
          <a:xfrm flipV="1">
            <a:off x="990600" y="5029200"/>
            <a:ext cx="304800" cy="152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23562" name="Rectangle 6"/>
          <p:cNvSpPr>
            <a:spLocks noChangeArrowheads="1"/>
          </p:cNvSpPr>
          <p:nvPr/>
        </p:nvSpPr>
        <p:spPr bwMode="auto">
          <a:xfrm>
            <a:off x="533400" y="3505200"/>
            <a:ext cx="13716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 sz="1800"/>
              <a:t>Technical</a:t>
            </a:r>
            <a:br>
              <a:rPr lang="en-US" altLang="ja-JP" sz="1800"/>
            </a:br>
            <a:r>
              <a:rPr lang="en-US" altLang="ja-JP" sz="1800"/>
              <a:t>Contribution</a:t>
            </a:r>
          </a:p>
        </p:txBody>
      </p:sp>
      <p:sp>
        <p:nvSpPr>
          <p:cNvPr id="23563" name="Rectangle 6"/>
          <p:cNvSpPr>
            <a:spLocks noChangeArrowheads="1"/>
          </p:cNvSpPr>
          <p:nvPr/>
        </p:nvSpPr>
        <p:spPr bwMode="auto">
          <a:xfrm>
            <a:off x="457200" y="3657600"/>
            <a:ext cx="13716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 sz="1800"/>
              <a:t>Technical</a:t>
            </a:r>
            <a:br>
              <a:rPr lang="en-US" altLang="ja-JP" sz="1800"/>
            </a:br>
            <a:r>
              <a:rPr lang="en-US" altLang="ja-JP" sz="1800"/>
              <a:t>Contribution</a:t>
            </a:r>
          </a:p>
        </p:txBody>
      </p:sp>
      <p:sp>
        <p:nvSpPr>
          <p:cNvPr id="23564" name="Rectangle 6"/>
          <p:cNvSpPr>
            <a:spLocks noChangeArrowheads="1"/>
          </p:cNvSpPr>
          <p:nvPr/>
        </p:nvSpPr>
        <p:spPr bwMode="auto">
          <a:xfrm>
            <a:off x="381000" y="3810000"/>
            <a:ext cx="13716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 sz="1400"/>
              <a:t>Spec Framework</a:t>
            </a:r>
            <a:br>
              <a:rPr lang="en-US" altLang="ja-JP" sz="1400"/>
            </a:br>
            <a:r>
              <a:rPr lang="en-US" altLang="ja-JP" sz="1400"/>
              <a:t>Contribution</a:t>
            </a:r>
          </a:p>
        </p:txBody>
      </p:sp>
      <p:sp>
        <p:nvSpPr>
          <p:cNvPr id="23565" name="Diamond 18"/>
          <p:cNvSpPr>
            <a:spLocks noChangeArrowheads="1"/>
          </p:cNvSpPr>
          <p:nvPr/>
        </p:nvSpPr>
        <p:spPr bwMode="auto">
          <a:xfrm>
            <a:off x="2514600" y="4800600"/>
            <a:ext cx="685800" cy="533400"/>
          </a:xfrm>
          <a:prstGeom prst="diamond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 eaLnBrk="0" hangingPunct="0"/>
            <a:r>
              <a:rPr lang="en-US" altLang="ja-JP"/>
              <a:t>75</a:t>
            </a:r>
            <a:r>
              <a:rPr kumimoji="0" lang="en-US" altLang="ja-JP"/>
              <a:t>%</a:t>
            </a:r>
          </a:p>
        </p:txBody>
      </p:sp>
      <p:sp>
        <p:nvSpPr>
          <p:cNvPr id="23566" name="TextBox 20"/>
          <p:cNvSpPr txBox="1">
            <a:spLocks noChangeArrowheads="1"/>
          </p:cNvSpPr>
          <p:nvPr/>
        </p:nvSpPr>
        <p:spPr bwMode="auto">
          <a:xfrm>
            <a:off x="3200400" y="5105400"/>
            <a:ext cx="2952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9pPr>
          </a:lstStyle>
          <a:p>
            <a:r>
              <a:rPr lang="en-US" altLang="ja-JP"/>
              <a:t>Y</a:t>
            </a:r>
          </a:p>
        </p:txBody>
      </p:sp>
      <p:sp>
        <p:nvSpPr>
          <p:cNvPr id="23567" name="TextBox 21"/>
          <p:cNvSpPr txBox="1">
            <a:spLocks noChangeArrowheads="1"/>
          </p:cNvSpPr>
          <p:nvPr/>
        </p:nvSpPr>
        <p:spPr bwMode="auto">
          <a:xfrm>
            <a:off x="2362200" y="4114800"/>
            <a:ext cx="9636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9pPr>
          </a:lstStyle>
          <a:p>
            <a:pPr algn="ctr"/>
            <a:r>
              <a:rPr lang="en-US" altLang="ja-JP"/>
              <a:t>Add to </a:t>
            </a:r>
            <a:br>
              <a:rPr lang="en-US" altLang="ja-JP"/>
            </a:br>
            <a:r>
              <a:rPr lang="en-US" altLang="ja-JP"/>
              <a:t>Spec </a:t>
            </a:r>
            <a:br>
              <a:rPr lang="en-US" altLang="ja-JP"/>
            </a:br>
            <a:r>
              <a:rPr lang="en-US" altLang="ja-JP"/>
              <a:t>Framework?</a:t>
            </a:r>
          </a:p>
        </p:txBody>
      </p:sp>
      <p:sp>
        <p:nvSpPr>
          <p:cNvPr id="23568" name="Rectangle 6"/>
          <p:cNvSpPr>
            <a:spLocks noChangeArrowheads="1"/>
          </p:cNvSpPr>
          <p:nvPr/>
        </p:nvSpPr>
        <p:spPr bwMode="auto">
          <a:xfrm>
            <a:off x="3733800" y="4572000"/>
            <a:ext cx="12954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 sz="1800"/>
              <a:t>Spec </a:t>
            </a:r>
            <a:br>
              <a:rPr lang="en-US" altLang="ja-JP" sz="1800"/>
            </a:br>
            <a:r>
              <a:rPr lang="en-US" altLang="ja-JP" sz="1800"/>
              <a:t>Framework</a:t>
            </a:r>
            <a:br>
              <a:rPr lang="en-US" altLang="ja-JP" sz="1800"/>
            </a:br>
            <a:r>
              <a:rPr lang="en-US" altLang="ja-JP" sz="1800"/>
              <a:t>Document</a:t>
            </a:r>
          </a:p>
        </p:txBody>
      </p:sp>
      <p:sp>
        <p:nvSpPr>
          <p:cNvPr id="23569" name="Rectangle 25"/>
          <p:cNvSpPr>
            <a:spLocks noChangeArrowheads="1"/>
          </p:cNvSpPr>
          <p:nvPr/>
        </p:nvSpPr>
        <p:spPr bwMode="auto">
          <a:xfrm rot="5400000">
            <a:off x="-342900" y="4000500"/>
            <a:ext cx="2895600" cy="17526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kumimoji="0" lang="en-US" altLang="en-US"/>
          </a:p>
        </p:txBody>
      </p:sp>
      <p:sp>
        <p:nvSpPr>
          <p:cNvPr id="23570" name="Rectangle 6"/>
          <p:cNvSpPr>
            <a:spLocks noChangeArrowheads="1"/>
          </p:cNvSpPr>
          <p:nvPr/>
        </p:nvSpPr>
        <p:spPr bwMode="auto">
          <a:xfrm>
            <a:off x="5334000" y="4572000"/>
            <a:ext cx="11430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 sz="1800"/>
              <a:t>Detailed </a:t>
            </a:r>
            <a:br>
              <a:rPr lang="en-US" altLang="ja-JP" sz="1800"/>
            </a:br>
            <a:r>
              <a:rPr lang="en-US" altLang="ja-JP" sz="1800"/>
              <a:t>Spec </a:t>
            </a:r>
            <a:br>
              <a:rPr lang="en-US" altLang="ja-JP" sz="1800"/>
            </a:br>
            <a:r>
              <a:rPr lang="en-US" altLang="ja-JP" sz="1800"/>
              <a:t>Text (Draft)</a:t>
            </a:r>
          </a:p>
        </p:txBody>
      </p:sp>
      <p:sp>
        <p:nvSpPr>
          <p:cNvPr id="23571" name="Rectangle 6"/>
          <p:cNvSpPr>
            <a:spLocks noChangeArrowheads="1"/>
          </p:cNvSpPr>
          <p:nvPr/>
        </p:nvSpPr>
        <p:spPr bwMode="auto">
          <a:xfrm>
            <a:off x="457200" y="4876800"/>
            <a:ext cx="13716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 sz="1800"/>
              <a:t>Technical</a:t>
            </a:r>
            <a:br>
              <a:rPr lang="en-US" altLang="ja-JP" sz="1800"/>
            </a:br>
            <a:r>
              <a:rPr lang="en-US" altLang="ja-JP" sz="1800"/>
              <a:t>Contribution</a:t>
            </a:r>
          </a:p>
        </p:txBody>
      </p:sp>
      <p:sp>
        <p:nvSpPr>
          <p:cNvPr id="23572" name="Rectangle 6"/>
          <p:cNvSpPr>
            <a:spLocks noChangeArrowheads="1"/>
          </p:cNvSpPr>
          <p:nvPr/>
        </p:nvSpPr>
        <p:spPr bwMode="auto">
          <a:xfrm>
            <a:off x="381000" y="5029200"/>
            <a:ext cx="13716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 sz="1800"/>
              <a:t>Technical</a:t>
            </a:r>
            <a:br>
              <a:rPr lang="en-US" altLang="ja-JP" sz="1800"/>
            </a:br>
            <a:r>
              <a:rPr lang="en-US" altLang="ja-JP" sz="1800"/>
              <a:t>Contribution</a:t>
            </a:r>
          </a:p>
        </p:txBody>
      </p:sp>
      <p:sp>
        <p:nvSpPr>
          <p:cNvPr id="23573" name="Rectangle 6"/>
          <p:cNvSpPr>
            <a:spLocks noChangeArrowheads="1"/>
          </p:cNvSpPr>
          <p:nvPr/>
        </p:nvSpPr>
        <p:spPr bwMode="auto">
          <a:xfrm>
            <a:off x="304800" y="5181600"/>
            <a:ext cx="13716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 sz="1800"/>
              <a:t>Spec </a:t>
            </a:r>
            <a:br>
              <a:rPr lang="en-US" altLang="ja-JP" sz="1800"/>
            </a:br>
            <a:r>
              <a:rPr lang="en-US" altLang="ja-JP" sz="1800"/>
              <a:t>Framework</a:t>
            </a:r>
            <a:br>
              <a:rPr lang="en-US" altLang="ja-JP" sz="1800"/>
            </a:br>
            <a:r>
              <a:rPr lang="en-US" altLang="ja-JP" sz="1800"/>
              <a:t>Text</a:t>
            </a:r>
          </a:p>
        </p:txBody>
      </p:sp>
      <p:cxnSp>
        <p:nvCxnSpPr>
          <p:cNvPr id="23574" name="Straight Arrow Connector 19"/>
          <p:cNvCxnSpPr>
            <a:cxnSpLocks noChangeShapeType="1"/>
            <a:stCxn id="23564" idx="2"/>
            <a:endCxn id="23573" idx="0"/>
          </p:cNvCxnSpPr>
          <p:nvPr/>
        </p:nvCxnSpPr>
        <p:spPr bwMode="auto">
          <a:xfrm flipH="1">
            <a:off x="990600" y="4724400"/>
            <a:ext cx="76200" cy="457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23575" name="Straight Arrow Connector 42"/>
          <p:cNvCxnSpPr>
            <a:cxnSpLocks noChangeShapeType="1"/>
          </p:cNvCxnSpPr>
          <p:nvPr/>
        </p:nvCxnSpPr>
        <p:spPr bwMode="auto">
          <a:xfrm flipH="1">
            <a:off x="1143000" y="4800600"/>
            <a:ext cx="76200" cy="228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23576" name="Straight Arrow Connector 43"/>
          <p:cNvCxnSpPr>
            <a:cxnSpLocks noChangeShapeType="1"/>
          </p:cNvCxnSpPr>
          <p:nvPr/>
        </p:nvCxnSpPr>
        <p:spPr bwMode="auto">
          <a:xfrm>
            <a:off x="1295400" y="4724400"/>
            <a:ext cx="0" cy="152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23577" name="Straight Arrow Connector 46"/>
          <p:cNvCxnSpPr>
            <a:cxnSpLocks noChangeShapeType="1"/>
            <a:endCxn id="23568" idx="1"/>
          </p:cNvCxnSpPr>
          <p:nvPr/>
        </p:nvCxnSpPr>
        <p:spPr bwMode="auto">
          <a:xfrm>
            <a:off x="3200400" y="5067300"/>
            <a:ext cx="533400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23578" name="Diamond 47"/>
          <p:cNvSpPr>
            <a:spLocks noChangeArrowheads="1"/>
          </p:cNvSpPr>
          <p:nvPr/>
        </p:nvSpPr>
        <p:spPr bwMode="auto">
          <a:xfrm>
            <a:off x="6705600" y="4837113"/>
            <a:ext cx="685800" cy="533400"/>
          </a:xfrm>
          <a:prstGeom prst="diamond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 eaLnBrk="0" hangingPunct="0"/>
            <a:r>
              <a:rPr lang="en-US" altLang="ja-JP"/>
              <a:t>75</a:t>
            </a:r>
            <a:r>
              <a:rPr kumimoji="0" lang="en-US" altLang="ja-JP"/>
              <a:t>%</a:t>
            </a:r>
          </a:p>
        </p:txBody>
      </p:sp>
      <p:sp>
        <p:nvSpPr>
          <p:cNvPr id="23579" name="TextBox 48"/>
          <p:cNvSpPr txBox="1">
            <a:spLocks noChangeArrowheads="1"/>
          </p:cNvSpPr>
          <p:nvPr/>
        </p:nvSpPr>
        <p:spPr bwMode="auto">
          <a:xfrm>
            <a:off x="6461125" y="4078288"/>
            <a:ext cx="13112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1pPr>
            <a:lvl2pPr marL="37931725" indent="-37474525"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2pPr>
            <a:lvl3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3pPr>
            <a:lvl4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4pPr>
            <a:lvl5pPr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-83" charset="0"/>
                <a:ea typeface="ＭＳ Ｐゴシック" pitchFamily="-83" charset="-128"/>
              </a:defRPr>
            </a:lvl9pPr>
          </a:lstStyle>
          <a:p>
            <a:pPr algn="ctr"/>
            <a:r>
              <a:rPr lang="en-US" altLang="ja-JP"/>
              <a:t>Spec Addresses</a:t>
            </a:r>
            <a:br>
              <a:rPr lang="en-US" altLang="ja-JP"/>
            </a:br>
            <a:r>
              <a:rPr lang="en-US" altLang="ja-JP"/>
              <a:t>Spec Framework</a:t>
            </a:r>
            <a:br>
              <a:rPr lang="en-US" altLang="ja-JP"/>
            </a:br>
            <a:r>
              <a:rPr lang="en-US" altLang="ja-JP"/>
              <a:t>and ready for LB?</a:t>
            </a:r>
          </a:p>
        </p:txBody>
      </p:sp>
      <p:cxnSp>
        <p:nvCxnSpPr>
          <p:cNvPr id="23580" name="Straight Arrow Connector 49"/>
          <p:cNvCxnSpPr>
            <a:cxnSpLocks noChangeShapeType="1"/>
          </p:cNvCxnSpPr>
          <p:nvPr/>
        </p:nvCxnSpPr>
        <p:spPr bwMode="auto">
          <a:xfrm>
            <a:off x="6553200" y="5141913"/>
            <a:ext cx="1524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23581" name="Straight Arrow Connector 50"/>
          <p:cNvCxnSpPr>
            <a:cxnSpLocks noChangeShapeType="1"/>
          </p:cNvCxnSpPr>
          <p:nvPr/>
        </p:nvCxnSpPr>
        <p:spPr bwMode="auto">
          <a:xfrm>
            <a:off x="7467600" y="5141913"/>
            <a:ext cx="1524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23582" name="Rectangle 24"/>
          <p:cNvSpPr>
            <a:spLocks noChangeArrowheads="1"/>
          </p:cNvSpPr>
          <p:nvPr/>
        </p:nvSpPr>
        <p:spPr bwMode="auto">
          <a:xfrm>
            <a:off x="7620000" y="4876800"/>
            <a:ext cx="12192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 sz="1400"/>
              <a:t>TG or WG Letter </a:t>
            </a:r>
            <a:br>
              <a:rPr lang="en-US" altLang="ja-JP" sz="1400"/>
            </a:br>
            <a:r>
              <a:rPr lang="en-US" altLang="ja-JP" sz="1400"/>
              <a:t>Ballot</a:t>
            </a:r>
          </a:p>
        </p:txBody>
      </p:sp>
      <p:sp>
        <p:nvSpPr>
          <p:cNvPr id="23583" name="Rectangle 6"/>
          <p:cNvSpPr>
            <a:spLocks noChangeArrowheads="1"/>
          </p:cNvSpPr>
          <p:nvPr/>
        </p:nvSpPr>
        <p:spPr bwMode="auto">
          <a:xfrm>
            <a:off x="5334000" y="2133600"/>
            <a:ext cx="11430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 sz="1400"/>
              <a:t>Spec </a:t>
            </a:r>
            <a:br>
              <a:rPr lang="en-US" altLang="ja-JP" sz="1400"/>
            </a:br>
            <a:r>
              <a:rPr lang="en-US" altLang="ja-JP" sz="1400"/>
              <a:t>Text</a:t>
            </a:r>
            <a:br>
              <a:rPr lang="en-US" altLang="ja-JP" sz="1400"/>
            </a:br>
            <a:r>
              <a:rPr lang="en-US" altLang="ja-JP" sz="1400"/>
              <a:t>Contributions</a:t>
            </a:r>
          </a:p>
        </p:txBody>
      </p:sp>
      <p:cxnSp>
        <p:nvCxnSpPr>
          <p:cNvPr id="23584" name="Shape 31"/>
          <p:cNvCxnSpPr>
            <a:cxnSpLocks noChangeShapeType="1"/>
            <a:stCxn id="23568" idx="0"/>
            <a:endCxn id="23583" idx="1"/>
          </p:cNvCxnSpPr>
          <p:nvPr/>
        </p:nvCxnSpPr>
        <p:spPr bwMode="auto">
          <a:xfrm rot="5400000" flipH="1" flipV="1">
            <a:off x="3886200" y="3124200"/>
            <a:ext cx="1943100" cy="952500"/>
          </a:xfrm>
          <a:prstGeom prst="bentConnector2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23585" name="Straight Arrow Connector 56"/>
          <p:cNvCxnSpPr>
            <a:cxnSpLocks noChangeShapeType="1"/>
            <a:stCxn id="23583" idx="2"/>
            <a:endCxn id="23589" idx="0"/>
          </p:cNvCxnSpPr>
          <p:nvPr/>
        </p:nvCxnSpPr>
        <p:spPr bwMode="auto">
          <a:xfrm rot="5400000">
            <a:off x="5638801" y="3390900"/>
            <a:ext cx="5334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23586" name="Straight Arrow Connector 29"/>
          <p:cNvCxnSpPr>
            <a:cxnSpLocks noChangeShapeType="1"/>
            <a:stCxn id="23573" idx="3"/>
            <a:endCxn id="23565" idx="1"/>
          </p:cNvCxnSpPr>
          <p:nvPr/>
        </p:nvCxnSpPr>
        <p:spPr bwMode="auto">
          <a:xfrm flipV="1">
            <a:off x="1676400" y="5067300"/>
            <a:ext cx="838200" cy="609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23587" name="Rectangle 5"/>
          <p:cNvSpPr>
            <a:spLocks noChangeArrowheads="1"/>
          </p:cNvSpPr>
          <p:nvPr/>
        </p:nvSpPr>
        <p:spPr bwMode="auto">
          <a:xfrm>
            <a:off x="533400" y="2743200"/>
            <a:ext cx="13716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/>
              <a:t>Call for Technical</a:t>
            </a:r>
          </a:p>
          <a:p>
            <a:pPr algn="ctr"/>
            <a:r>
              <a:rPr lang="en-US" altLang="ja-JP"/>
              <a:t>Contribution</a:t>
            </a:r>
          </a:p>
          <a:p>
            <a:pPr algn="ctr"/>
            <a:r>
              <a:rPr lang="en-US" altLang="ja-JP"/>
              <a:t>(CFTC)</a:t>
            </a:r>
          </a:p>
        </p:txBody>
      </p:sp>
      <p:cxnSp>
        <p:nvCxnSpPr>
          <p:cNvPr id="23588" name="Straight Arrow Connector 23"/>
          <p:cNvCxnSpPr>
            <a:cxnSpLocks noChangeShapeType="1"/>
            <a:stCxn id="23587" idx="2"/>
          </p:cNvCxnSpPr>
          <p:nvPr/>
        </p:nvCxnSpPr>
        <p:spPr bwMode="auto">
          <a:xfrm rot="5400000">
            <a:off x="1143001" y="3429000"/>
            <a:ext cx="152400" cy="31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23589" name="Diamond 47"/>
          <p:cNvSpPr>
            <a:spLocks noChangeArrowheads="1"/>
          </p:cNvSpPr>
          <p:nvPr/>
        </p:nvSpPr>
        <p:spPr bwMode="auto">
          <a:xfrm>
            <a:off x="5562600" y="3657600"/>
            <a:ext cx="685800" cy="533400"/>
          </a:xfrm>
          <a:prstGeom prst="diamond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 eaLnBrk="0" hangingPunct="0"/>
            <a:r>
              <a:rPr lang="en-US" altLang="ja-JP"/>
              <a:t>75</a:t>
            </a:r>
            <a:r>
              <a:rPr kumimoji="0" lang="en-US" altLang="ja-JP"/>
              <a:t>%</a:t>
            </a:r>
          </a:p>
        </p:txBody>
      </p:sp>
      <p:cxnSp>
        <p:nvCxnSpPr>
          <p:cNvPr id="23590" name="Straight Arrow Connector 56"/>
          <p:cNvCxnSpPr>
            <a:cxnSpLocks noChangeShapeType="1"/>
            <a:stCxn id="23589" idx="2"/>
            <a:endCxn id="23570" idx="0"/>
          </p:cNvCxnSpPr>
          <p:nvPr/>
        </p:nvCxnSpPr>
        <p:spPr bwMode="auto">
          <a:xfrm rot="5400000">
            <a:off x="5715001" y="4381500"/>
            <a:ext cx="3810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23591" name="Rectangle 6"/>
          <p:cNvSpPr>
            <a:spLocks noChangeArrowheads="1"/>
          </p:cNvSpPr>
          <p:nvPr/>
        </p:nvSpPr>
        <p:spPr bwMode="auto">
          <a:xfrm>
            <a:off x="5410200" y="2057400"/>
            <a:ext cx="11430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 sz="1400"/>
              <a:t>Spec </a:t>
            </a:r>
            <a:br>
              <a:rPr lang="en-US" altLang="ja-JP" sz="1400"/>
            </a:br>
            <a:r>
              <a:rPr lang="en-US" altLang="ja-JP" sz="1400"/>
              <a:t>Text</a:t>
            </a:r>
            <a:br>
              <a:rPr lang="en-US" altLang="ja-JP" sz="1400"/>
            </a:br>
            <a:r>
              <a:rPr lang="en-US" altLang="ja-JP" sz="1400"/>
              <a:t>Contributions</a:t>
            </a:r>
          </a:p>
        </p:txBody>
      </p:sp>
      <p:sp>
        <p:nvSpPr>
          <p:cNvPr id="23592" name="Rectangle 6"/>
          <p:cNvSpPr>
            <a:spLocks noChangeArrowheads="1"/>
          </p:cNvSpPr>
          <p:nvPr/>
        </p:nvSpPr>
        <p:spPr bwMode="auto">
          <a:xfrm>
            <a:off x="5486400" y="1981200"/>
            <a:ext cx="11430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 sz="1400"/>
              <a:t>Spec </a:t>
            </a:r>
            <a:br>
              <a:rPr lang="en-US" altLang="ja-JP" sz="1400"/>
            </a:br>
            <a:r>
              <a:rPr lang="en-US" altLang="ja-JP" sz="1400"/>
              <a:t>Text</a:t>
            </a:r>
            <a:br>
              <a:rPr lang="en-US" altLang="ja-JP" sz="1400"/>
            </a:br>
            <a:r>
              <a:rPr lang="en-US" altLang="ja-JP" sz="1400"/>
              <a:t>Contributions</a:t>
            </a:r>
          </a:p>
        </p:txBody>
      </p:sp>
      <p:sp>
        <p:nvSpPr>
          <p:cNvPr id="7" name="Left Arrow 6"/>
          <p:cNvSpPr/>
          <p:nvPr/>
        </p:nvSpPr>
        <p:spPr bwMode="auto">
          <a:xfrm rot="19515060">
            <a:off x="1806882" y="3324714"/>
            <a:ext cx="2379245" cy="934914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/>
              <a:t>We are here</a:t>
            </a:r>
          </a:p>
        </p:txBody>
      </p:sp>
    </p:spTree>
    <p:extLst>
      <p:ext uri="{BB962C8B-B14F-4D97-AF65-F5344CB8AC3E}">
        <p14:creationId xmlns:p14="http://schemas.microsoft.com/office/powerpoint/2010/main" val="308795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needed at this 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Refinement of outline specified in 151r3</a:t>
            </a:r>
          </a:p>
          <a:p>
            <a:pPr lvl="1"/>
            <a:r>
              <a:rPr lang="en-US" dirty="0" smtClean="0"/>
              <a:t>Major subsections are identified</a:t>
            </a:r>
          </a:p>
          <a:p>
            <a:pPr lvl="1"/>
            <a:r>
              <a:rPr lang="en-US" dirty="0" smtClean="0"/>
              <a:t>Need more sub-subsections</a:t>
            </a:r>
          </a:p>
          <a:p>
            <a:r>
              <a:rPr lang="en-US" dirty="0" smtClean="0"/>
              <a:t>Specific requirements </a:t>
            </a:r>
          </a:p>
          <a:p>
            <a:pPr lvl="1"/>
            <a:r>
              <a:rPr lang="en-US" dirty="0" smtClean="0"/>
              <a:t>In the form of requirements</a:t>
            </a:r>
          </a:p>
          <a:p>
            <a:pPr lvl="1"/>
            <a:r>
              <a:rPr lang="en-US" dirty="0" smtClean="0"/>
              <a:t>Not features</a:t>
            </a:r>
          </a:p>
          <a:p>
            <a:r>
              <a:rPr lang="en-US" dirty="0" smtClean="0"/>
              <a:t>Features come later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828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3865DD8-BDA3-4C4C-966F-8BAAF4581592}" type="slidenum">
              <a:rPr lang="en-US"/>
              <a:pPr/>
              <a:t>5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-tm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802-11-Submission-tms</Template>
  <TotalTime>12</TotalTime>
  <Words>156</Words>
  <Application>Microsoft Office PowerPoint</Application>
  <PresentationFormat>On-screen Show (4:3)</PresentationFormat>
  <Paragraphs>65</Paragraphs>
  <Slides>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802-11-Submission-tms</vt:lpstr>
      <vt:lpstr>Document</vt:lpstr>
      <vt:lpstr>[place presentation subject title text here]</vt:lpstr>
      <vt:lpstr>Abstract</vt:lpstr>
      <vt:lpstr>Process for TGai</vt:lpstr>
      <vt:lpstr>What is needed at this stage</vt:lpstr>
      <vt:lpstr>References</vt:lpstr>
    </vt:vector>
  </TitlesOfParts>
  <Company>CSR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Tom Siep</dc:creator>
  <cp:lastModifiedBy>Tom Siep</cp:lastModifiedBy>
  <cp:revision>1</cp:revision>
  <cp:lastPrinted>1998-02-10T13:28:06Z</cp:lastPrinted>
  <dcterms:created xsi:type="dcterms:W3CDTF">2012-03-12T23:22:36Z</dcterms:created>
  <dcterms:modified xsi:type="dcterms:W3CDTF">2012-03-12T23:34:47Z</dcterms:modified>
</cp:coreProperties>
</file>