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84" r:id="rId3"/>
    <p:sldId id="289" r:id="rId4"/>
    <p:sldId id="291" r:id="rId5"/>
    <p:sldId id="290" r:id="rId6"/>
    <p:sldId id="293" r:id="rId7"/>
    <p:sldId id="288" r:id="rId8"/>
    <p:sldId id="294" r:id="rId9"/>
    <p:sldId id="292" r:id="rId10"/>
    <p:sldId id="298" r:id="rId11"/>
    <p:sldId id="295" r:id="rId12"/>
    <p:sldId id="296" r:id="rId13"/>
    <p:sldId id="297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88D7BB7B-4E27-45F5-ABFD-F64C07E036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2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0037714-34C3-4750-91AB-D3E9DEF1F1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108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29654F9-BEFD-4664-90B1-843914CDE7C2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8BC5EE5-55D3-4FDE-93E3-A5DBF7E0E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8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549DE0C-3CCC-4E8F-9F3B-6F0991C8BB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1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2E3E99-40AA-4B45-8F9D-6FB17F979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48E706A-34D9-4E8B-9B77-9B164A5C50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5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C3C5A8-6D8F-4FA1-B507-8CC09007DF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B58D8D5-8412-4B72-9CE0-13EFB8306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C87AB62-CC1C-4034-B9B8-2DB4C01E7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4782" y="6475413"/>
            <a:ext cx="295914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668F32B-DF98-4811-BCC6-4D639C6CD1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8988B6-CC35-4CC8-925D-363C35217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1BE02A-4CB0-4483-AA28-751ED160D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5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C08F15-05AA-4EB3-85E1-AD8029A4A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5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61726" y="6475413"/>
            <a:ext cx="288219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69AB436-6F0B-4D53-9D96-93F76EEBB4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95910" y="332601"/>
            <a:ext cx="29495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802.11-12/376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/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C0982D-44AF-44FB-8F72-FA11D3780198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/>
            </a:r>
            <a:br>
              <a:rPr lang="en-US" altLang="ja-JP" dirty="0" smtClean="0">
                <a:ea typeface="ＭＳ Ｐゴシック" pitchFamily="34" charset="-128"/>
              </a:rPr>
            </a:br>
            <a:r>
              <a:rPr lang="en-US" altLang="ja-JP" smtClean="0">
                <a:ea typeface="ＭＳ Ｐゴシック" pitchFamily="34" charset="-128"/>
              </a:rPr>
              <a:t>On The BSS </a:t>
            </a:r>
            <a:r>
              <a:rPr lang="en-US" altLang="ja-JP" dirty="0" smtClean="0">
                <a:ea typeface="ＭＳ Ｐゴシック" pitchFamily="34" charset="-128"/>
              </a:rPr>
              <a:t>Max Idle Period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9587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2012-03-12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981953"/>
              </p:ext>
            </p:extLst>
          </p:nvPr>
        </p:nvGraphicFramePr>
        <p:xfrm>
          <a:off x="538163" y="3089275"/>
          <a:ext cx="7345362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8" name="Document" r:id="rId4" imgW="8524969" imgH="2534496" progId="Word.Document.8">
                  <p:embed/>
                </p:oleObj>
              </mc:Choice>
              <mc:Fallback>
                <p:oleObj name="Document" r:id="rId4" imgW="8524969" imgH="253449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089275"/>
                        <a:ext cx="7345362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28120"/>
          </a:xfrm>
        </p:spPr>
        <p:txBody>
          <a:bodyPr/>
          <a:lstStyle/>
          <a:p>
            <a:r>
              <a:rPr lang="en-US" sz="2000" dirty="0" smtClean="0"/>
              <a:t>Use case 1a of 802.11ah can be heterogeneous in nature</a:t>
            </a:r>
          </a:p>
          <a:p>
            <a:pPr lvl="1"/>
            <a:r>
              <a:rPr lang="en-US" dirty="0" smtClean="0"/>
              <a:t>Different stations may have very different needs to be associated </a:t>
            </a:r>
          </a:p>
          <a:p>
            <a:r>
              <a:rPr lang="en-US" sz="2000" dirty="0" smtClean="0"/>
              <a:t>A BSS Max Idle Period that is </a:t>
            </a:r>
          </a:p>
          <a:p>
            <a:pPr lvl="1"/>
            <a:r>
              <a:rPr lang="en-US" dirty="0" smtClean="0"/>
              <a:t>Too long can waste the AP resources</a:t>
            </a:r>
          </a:p>
          <a:p>
            <a:pPr lvl="1"/>
            <a:r>
              <a:rPr lang="en-US" dirty="0" smtClean="0"/>
              <a:t>Too short can interrupt the power save mode of a station and lead to unnecessary transmissions </a:t>
            </a:r>
          </a:p>
          <a:p>
            <a:r>
              <a:rPr lang="en-US" sz="2000" dirty="0" smtClean="0"/>
              <a:t>BSS Max Idle Period that is STA dependent and allows different </a:t>
            </a:r>
            <a:r>
              <a:rPr lang="en-US" sz="2000" dirty="0" err="1" smtClean="0"/>
              <a:t>scalings</a:t>
            </a:r>
            <a:r>
              <a:rPr lang="en-US" sz="2000" dirty="0" smtClean="0"/>
              <a:t> provides </a:t>
            </a:r>
          </a:p>
          <a:p>
            <a:pPr lvl="1"/>
            <a:r>
              <a:rPr lang="en-US" dirty="0" smtClean="0"/>
              <a:t>Finer granularity in the BSS Max Idle Period</a:t>
            </a:r>
          </a:p>
          <a:p>
            <a:pPr lvl="1"/>
            <a:r>
              <a:rPr lang="en-US" dirty="0" smtClean="0"/>
              <a:t>Better resource utilization</a:t>
            </a:r>
          </a:p>
          <a:p>
            <a:pPr lvl="1"/>
            <a:r>
              <a:rPr lang="en-US" dirty="0" smtClean="0"/>
              <a:t>Improved energy saving for the stations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59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11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Straw Poll 1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  <a:r>
              <a:rPr lang="en-US" dirty="0" smtClean="0"/>
              <a:t>having </a:t>
            </a:r>
            <a:r>
              <a:rPr lang="en-US" dirty="0" smtClean="0"/>
              <a:t>different BSS Max Idle Periods per STA?</a:t>
            </a:r>
          </a:p>
          <a:p>
            <a:pPr lvl="1"/>
            <a:r>
              <a:rPr lang="en-US" dirty="0" smtClean="0"/>
              <a:t>Y: N: A: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Straw Poll 2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support allowing different </a:t>
            </a:r>
            <a:r>
              <a:rPr lang="en-US" dirty="0" err="1" smtClean="0"/>
              <a:t>scalings</a:t>
            </a:r>
            <a:r>
              <a:rPr lang="en-US" dirty="0" smtClean="0"/>
              <a:t> for the BSS Max Idle Period?</a:t>
            </a:r>
          </a:p>
          <a:p>
            <a:pPr lvl="1"/>
            <a:r>
              <a:rPr lang="en-US" dirty="0" smtClean="0"/>
              <a:t>Y: N: A: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78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Straw Poll 3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support the exponential scaling for BSS Max Idle Period?</a:t>
            </a:r>
          </a:p>
          <a:p>
            <a:pPr lvl="1"/>
            <a:r>
              <a:rPr lang="en-US" dirty="0" smtClean="0"/>
              <a:t>Y: N: A: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1560" y="1700808"/>
                <a:ext cx="8350696" cy="4824536"/>
              </a:xfrm>
            </p:spPr>
            <p:txBody>
              <a:bodyPr/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/>
                  <a:t>BSS Max Idle Period </a:t>
                </a:r>
                <a:r>
                  <a:rPr lang="en-US" sz="2000" dirty="0" smtClean="0"/>
                  <a:t>indicates duration </a:t>
                </a:r>
                <a:r>
                  <a:rPr lang="en-US" sz="2000" dirty="0"/>
                  <a:t>during which AP maintains association with </a:t>
                </a:r>
                <a:r>
                  <a:rPr lang="en-US" sz="2000" dirty="0" smtClean="0"/>
                  <a:t>a STA </a:t>
                </a:r>
                <a:r>
                  <a:rPr lang="en-US" sz="2000" dirty="0"/>
                  <a:t>active even though it does not receive frames 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A </a:t>
                </a:r>
                <a:r>
                  <a:rPr lang="en-US" dirty="0"/>
                  <a:t>STA can </a:t>
                </a:r>
                <a:r>
                  <a:rPr lang="en-US" dirty="0" smtClean="0"/>
                  <a:t>sleep </a:t>
                </a:r>
                <a:r>
                  <a:rPr lang="en-US" dirty="0"/>
                  <a:t>for </a:t>
                </a:r>
                <a:r>
                  <a:rPr lang="en-US" dirty="0" smtClean="0"/>
                  <a:t>Max </a:t>
                </a:r>
                <a:r>
                  <a:rPr lang="en-US" dirty="0"/>
                  <a:t>Idle Period without being disassociated </a:t>
                </a:r>
                <a:endParaRPr lang="en-US" dirty="0" smtClean="0"/>
              </a:p>
              <a:p>
                <a:pPr lvl="2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Allows improved energy saving</a:t>
                </a:r>
              </a:p>
              <a:p>
                <a:pPr lvl="2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Allows improved resource </a:t>
                </a:r>
                <a:r>
                  <a:rPr lang="en-US" dirty="0"/>
                  <a:t>management of the </a:t>
                </a:r>
                <a:r>
                  <a:rPr lang="en-US" dirty="0" smtClean="0"/>
                  <a:t>AP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endParaRPr lang="en-US" sz="2000" dirty="0" smtClean="0"/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endParaRPr lang="en-US" sz="2000" dirty="0"/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endParaRPr lang="en-US" sz="2000" dirty="0" smtClean="0"/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 smtClean="0"/>
                  <a:t>Max </a:t>
                </a:r>
                <a:r>
                  <a:rPr lang="en-US" sz="2000" dirty="0"/>
                  <a:t>Idle Period </a:t>
                </a:r>
                <a:r>
                  <a:rPr lang="en-US" sz="2000" dirty="0" smtClean="0"/>
                  <a:t>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16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−1</m:t>
                    </m:r>
                  </m:oMath>
                </a14:m>
                <a:r>
                  <a:rPr lang="en-US" sz="2000" dirty="0"/>
                  <a:t> = 65 535 </a:t>
                </a:r>
                <a:r>
                  <a:rPr lang="en-US" sz="2000" dirty="0" smtClean="0"/>
                  <a:t>seconds (units of 1000 TUs = 1s)   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Value </a:t>
                </a:r>
                <a:r>
                  <a:rPr lang="en-US" dirty="0"/>
                  <a:t>zero </a:t>
                </a:r>
                <a:r>
                  <a:rPr lang="en-US" dirty="0" smtClean="0"/>
                  <a:t>is </a:t>
                </a:r>
                <a:r>
                  <a:rPr lang="en-US" dirty="0"/>
                  <a:t>reserved </a:t>
                </a:r>
                <a:endParaRPr lang="en-US" dirty="0" smtClean="0"/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Max </a:t>
                </a:r>
                <a:r>
                  <a:rPr lang="en-US" dirty="0"/>
                  <a:t>Idle Period can </a:t>
                </a:r>
                <a:r>
                  <a:rPr lang="en-US" dirty="0" smtClean="0"/>
                  <a:t>be 1092.25 </a:t>
                </a:r>
                <a:r>
                  <a:rPr lang="en-US" dirty="0"/>
                  <a:t>minutes or </a:t>
                </a:r>
                <a:r>
                  <a:rPr lang="en-US" dirty="0" smtClean="0"/>
                  <a:t>18.20 hours 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/>
                  <a:t>BSS Max Idle period is currently </a:t>
                </a:r>
                <a:r>
                  <a:rPr lang="en-US" sz="2000" dirty="0">
                    <a:solidFill>
                      <a:srgbClr val="FF0000"/>
                    </a:solidFill>
                  </a:rPr>
                  <a:t>common</a:t>
                </a:r>
                <a:r>
                  <a:rPr lang="en-US" sz="2000" dirty="0"/>
                  <a:t> for all </a:t>
                </a:r>
                <a:r>
                  <a:rPr lang="en-US" sz="2000" dirty="0" smtClean="0"/>
                  <a:t>STAs</a:t>
                </a:r>
                <a:endParaRPr lang="en-US" sz="2000" dirty="0"/>
              </a:p>
            </p:txBody>
          </p:sp>
        </mc:Choice>
        <mc:Fallback xmlns=""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1560" y="1700808"/>
                <a:ext cx="8350696" cy="4824536"/>
              </a:xfrm>
              <a:blipFill rotWithShape="1">
                <a:blip r:embed="rId2"/>
                <a:stretch>
                  <a:fillRect l="-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637" y="3573016"/>
            <a:ext cx="5808726" cy="9711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107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350696" cy="52292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In 802.11ah use case Smart Grid/Meter to Pole different STAs can have very </a:t>
            </a:r>
            <a:r>
              <a:rPr lang="en-US" sz="2000" dirty="0">
                <a:solidFill>
                  <a:srgbClr val="FF0000"/>
                </a:solidFill>
              </a:rPr>
              <a:t>different requirements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Traffic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Sleeping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Can be </a:t>
            </a:r>
            <a:r>
              <a:rPr lang="en-US" sz="2000" dirty="0" smtClean="0">
                <a:solidFill>
                  <a:srgbClr val="FF0000"/>
                </a:solidFill>
              </a:rPr>
              <a:t>heterogeneous</a:t>
            </a:r>
            <a:r>
              <a:rPr lang="en-US" sz="2000" dirty="0" smtClean="0"/>
              <a:t> use cases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Mobile stations and static sensors can be associated under the same AP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1200" dirty="0" smtClean="0"/>
              <a:t>E.g</a:t>
            </a:r>
            <a:r>
              <a:rPr lang="en-US" dirty="0" smtClean="0"/>
              <a:t>., Users exiting a metro as well as static sensors placed for surveillance </a:t>
            </a:r>
            <a:endParaRPr lang="en-US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If STA needs to </a:t>
            </a:r>
            <a:r>
              <a:rPr lang="en-US" sz="2000" dirty="0"/>
              <a:t>remain associated beyond </a:t>
            </a:r>
            <a:r>
              <a:rPr lang="en-US" sz="2000" dirty="0" smtClean="0"/>
              <a:t>18.20 </a:t>
            </a:r>
            <a:r>
              <a:rPr lang="en-US" sz="2000" dirty="0"/>
              <a:t>hours it has to send </a:t>
            </a:r>
            <a:r>
              <a:rPr lang="en-US" sz="2000" dirty="0" smtClean="0"/>
              <a:t>keep </a:t>
            </a:r>
            <a:r>
              <a:rPr lang="en-US" sz="2000" dirty="0"/>
              <a:t>alive message to the </a:t>
            </a:r>
            <a:r>
              <a:rPr lang="en-US" sz="2000" dirty="0" smtClean="0"/>
              <a:t>AP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This interrupts </a:t>
            </a:r>
            <a:r>
              <a:rPr lang="en-US" dirty="0"/>
              <a:t>its sleep in case it is in power save mode </a:t>
            </a:r>
            <a:endParaRPr lang="en-US" dirty="0" smtClean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It requires </a:t>
            </a:r>
            <a:r>
              <a:rPr lang="en-US" dirty="0"/>
              <a:t>unnecessary </a:t>
            </a:r>
            <a:r>
              <a:rPr lang="en-US" dirty="0" smtClean="0"/>
              <a:t>transmissions for  re-association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If it remains associated too long, it wastes the AP memory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55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Prior Proposal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350696" cy="446449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In </a:t>
            </a:r>
            <a:r>
              <a:rPr lang="en-US" sz="2000" dirty="0"/>
              <a:t>[1] it was proposed to enlarge the unit length of Max Idle Period </a:t>
            </a:r>
            <a:r>
              <a:rPr lang="en-US" altLang="zh-CN" sz="2000" dirty="0"/>
              <a:t>from ‘1000TU’ (1s) to ‘10000TU’ (10s)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dirty="0"/>
              <a:t>Max Idle Period can be extended from </a:t>
            </a:r>
            <a:r>
              <a:rPr lang="en-US" altLang="zh-CN" dirty="0" smtClean="0"/>
              <a:t>18.20 </a:t>
            </a:r>
            <a:r>
              <a:rPr lang="en-US" altLang="zh-CN" dirty="0"/>
              <a:t>hours to </a:t>
            </a:r>
            <a:r>
              <a:rPr lang="en-US" altLang="zh-CN" dirty="0" smtClean="0"/>
              <a:t>182.0 </a:t>
            </a:r>
            <a:r>
              <a:rPr lang="en-US" altLang="zh-CN" dirty="0"/>
              <a:t>hours (about </a:t>
            </a:r>
            <a:r>
              <a:rPr lang="en-US" altLang="zh-CN" dirty="0" smtClean="0"/>
              <a:t>7.5 </a:t>
            </a:r>
            <a:r>
              <a:rPr lang="en-US" altLang="zh-CN" dirty="0"/>
              <a:t>days)</a:t>
            </a:r>
            <a:endParaRPr lang="en-US" dirty="0"/>
          </a:p>
          <a:p>
            <a:r>
              <a:rPr lang="en-US" sz="2000" dirty="0"/>
              <a:t>T</a:t>
            </a:r>
            <a:r>
              <a:rPr lang="en-US" sz="2000" dirty="0" smtClean="0"/>
              <a:t>his can </a:t>
            </a:r>
            <a:r>
              <a:rPr lang="en-US" sz="2000" dirty="0"/>
              <a:t>lead to STAs being associated to an AP for more time than what is required </a:t>
            </a:r>
          </a:p>
          <a:p>
            <a:pPr lvl="0"/>
            <a:r>
              <a:rPr lang="en-US" sz="2000" dirty="0"/>
              <a:t>7.5 days may not be sufficient, depending on the frequency with which a sensor must report data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820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Our Proposal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8532440" cy="4536504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Introduce BSS Max Idle Period per STA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Depends on STA type (mobile station, sensor)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Traffic requirements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Different terminal types may have different requirements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18.20 hours is too long for mobile STA especially in crowded places, e.g.,  metro stations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Insufficient for static sensors that may take measurements daily, weekly, biweekly, or </a:t>
            </a:r>
            <a:r>
              <a:rPr lang="en-US" dirty="0" smtClean="0"/>
              <a:t>monthly </a:t>
            </a:r>
            <a:r>
              <a:rPr lang="en-US" dirty="0" smtClean="0"/>
              <a:t>even in crowded places. </a:t>
            </a:r>
            <a:endParaRPr lang="en-US" sz="2000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 Allow </a:t>
            </a:r>
            <a:r>
              <a:rPr lang="en-US" sz="2000" dirty="0"/>
              <a:t>a finer granularity </a:t>
            </a:r>
            <a:r>
              <a:rPr lang="en-US" sz="2000" dirty="0" smtClean="0"/>
              <a:t>capability through different </a:t>
            </a:r>
            <a:r>
              <a:rPr lang="en-US" sz="2000" dirty="0" err="1" smtClean="0"/>
              <a:t>scalings</a:t>
            </a:r>
            <a:r>
              <a:rPr lang="en-US" sz="2000" dirty="0" smtClean="0"/>
              <a:t> </a:t>
            </a:r>
            <a:endParaRPr lang="en-US" sz="2000" dirty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H</a:t>
            </a:r>
            <a:r>
              <a:rPr lang="en-US" dirty="0" smtClean="0"/>
              <a:t>ow many bits to allocate and for which units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More general than [1] or existing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5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BSS Max Idle Period Configuration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532440" cy="4680520"/>
          </a:xfrm>
        </p:spPr>
        <p:txBody>
          <a:bodyPr/>
          <a:lstStyle/>
          <a:p>
            <a:r>
              <a:rPr lang="en-US" sz="2000" dirty="0"/>
              <a:t>STA in Association Request indicates its </a:t>
            </a:r>
            <a:r>
              <a:rPr lang="en-US" sz="2000" dirty="0" smtClean="0"/>
              <a:t>preferred BSS Max Idle Period</a:t>
            </a:r>
          </a:p>
          <a:p>
            <a:pPr lvl="1"/>
            <a:r>
              <a:rPr lang="en-US" dirty="0" smtClean="0"/>
              <a:t>Can be through indicating one or multiple preferred scaling types</a:t>
            </a:r>
          </a:p>
          <a:p>
            <a:r>
              <a:rPr lang="en-US" sz="2000" dirty="0"/>
              <a:t>In Association Response </a:t>
            </a:r>
            <a:r>
              <a:rPr lang="en-US" sz="2000" dirty="0" smtClean="0"/>
              <a:t>the AP may</a:t>
            </a:r>
          </a:p>
          <a:p>
            <a:pPr lvl="1"/>
            <a:r>
              <a:rPr lang="en-US" dirty="0" smtClean="0"/>
              <a:t>Accept the request</a:t>
            </a:r>
          </a:p>
          <a:p>
            <a:pPr lvl="2"/>
            <a:r>
              <a:rPr lang="en-US" dirty="0" smtClean="0"/>
              <a:t>In case of multiple </a:t>
            </a:r>
            <a:r>
              <a:rPr lang="en-US" dirty="0" err="1" smtClean="0"/>
              <a:t>scalings</a:t>
            </a:r>
            <a:r>
              <a:rPr lang="en-US" dirty="0" smtClean="0"/>
              <a:t> it can choose the best with respect to the BSS </a:t>
            </a:r>
          </a:p>
          <a:p>
            <a:pPr lvl="1"/>
            <a:r>
              <a:rPr lang="en-US" dirty="0" smtClean="0"/>
              <a:t>Reject the request</a:t>
            </a:r>
          </a:p>
          <a:p>
            <a:pPr lvl="2"/>
            <a:r>
              <a:rPr lang="en-US" dirty="0" smtClean="0"/>
              <a:t>If e.g., it </a:t>
            </a:r>
            <a:r>
              <a:rPr lang="en-US" dirty="0"/>
              <a:t>exceeds implementation maximum </a:t>
            </a:r>
            <a:r>
              <a:rPr lang="en-US" dirty="0" smtClean="0"/>
              <a:t>value</a:t>
            </a:r>
          </a:p>
          <a:p>
            <a:pPr lvl="2"/>
            <a:r>
              <a:rPr lang="en-US" dirty="0" smtClean="0"/>
              <a:t>Choose a different value that is preferred with respect to its own performance</a:t>
            </a:r>
          </a:p>
          <a:p>
            <a:pPr lvl="3"/>
            <a:r>
              <a:rPr lang="en-US" sz="1800" dirty="0" smtClean="0"/>
              <a:t>Return a smaller value </a:t>
            </a:r>
            <a:r>
              <a:rPr lang="en-US" sz="1800" dirty="0" err="1" smtClean="0"/>
              <a:t>e.g</a:t>
            </a:r>
            <a:r>
              <a:rPr lang="en-US" sz="1800" dirty="0" smtClean="0"/>
              <a:t>, based on its memory capacity</a:t>
            </a:r>
          </a:p>
          <a:p>
            <a:r>
              <a:rPr lang="en-US" sz="2000" dirty="0" smtClean="0"/>
              <a:t>If STA does not indicate a value, the AP responds the best choice according to BSS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4205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err="1" smtClean="0"/>
              <a:t>Scalings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350696" cy="4680520"/>
          </a:xfrm>
        </p:spPr>
        <p:txBody>
          <a:bodyPr/>
          <a:lstStyle/>
          <a:p>
            <a:r>
              <a:rPr lang="en-US" sz="2000" dirty="0" smtClean="0"/>
              <a:t>Scaling can be linear or exponential</a:t>
            </a:r>
          </a:p>
          <a:p>
            <a:r>
              <a:rPr lang="en-US" sz="2000" dirty="0" smtClean="0"/>
              <a:t>Different </a:t>
            </a:r>
            <a:r>
              <a:rPr lang="en-US" sz="2000" dirty="0" err="1"/>
              <a:t>s</a:t>
            </a:r>
            <a:r>
              <a:rPr lang="en-US" sz="2000" dirty="0" err="1" smtClean="0"/>
              <a:t>calings</a:t>
            </a:r>
            <a:r>
              <a:rPr lang="en-US" sz="2000" dirty="0" smtClean="0"/>
              <a:t> can be </a:t>
            </a:r>
            <a:r>
              <a:rPr lang="en-US" sz="2000" dirty="0" err="1"/>
              <a:t>p</a:t>
            </a:r>
            <a:r>
              <a:rPr lang="en-US" sz="2000" dirty="0" err="1" smtClean="0"/>
              <a:t>respecified</a:t>
            </a:r>
            <a:r>
              <a:rPr lang="en-US" sz="2000" dirty="0" smtClean="0"/>
              <a:t> in the standard</a:t>
            </a:r>
          </a:p>
          <a:p>
            <a:r>
              <a:rPr lang="en-US" sz="2000" dirty="0"/>
              <a:t>x</a:t>
            </a:r>
            <a:r>
              <a:rPr lang="en-US" sz="2000" dirty="0" smtClean="0"/>
              <a:t> bits to indicate the scaling and 14-x for actual values</a:t>
            </a:r>
          </a:p>
          <a:p>
            <a:pPr lvl="1"/>
            <a:r>
              <a:rPr lang="en-US" dirty="0" smtClean="0"/>
              <a:t>E.g., x =1 or 2 (15 or 14 bits for the actual values) </a:t>
            </a:r>
          </a:p>
          <a:p>
            <a:r>
              <a:rPr lang="en-US" sz="2000" dirty="0" smtClean="0"/>
              <a:t>Example of exponential scaling with x = 2 bits </a:t>
            </a:r>
          </a:p>
          <a:p>
            <a:pPr lvl="1"/>
            <a:r>
              <a:rPr lang="en-US" dirty="0" smtClean="0"/>
              <a:t>2 bits to indicate the scaling e.g.,</a:t>
            </a:r>
          </a:p>
          <a:p>
            <a:pPr lvl="2"/>
            <a:r>
              <a:rPr lang="en-US" dirty="0" smtClean="0"/>
              <a:t>00  </a:t>
            </a:r>
            <a:r>
              <a:rPr lang="en-US" sz="2000" dirty="0" smtClean="0"/>
              <a:t>-  existing scaling (by 1)</a:t>
            </a:r>
          </a:p>
          <a:p>
            <a:pPr lvl="2"/>
            <a:r>
              <a:rPr lang="en-US" sz="2000" dirty="0" smtClean="0"/>
              <a:t>01 -  scaling by 10</a:t>
            </a:r>
          </a:p>
          <a:p>
            <a:pPr lvl="2"/>
            <a:r>
              <a:rPr lang="en-US" sz="2000" dirty="0" smtClean="0"/>
              <a:t>10 -  scaling by 100</a:t>
            </a:r>
          </a:p>
          <a:p>
            <a:pPr lvl="2"/>
            <a:r>
              <a:rPr lang="en-US" sz="2000" dirty="0" smtClean="0"/>
              <a:t>11 -  scaling by 1000</a:t>
            </a:r>
          </a:p>
          <a:p>
            <a:pPr lvl="1"/>
            <a:r>
              <a:rPr lang="en-US" dirty="0" smtClean="0"/>
              <a:t>14 bits for values</a:t>
            </a:r>
          </a:p>
          <a:p>
            <a:r>
              <a:rPr lang="en-US" sz="2000" dirty="0" smtClean="0"/>
              <a:t>Alternatively if x =1 it could signal existing method and scaling by 10</a:t>
            </a:r>
          </a:p>
        </p:txBody>
      </p:sp>
    </p:spTree>
    <p:extLst>
      <p:ext uri="{BB962C8B-B14F-4D97-AF65-F5344CB8AC3E}">
        <p14:creationId xmlns:p14="http://schemas.microsoft.com/office/powerpoint/2010/main" val="637306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74825" y="692696"/>
            <a:ext cx="7772400" cy="1066800"/>
          </a:xfrm>
        </p:spPr>
        <p:txBody>
          <a:bodyPr/>
          <a:lstStyle/>
          <a:p>
            <a:r>
              <a:rPr lang="en-US" dirty="0" smtClean="0"/>
              <a:t>Example of Scaling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4725144"/>
            <a:ext cx="8784976" cy="1728192"/>
          </a:xfrm>
        </p:spPr>
        <p:txBody>
          <a:bodyPr/>
          <a:lstStyle/>
          <a:p>
            <a:pPr lvl="0"/>
            <a:r>
              <a:rPr lang="en-US" sz="2000" dirty="0" smtClean="0"/>
              <a:t>00 – Indicate up to 16383 sec or 273.05 min or 4.55 </a:t>
            </a:r>
            <a:r>
              <a:rPr lang="en-US" sz="2000" dirty="0" err="1" smtClean="0"/>
              <a:t>hrs</a:t>
            </a:r>
            <a:r>
              <a:rPr lang="en-US" sz="2000" dirty="0" smtClean="0"/>
              <a:t>  </a:t>
            </a:r>
          </a:p>
          <a:p>
            <a:pPr lvl="0"/>
            <a:r>
              <a:rPr lang="en-US" sz="2000" dirty="0" smtClean="0"/>
              <a:t>01 – Indicate up to 163830 sec or 2730.5 min or 45.5 </a:t>
            </a:r>
            <a:r>
              <a:rPr lang="en-US" sz="2000" dirty="0" err="1" smtClean="0"/>
              <a:t>hrs</a:t>
            </a:r>
            <a:r>
              <a:rPr lang="en-US" sz="2000" dirty="0" smtClean="0"/>
              <a:t> or 1.89 days</a:t>
            </a:r>
          </a:p>
          <a:p>
            <a:pPr lvl="0"/>
            <a:r>
              <a:rPr lang="en-US" sz="2000" dirty="0" smtClean="0"/>
              <a:t>10 – Indicate up to 1638300 sec or 27305 min or 455 </a:t>
            </a:r>
            <a:r>
              <a:rPr lang="en-US" sz="2000" dirty="0" err="1" smtClean="0"/>
              <a:t>hrs</a:t>
            </a:r>
            <a:r>
              <a:rPr lang="en-US" sz="2000" dirty="0" smtClean="0"/>
              <a:t> or 18.9 days</a:t>
            </a:r>
          </a:p>
          <a:p>
            <a:pPr lvl="0"/>
            <a:r>
              <a:rPr lang="en-US" sz="2000" dirty="0" smtClean="0"/>
              <a:t>11 </a:t>
            </a:r>
            <a:r>
              <a:rPr lang="en-US" sz="2000" dirty="0"/>
              <a:t>– Indicate up </a:t>
            </a:r>
            <a:r>
              <a:rPr lang="en-US" sz="2000" dirty="0" smtClean="0"/>
              <a:t>to 16383000 sec or 273050 min or 4550 </a:t>
            </a:r>
            <a:r>
              <a:rPr lang="en-US" sz="2000" dirty="0" err="1" smtClean="0"/>
              <a:t>hrs</a:t>
            </a:r>
            <a:r>
              <a:rPr lang="en-US" sz="2000" dirty="0" smtClean="0"/>
              <a:t> or 189 days</a:t>
            </a:r>
          </a:p>
          <a:p>
            <a:pPr marL="0" lvl="0" indent="0">
              <a:buNone/>
            </a:pPr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3203849" y="105782"/>
            <a:ext cx="5760639" cy="5195426"/>
            <a:chOff x="3203849" y="-675456"/>
            <a:chExt cx="5760639" cy="5195426"/>
          </a:xfrm>
        </p:grpSpPr>
        <p:sp>
          <p:nvSpPr>
            <p:cNvPr id="19" name="Left Brace 18"/>
            <p:cNvSpPr/>
            <p:nvPr/>
          </p:nvSpPr>
          <p:spPr>
            <a:xfrm>
              <a:off x="4980711" y="2049998"/>
              <a:ext cx="590189" cy="2459122"/>
            </a:xfrm>
            <a:prstGeom prst="leftBrace">
              <a:avLst/>
            </a:prstGeom>
            <a:ln w="19050">
              <a:solidFill>
                <a:schemeClr val="tx1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Left Brace 19"/>
            <p:cNvSpPr/>
            <p:nvPr/>
          </p:nvSpPr>
          <p:spPr>
            <a:xfrm>
              <a:off x="7452320" y="2060848"/>
              <a:ext cx="590189" cy="2459122"/>
            </a:xfrm>
            <a:prstGeom prst="leftBrace">
              <a:avLst/>
            </a:prstGeom>
            <a:ln w="19050">
              <a:solidFill>
                <a:schemeClr val="tx1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3203849" y="-675456"/>
              <a:ext cx="5760639" cy="4734526"/>
              <a:chOff x="3203849" y="-657454"/>
              <a:chExt cx="5760639" cy="4734526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3203849" y="116632"/>
                <a:ext cx="5760639" cy="3960440"/>
                <a:chOff x="3203849" y="-129971"/>
                <a:chExt cx="5760639" cy="3960440"/>
              </a:xfrm>
            </p:grpSpPr>
            <p:grpSp>
              <p:nvGrpSpPr>
                <p:cNvPr id="3" name="Group 2"/>
                <p:cNvGrpSpPr/>
                <p:nvPr/>
              </p:nvGrpSpPr>
              <p:grpSpPr>
                <a:xfrm>
                  <a:off x="3203849" y="734125"/>
                  <a:ext cx="5760639" cy="2982907"/>
                  <a:chOff x="3203849" y="679712"/>
                  <a:chExt cx="5760639" cy="2982907"/>
                </a:xfrm>
              </p:grpSpPr>
              <p:grpSp>
                <p:nvGrpSpPr>
                  <p:cNvPr id="21" name="Group 20"/>
                  <p:cNvGrpSpPr/>
                  <p:nvPr/>
                </p:nvGrpSpPr>
                <p:grpSpPr>
                  <a:xfrm>
                    <a:off x="3203849" y="679712"/>
                    <a:ext cx="5760639" cy="2982907"/>
                    <a:chOff x="-45728" y="-290202"/>
                    <a:chExt cx="8434152" cy="4367274"/>
                  </a:xfrm>
                </p:grpSpPr>
                <p:sp>
                  <p:nvSpPr>
                    <p:cNvPr id="22" name="Rectangle 21"/>
                    <p:cNvSpPr/>
                    <p:nvPr/>
                  </p:nvSpPr>
                  <p:spPr>
                    <a:xfrm>
                      <a:off x="1331640" y="1916832"/>
                      <a:ext cx="6912768" cy="57606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23" name="Straight Connector 22"/>
                    <p:cNvCxnSpPr/>
                    <p:nvPr/>
                  </p:nvCxnSpPr>
                  <p:spPr>
                    <a:xfrm>
                      <a:off x="1763688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Straight Connector 23"/>
                    <p:cNvCxnSpPr/>
                    <p:nvPr/>
                  </p:nvCxnSpPr>
                  <p:spPr>
                    <a:xfrm>
                      <a:off x="2195736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Connector 24"/>
                    <p:cNvCxnSpPr/>
                    <p:nvPr/>
                  </p:nvCxnSpPr>
                  <p:spPr>
                    <a:xfrm>
                      <a:off x="2627784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Connector 25"/>
                    <p:cNvCxnSpPr/>
                    <p:nvPr/>
                  </p:nvCxnSpPr>
                  <p:spPr>
                    <a:xfrm>
                      <a:off x="2627784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/>
                    <p:cNvCxnSpPr/>
                    <p:nvPr/>
                  </p:nvCxnSpPr>
                  <p:spPr>
                    <a:xfrm>
                      <a:off x="3059832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/>
                    <p:cNvCxnSpPr/>
                    <p:nvPr/>
                  </p:nvCxnSpPr>
                  <p:spPr>
                    <a:xfrm>
                      <a:off x="3491880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/>
                    <p:cNvCxnSpPr/>
                    <p:nvPr/>
                  </p:nvCxnSpPr>
                  <p:spPr>
                    <a:xfrm>
                      <a:off x="3923928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>
                      <a:off x="4355976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>
                      <a:off x="4788024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>
                      <a:off x="4788024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>
                      <a:off x="5220072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>
                      <a:off x="5652120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/>
                    <p:cNvCxnSpPr/>
                    <p:nvPr/>
                  </p:nvCxnSpPr>
                  <p:spPr>
                    <a:xfrm>
                      <a:off x="5652120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>
                      <a:off x="6084168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/>
                    <p:cNvCxnSpPr/>
                    <p:nvPr/>
                  </p:nvCxnSpPr>
                  <p:spPr>
                    <a:xfrm>
                      <a:off x="6516216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/>
                    <p:cNvCxnSpPr/>
                    <p:nvPr/>
                  </p:nvCxnSpPr>
                  <p:spPr>
                    <a:xfrm>
                      <a:off x="6948264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Straight Connector 38"/>
                    <p:cNvCxnSpPr/>
                    <p:nvPr/>
                  </p:nvCxnSpPr>
                  <p:spPr>
                    <a:xfrm>
                      <a:off x="7380312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Straight Connector 39"/>
                    <p:cNvCxnSpPr/>
                    <p:nvPr/>
                  </p:nvCxnSpPr>
                  <p:spPr>
                    <a:xfrm>
                      <a:off x="7812360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" name="TextBox 40"/>
                    <p:cNvSpPr txBox="1"/>
                    <p:nvPr/>
                  </p:nvSpPr>
                  <p:spPr>
                    <a:xfrm>
                      <a:off x="6982814" y="202019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2" name="TextBox 41"/>
                    <p:cNvSpPr txBox="1"/>
                    <p:nvPr/>
                  </p:nvSpPr>
                  <p:spPr>
                    <a:xfrm>
                      <a:off x="7452320" y="201889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3" name="TextBox 42"/>
                    <p:cNvSpPr txBox="1"/>
                    <p:nvPr/>
                  </p:nvSpPr>
                  <p:spPr>
                    <a:xfrm>
                      <a:off x="7884368" y="2028190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4" name="TextBox 43"/>
                    <p:cNvSpPr txBox="1"/>
                    <p:nvPr/>
                  </p:nvSpPr>
                  <p:spPr>
                    <a:xfrm>
                      <a:off x="4860032" y="2051556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5" name="TextBox 44"/>
                    <p:cNvSpPr txBox="1"/>
                    <p:nvPr/>
                  </p:nvSpPr>
                  <p:spPr>
                    <a:xfrm>
                      <a:off x="3563888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6" name="TextBox 45"/>
                    <p:cNvSpPr txBox="1"/>
                    <p:nvPr/>
                  </p:nvSpPr>
                  <p:spPr>
                    <a:xfrm>
                      <a:off x="1403648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p:txBody>
                </p:sp>
                <p:sp>
                  <p:nvSpPr>
                    <p:cNvPr id="47" name="TextBox 46"/>
                    <p:cNvSpPr txBox="1"/>
                    <p:nvPr/>
                  </p:nvSpPr>
                  <p:spPr>
                    <a:xfrm>
                      <a:off x="1835696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p:txBody>
                </p:sp>
                <p:sp>
                  <p:nvSpPr>
                    <p:cNvPr id="48" name="TextBox 47"/>
                    <p:cNvSpPr txBox="1"/>
                    <p:nvPr/>
                  </p:nvSpPr>
                  <p:spPr>
                    <a:xfrm>
                      <a:off x="2267744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9" name="TextBox 48"/>
                    <p:cNvSpPr txBox="1"/>
                    <p:nvPr/>
                  </p:nvSpPr>
                  <p:spPr>
                    <a:xfrm>
                      <a:off x="2699792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50" name="TextBox 49"/>
                    <p:cNvSpPr txBox="1"/>
                    <p:nvPr/>
                  </p:nvSpPr>
                  <p:spPr>
                    <a:xfrm>
                      <a:off x="2627784" y="3707740"/>
                      <a:ext cx="158417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Octet</a:t>
                      </a:r>
                      <a:endParaRPr lang="en-US" dirty="0"/>
                    </a:p>
                  </p:txBody>
                </p:sp>
                <p:sp>
                  <p:nvSpPr>
                    <p:cNvPr id="51" name="TextBox 50"/>
                    <p:cNvSpPr txBox="1"/>
                    <p:nvPr/>
                  </p:nvSpPr>
                  <p:spPr>
                    <a:xfrm>
                      <a:off x="6156176" y="3707740"/>
                      <a:ext cx="158417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 Octet</a:t>
                      </a:r>
                      <a:endParaRPr lang="en-US" dirty="0"/>
                    </a:p>
                  </p:txBody>
                </p:sp>
                <p:cxnSp>
                  <p:nvCxnSpPr>
                    <p:cNvPr id="52" name="Straight Arrow Connector 51"/>
                    <p:cNvCxnSpPr/>
                    <p:nvPr/>
                  </p:nvCxnSpPr>
                  <p:spPr>
                    <a:xfrm>
                      <a:off x="2195736" y="975254"/>
                      <a:ext cx="1" cy="928107"/>
                    </a:xfrm>
                    <a:prstGeom prst="straightConnector1">
                      <a:avLst/>
                    </a:prstGeom>
                    <a:ln w="15875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3" name="TextBox 52"/>
                    <p:cNvSpPr txBox="1"/>
                    <p:nvPr/>
                  </p:nvSpPr>
                  <p:spPr>
                    <a:xfrm>
                      <a:off x="-45728" y="-290202"/>
                      <a:ext cx="3105561" cy="58580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000" dirty="0" smtClean="0"/>
                        <a:t>Scaling factor</a:t>
                      </a:r>
                      <a:endParaRPr lang="en-US" sz="2000" dirty="0"/>
                    </a:p>
                  </p:txBody>
                </p:sp>
              </p:grpSp>
              <p:grpSp>
                <p:nvGrpSpPr>
                  <p:cNvPr id="11" name="Group 10"/>
                  <p:cNvGrpSpPr/>
                  <p:nvPr/>
                </p:nvGrpSpPr>
                <p:grpSpPr>
                  <a:xfrm>
                    <a:off x="5349579" y="2272817"/>
                    <a:ext cx="2655851" cy="258605"/>
                    <a:chOff x="2987824" y="2051556"/>
                    <a:chExt cx="3888432" cy="378624"/>
                  </a:xfrm>
                </p:grpSpPr>
                <p:sp>
                  <p:nvSpPr>
                    <p:cNvPr id="12" name="TextBox 11"/>
                    <p:cNvSpPr txBox="1"/>
                    <p:nvPr/>
                  </p:nvSpPr>
                  <p:spPr>
                    <a:xfrm>
                      <a:off x="2987824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3" name="TextBox 12"/>
                    <p:cNvSpPr txBox="1"/>
                    <p:nvPr/>
                  </p:nvSpPr>
                  <p:spPr>
                    <a:xfrm>
                      <a:off x="3851920" y="2051556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4" name="TextBox 13"/>
                    <p:cNvSpPr txBox="1"/>
                    <p:nvPr/>
                  </p:nvSpPr>
                  <p:spPr>
                    <a:xfrm>
                      <a:off x="4283968" y="2051556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5" name="TextBox 14"/>
                    <p:cNvSpPr txBox="1"/>
                    <p:nvPr/>
                  </p:nvSpPr>
                  <p:spPr>
                    <a:xfrm>
                      <a:off x="5076056" y="2051556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6" name="TextBox 15"/>
                    <p:cNvSpPr txBox="1"/>
                    <p:nvPr/>
                  </p:nvSpPr>
                  <p:spPr>
                    <a:xfrm>
                      <a:off x="5580112" y="2051556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7" name="TextBox 16"/>
                    <p:cNvSpPr txBox="1"/>
                    <p:nvPr/>
                  </p:nvSpPr>
                  <p:spPr>
                    <a:xfrm>
                      <a:off x="6012160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8" name="TextBox 17"/>
                    <p:cNvSpPr txBox="1"/>
                    <p:nvPr/>
                  </p:nvSpPr>
                  <p:spPr>
                    <a:xfrm>
                      <a:off x="6372200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</p:grpSp>
              <p:cxnSp>
                <p:nvCxnSpPr>
                  <p:cNvPr id="54" name="Straight Arrow Connector 53"/>
                  <p:cNvCxnSpPr/>
                  <p:nvPr/>
                </p:nvCxnSpPr>
                <p:spPr>
                  <a:xfrm>
                    <a:off x="4427984" y="1556792"/>
                    <a:ext cx="1" cy="63391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6" name="Left Brace 55"/>
                <p:cNvSpPr/>
                <p:nvPr/>
              </p:nvSpPr>
              <p:spPr>
                <a:xfrm rot="10800000">
                  <a:off x="6502091" y="-129971"/>
                  <a:ext cx="590189" cy="3960440"/>
                </a:xfrm>
                <a:prstGeom prst="leftBrace">
                  <a:avLst/>
                </a:prstGeom>
                <a:ln w="19050">
                  <a:solidFill>
                    <a:schemeClr val="tx1"/>
                  </a:solidFill>
                </a:ln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7" name="Left Brace 56"/>
              <p:cNvSpPr/>
              <p:nvPr/>
            </p:nvSpPr>
            <p:spPr>
              <a:xfrm rot="10800000">
                <a:off x="6299056" y="-657454"/>
                <a:ext cx="649208" cy="4356484"/>
              </a:xfrm>
              <a:prstGeom prst="leftBrace">
                <a:avLst/>
              </a:prstGeom>
              <a:ln w="19050">
                <a:solidFill>
                  <a:schemeClr val="tx1"/>
                </a:solidFill>
                <a:prstDash val="dash"/>
              </a:ln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135381" y="980728"/>
                <a:ext cx="10370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19685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11-12-0069-02-00ah-consideration-on-max-idle-period-extension-for-11ah-power-save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6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6558</TotalTime>
  <Words>921</Words>
  <Application>Microsoft Office PowerPoint</Application>
  <PresentationFormat>On-screen Show (4:3)</PresentationFormat>
  <Paragraphs>154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 On The BSS Max Idle Period</vt:lpstr>
      <vt:lpstr>Motivation</vt:lpstr>
      <vt:lpstr>Motivation</vt:lpstr>
      <vt:lpstr>Prior Proposal</vt:lpstr>
      <vt:lpstr>Our Proposal</vt:lpstr>
      <vt:lpstr>BSS Max Idle Period Configuration</vt:lpstr>
      <vt:lpstr>Scalings</vt:lpstr>
      <vt:lpstr>Example of Scaling</vt:lpstr>
      <vt:lpstr>References</vt:lpstr>
      <vt:lpstr>Conclusions</vt:lpstr>
      <vt:lpstr>Straw Poll 1</vt:lpstr>
      <vt:lpstr>Straw Poll 2</vt:lpstr>
      <vt:lpstr>Straw Poll 3</vt:lpstr>
    </vt:vector>
  </TitlesOfParts>
  <Company>Renesas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Pantelidou Anna</dc:creator>
  <cp:lastModifiedBy>Pantelidou Anna</cp:lastModifiedBy>
  <cp:revision>97</cp:revision>
  <cp:lastPrinted>1998-02-10T13:28:06Z</cp:lastPrinted>
  <dcterms:created xsi:type="dcterms:W3CDTF">2012-01-09T09:44:15Z</dcterms:created>
  <dcterms:modified xsi:type="dcterms:W3CDTF">2012-03-13T16:46:17Z</dcterms:modified>
</cp:coreProperties>
</file>