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0" r:id="rId2"/>
    <p:sldId id="304" r:id="rId3"/>
    <p:sldId id="305" r:id="rId4"/>
    <p:sldId id="317" r:id="rId5"/>
    <p:sldId id="309" r:id="rId6"/>
    <p:sldId id="310" r:id="rId7"/>
    <p:sldId id="286" r:id="rId8"/>
    <p:sldId id="301" r:id="rId9"/>
    <p:sldId id="303" r:id="rId10"/>
    <p:sldId id="302" r:id="rId11"/>
    <p:sldId id="315" r:id="rId12"/>
    <p:sldId id="316" r:id="rId13"/>
    <p:sldId id="318" r:id="rId1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88D7BB7B-4E27-45F5-ABFD-F64C07E036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10037714-34C3-4750-91AB-D3E9DEF1F1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108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29654F9-BEFD-4664-90B1-843914CDE7C2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B51453B-38C9-4FB2-946F-679FC7768C66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10037714-34C3-4750-91AB-D3E9DEF1F1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1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8BC5EE5-55D3-4FDE-93E3-A5DBF7E0E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8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549DE0C-3CCC-4E8F-9F3B-6F0991C8BB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1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B2E3E99-40AA-4B45-8F9D-6FB17F979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0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48E706A-34D9-4E8B-9B77-9B164A5C50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5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5C3C5A8-6D8F-4FA1-B507-8CC09007D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B58D8D5-8412-4B72-9CE0-13EFB8306B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3C87AB62-CC1C-4034-B9B8-2DB4C01E76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84782" y="6475413"/>
            <a:ext cx="2959143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668F32B-DF98-4811-BCC6-4D639C6CD1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4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08988B6-CC35-4CC8-925D-363C35217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21BE02A-4CB0-4483-AA28-751ED160D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EC08F15-05AA-4EB3-85E1-AD8029A4A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5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61726" y="6475413"/>
            <a:ext cx="28821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F69AB436-6F0B-4D53-9D96-93F76EEBB4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277902" y="332601"/>
            <a:ext cx="31675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802.11-12/374r0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/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5C0982D-44AF-44FB-8F72-FA11D3780198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Grouping </a:t>
            </a:r>
            <a:r>
              <a:rPr lang="en-US" altLang="ja-JP" dirty="0" smtClean="0">
                <a:ea typeface="ＭＳ Ｐゴシック" pitchFamily="34" charset="-128"/>
              </a:rPr>
              <a:t>For .11ah </a:t>
            </a:r>
            <a:r>
              <a:rPr lang="en-US" altLang="ja-JP" dirty="0" smtClean="0">
                <a:ea typeface="ＭＳ Ｐゴシック" pitchFamily="34" charset="-128"/>
              </a:rPr>
              <a:t>Networks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95872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2012-03-12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2543944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724109"/>
              </p:ext>
            </p:extLst>
          </p:nvPr>
        </p:nvGraphicFramePr>
        <p:xfrm>
          <a:off x="538163" y="3089275"/>
          <a:ext cx="7345362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Document" r:id="rId4" imgW="8524969" imgH="2534496" progId="Word.Document.8">
                  <p:embed/>
                </p:oleObj>
              </mc:Choice>
              <mc:Fallback>
                <p:oleObj name="Document" r:id="rId4" imgW="8524969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3089275"/>
                        <a:ext cx="7345362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64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10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The 1000 STAs case: Energy per Packet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93838"/>
            <a:ext cx="2448272" cy="43204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DCF (1 group)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15816" y="1393838"/>
            <a:ext cx="31089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3 groups not randomized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97814" y="1393838"/>
            <a:ext cx="324036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/>
              <a:t>3</a:t>
            </a:r>
            <a:r>
              <a:rPr lang="en-US" sz="2000" dirty="0" smtClean="0"/>
              <a:t> groups randomized</a:t>
            </a:r>
            <a:endParaRPr lang="en-US" dirty="0" smtClean="0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22973"/>
            <a:ext cx="3007615" cy="248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7" y="2000577"/>
            <a:ext cx="3036991" cy="249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50" y="2001245"/>
            <a:ext cx="3073715" cy="247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5536" y="4668013"/>
            <a:ext cx="8748464" cy="89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Worst case energy per packet is better under 3 groups with randomization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1087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11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8350696" cy="446449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Grouping with randomization outperforms DCF under an overloaded 802.11ah network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Delay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Energy efficiency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Fairness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The </a:t>
            </a:r>
            <a:r>
              <a:rPr lang="en-US" sz="2000" dirty="0" smtClean="0"/>
              <a:t>exact parameters of grouping can be implementation specific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104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5B5F7269-AAC5-4090-A20F-46EB65B37A3D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 </a:t>
            </a:r>
            <a:r>
              <a:rPr lang="en-US" dirty="0" smtClean="0"/>
              <a:t>11-11-0457-00-00ah-potential-compromise-of-802-11ah-use-case-document</a:t>
            </a:r>
          </a:p>
          <a:p>
            <a:r>
              <a:rPr lang="en-US" dirty="0" smtClean="0"/>
              <a:t>[2] 11-12-0028-01-00ah-power-saving-possibilities-for-networks-supporting-a-large-number-of-stas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6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5B5F7269-AAC5-4090-A20F-46EB65B37A3D}" type="slidenum">
              <a:rPr lang="en-US"/>
              <a:pPr/>
              <a:t>13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Straw Poll</a:t>
            </a:r>
            <a:endParaRPr lang="en-GB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you support including STA grouping with randomized start of the content to improve channel access in the specification </a:t>
            </a:r>
            <a:r>
              <a:rPr lang="en-US" dirty="0" smtClean="0"/>
              <a:t>framework?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Y</a:t>
            </a:r>
            <a:r>
              <a:rPr lang="en-US" dirty="0" smtClean="0"/>
              <a:t>: N: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5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B1219D0-ADC4-4F62-90A9-C4B4C02BB485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We consider the benefits in performance of grouping </a:t>
            </a:r>
          </a:p>
          <a:p>
            <a:pPr>
              <a:buFontTx/>
              <a:buNone/>
            </a:pPr>
            <a:r>
              <a:rPr lang="en-US" dirty="0" smtClean="0"/>
              <a:t>compared to traditional DCF operation in 802.11ah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7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4008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34" charset="-128"/>
              </a:rPr>
              <a:t>Motivation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8566720" cy="475252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Use </a:t>
            </a:r>
            <a:r>
              <a:rPr lang="en-US" sz="2000" dirty="0"/>
              <a:t>case </a:t>
            </a:r>
            <a:r>
              <a:rPr lang="en-US" sz="2000" dirty="0" smtClean="0"/>
              <a:t>1c: Extended range hotspot [1</a:t>
            </a:r>
            <a:r>
              <a:rPr lang="en-US" sz="2000" dirty="0"/>
              <a:t>]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Typical </a:t>
            </a:r>
            <a:r>
              <a:rPr lang="en-US" dirty="0"/>
              <a:t>scenarios may include: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Extended home coverage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Campus wide coverage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Shopping malls</a:t>
            </a:r>
            <a:r>
              <a:rPr lang="en-US" dirty="0"/>
              <a:t> </a:t>
            </a:r>
            <a:endParaRPr lang="en-US" sz="18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Overloading of the system cannot always be prevented with </a:t>
            </a:r>
            <a:r>
              <a:rPr lang="en-US" sz="2000" dirty="0" smtClean="0"/>
              <a:t>planning </a:t>
            </a:r>
            <a:r>
              <a:rPr lang="en-US" dirty="0"/>
              <a:t>e</a:t>
            </a:r>
            <a:r>
              <a:rPr lang="en-US" dirty="0" smtClean="0"/>
              <a:t>.g.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Users may all decide to check stocks at opening/closing of market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If activation trigger </a:t>
            </a:r>
            <a:r>
              <a:rPr lang="en-US" dirty="0"/>
              <a:t>for sensors (or M2M devices) </a:t>
            </a:r>
            <a:r>
              <a:rPr lang="en-US" dirty="0" smtClean="0"/>
              <a:t>is not time-dependent it may require that they contact the </a:t>
            </a:r>
            <a:r>
              <a:rPr lang="en-US" dirty="0"/>
              <a:t>network </a:t>
            </a:r>
            <a:r>
              <a:rPr lang="en-US" dirty="0" smtClean="0"/>
              <a:t>at the </a:t>
            </a:r>
            <a:r>
              <a:rPr lang="en-US" dirty="0"/>
              <a:t>same time </a:t>
            </a:r>
            <a:r>
              <a:rPr lang="en-US" dirty="0" smtClean="0"/>
              <a:t>e.g., </a:t>
            </a:r>
          </a:p>
          <a:p>
            <a:pPr lvl="3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Different </a:t>
            </a:r>
            <a:r>
              <a:rPr lang="en-US" dirty="0"/>
              <a:t>sensors in system monitoring </a:t>
            </a:r>
            <a:r>
              <a:rPr lang="en-US" dirty="0" smtClean="0"/>
              <a:t>of e.g., shopping mall will all report at the same time if you have smoke</a:t>
            </a:r>
            <a:r>
              <a:rPr lang="en-US" dirty="0"/>
              <a:t>, fire, </a:t>
            </a:r>
            <a:r>
              <a:rPr lang="en-US" dirty="0" smtClean="0"/>
              <a:t>or water </a:t>
            </a:r>
            <a:r>
              <a:rPr lang="en-US" dirty="0"/>
              <a:t>detectors </a:t>
            </a:r>
            <a:r>
              <a:rPr lang="en-US" dirty="0" smtClean="0"/>
              <a:t>and </a:t>
            </a:r>
            <a:r>
              <a:rPr lang="en-US" dirty="0"/>
              <a:t>there is fire </a:t>
            </a:r>
            <a:endParaRPr lang="en-US" dirty="0" smtClean="0"/>
          </a:p>
          <a:p>
            <a:pPr lvl="4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May be natural that </a:t>
            </a:r>
            <a:r>
              <a:rPr lang="en-US" dirty="0"/>
              <a:t>high number of sensors are </a:t>
            </a:r>
            <a:r>
              <a:rPr lang="en-US" dirty="0" smtClean="0"/>
              <a:t>reporting </a:t>
            </a:r>
          </a:p>
          <a:p>
            <a:pPr lvl="4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It is desirable </a:t>
            </a:r>
            <a:r>
              <a:rPr lang="en-US" dirty="0"/>
              <a:t>as </a:t>
            </a:r>
            <a:r>
              <a:rPr lang="en-US" dirty="0" smtClean="0"/>
              <a:t>fire </a:t>
            </a:r>
            <a:r>
              <a:rPr lang="en-US" dirty="0"/>
              <a:t>department </a:t>
            </a:r>
            <a:r>
              <a:rPr lang="en-US" dirty="0" smtClean="0"/>
              <a:t>would know the extent of fire and </a:t>
            </a:r>
            <a:r>
              <a:rPr lang="en-US" dirty="0"/>
              <a:t>smoke </a:t>
            </a:r>
            <a:r>
              <a:rPr lang="en-US" dirty="0" smtClean="0"/>
              <a:t>and if sprinklers </a:t>
            </a:r>
            <a:r>
              <a:rPr lang="en-US" dirty="0"/>
              <a:t>are </a:t>
            </a:r>
            <a:r>
              <a:rPr lang="en-US" dirty="0" smtClean="0"/>
              <a:t>working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800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itchFamily="34" charset="-128"/>
              </a:rPr>
              <a:t>Motivation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8350696" cy="454414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Performance parameters of relevant importance </a:t>
            </a:r>
            <a:endParaRPr lang="en-US" sz="18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Overloading can cause unfairness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Certain users may never get the chance to transmit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Energy efficiency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Laptop/cell phone batteries have finite capacity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Investigate grouping performance in terms of the above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Considering the same grouping protocol as in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6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8350696" cy="504056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1000 </a:t>
            </a:r>
            <a:r>
              <a:rPr lang="en-US" sz="2000" dirty="0"/>
              <a:t>STAs associated with an </a:t>
            </a:r>
            <a:r>
              <a:rPr lang="en-US" sz="2000" dirty="0" smtClean="0"/>
              <a:t>AP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STAs </a:t>
            </a:r>
            <a:r>
              <a:rPr lang="en-US" sz="2000" dirty="0"/>
              <a:t>are uniformly distributed within a 1km radius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Traffic model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1000 packets/s</a:t>
            </a:r>
            <a:endParaRPr lang="en-US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Packets consist of 256 bytes</a:t>
            </a:r>
            <a:endParaRPr lang="en-US" sz="16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2 MHz channel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84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Simulation Scenarios	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0288"/>
            <a:ext cx="8350696" cy="525658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1 group or 3 groups (randomly created)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Scenarios</a:t>
            </a:r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Three groups (1.0/0.0/0.0) no sleep simultaneous start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Only STAs in a single group can contend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DCF is used for the STAs that pass the “contention test”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If they have traffic, contend simultaneously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STAs that fail the test go to sleep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Group schedules alternate with </a:t>
            </a:r>
            <a:r>
              <a:rPr lang="en-US" sz="2000" dirty="0" smtClean="0"/>
              <a:t>time (short beacons can be used)</a:t>
            </a:r>
            <a:endParaRPr lang="en-US" sz="2000" dirty="0"/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Three groups (1.0/0.0/0.0) sleep randomized start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DCF </a:t>
            </a:r>
            <a:r>
              <a:rPr lang="en-US" sz="2000" dirty="0" smtClean="0"/>
              <a:t>with </a:t>
            </a:r>
            <a:r>
              <a:rPr lang="en-US" sz="2000" dirty="0"/>
              <a:t>randomization </a:t>
            </a:r>
            <a:r>
              <a:rPr lang="en-US" sz="2000" dirty="0" smtClean="0"/>
              <a:t> </a:t>
            </a:r>
            <a:endParaRPr lang="en-US" sz="2000" dirty="0"/>
          </a:p>
          <a:p>
            <a:pPr lvl="3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Uniform in Beacon interval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STAs listen Beacons, sleep, wake up to transmit and sleep </a:t>
            </a:r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1 group (1.0) sleep </a:t>
            </a:r>
            <a:r>
              <a:rPr lang="en-US" dirty="0" smtClean="0"/>
              <a:t>(</a:t>
            </a:r>
            <a:r>
              <a:rPr lang="en-US" dirty="0"/>
              <a:t>DCF with sleep option) </a:t>
            </a:r>
          </a:p>
        </p:txBody>
      </p:sp>
    </p:spTree>
    <p:extLst>
      <p:ext uri="{BB962C8B-B14F-4D97-AF65-F5344CB8AC3E}">
        <p14:creationId xmlns:p14="http://schemas.microsoft.com/office/powerpoint/2010/main" val="90659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The 1000 STAs case: CDF of Delay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1872208" cy="43204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DCF (1 group)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52770" y="1556792"/>
            <a:ext cx="31089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3 groups not randomized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97814" y="1556792"/>
            <a:ext cx="273515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/>
              <a:t>3</a:t>
            </a:r>
            <a:r>
              <a:rPr lang="en-US" sz="2000" dirty="0" smtClean="0"/>
              <a:t> groups randomized</a:t>
            </a:r>
            <a:endParaRPr lang="en-US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06904"/>
            <a:ext cx="2926823" cy="23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71" y="2132856"/>
            <a:ext cx="2904789" cy="234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904789" cy="23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95536" y="4618183"/>
            <a:ext cx="8350696" cy="154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Large delays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Normal since the system is overloaded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Grouping of 3 groups with randomization </a:t>
            </a:r>
            <a:r>
              <a:rPr lang="en-US" i="1" dirty="0" smtClean="0">
                <a:solidFill>
                  <a:srgbClr val="FF0000"/>
                </a:solidFill>
              </a:rPr>
              <a:t>outperforms </a:t>
            </a:r>
            <a:r>
              <a:rPr lang="en-US" dirty="0" smtClean="0"/>
              <a:t>DCF in terms of delay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386104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~184s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391331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~81s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52320" y="391331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~50s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46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8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The 1000 STAs case: Energy per STA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51" y="1412776"/>
            <a:ext cx="2448272" cy="43204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DCF (1 group)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48053" y="1412776"/>
            <a:ext cx="31089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3 groups not randomized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97814" y="1412776"/>
            <a:ext cx="274618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/>
              <a:t>3</a:t>
            </a:r>
            <a:r>
              <a:rPr lang="en-US" sz="2000" dirty="0" smtClean="0"/>
              <a:t> groups randomized</a:t>
            </a:r>
            <a:endParaRPr lang="en-US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" y="1916832"/>
            <a:ext cx="3048008" cy="251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07" y="1947292"/>
            <a:ext cx="3051682" cy="248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89" y="1916832"/>
            <a:ext cx="3073715" cy="247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2759" y="4437112"/>
            <a:ext cx="89289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Energy consumption per STA is best under 3 groups with randomization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Worst case energy consumption is better than best case consumption of DCF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Grouping of 3 groups with randomization  </a:t>
            </a:r>
            <a:r>
              <a:rPr lang="en-US" i="1" dirty="0" smtClean="0">
                <a:solidFill>
                  <a:srgbClr val="FF0000"/>
                </a:solidFill>
              </a:rPr>
              <a:t>outperforms </a:t>
            </a:r>
            <a:r>
              <a:rPr lang="en-US" dirty="0" smtClean="0"/>
              <a:t>DCF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Randomization is needed in addition to grouping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To avoid contention at the same time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68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The 1000 STAs case: Packets per STA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2448272" cy="43204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DCF (1 group)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52770" y="1412776"/>
            <a:ext cx="31089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3 groups not randomized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97814" y="1412776"/>
            <a:ext cx="324036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/>
              <a:t>3</a:t>
            </a:r>
            <a:r>
              <a:rPr lang="en-US" sz="2000" dirty="0" smtClean="0"/>
              <a:t> groups randomized</a:t>
            </a:r>
            <a:endParaRPr lang="en-US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6" y="1916832"/>
            <a:ext cx="2834347" cy="22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25" y="1988840"/>
            <a:ext cx="2831009" cy="224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92" y="1988840"/>
            <a:ext cx="2810979" cy="224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4293096"/>
            <a:ext cx="835069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Fairness improves with grouping and randomization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000" dirty="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Jain Index of fairness		                               with maximum  at 1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sz="16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1600" dirty="0" smtClean="0"/>
              <a:t>DCF:   			0.4575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1600" dirty="0" smtClean="0"/>
              <a:t>3 groups no randomization:	0.7013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1600" dirty="0" smtClean="0"/>
              <a:t>3 groups randomization:		0.9168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9" y="4817472"/>
            <a:ext cx="2742841" cy="56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3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6716</TotalTime>
  <Words>748</Words>
  <Application>Microsoft Office PowerPoint</Application>
  <PresentationFormat>On-screen Show (4:3)</PresentationFormat>
  <Paragraphs>148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802-11-Submission</vt:lpstr>
      <vt:lpstr>Document</vt:lpstr>
      <vt:lpstr>Grouping For .11ah Networks</vt:lpstr>
      <vt:lpstr>Abstract</vt:lpstr>
      <vt:lpstr>Motivation</vt:lpstr>
      <vt:lpstr>Motivation</vt:lpstr>
      <vt:lpstr>Simulations</vt:lpstr>
      <vt:lpstr>Simulation Scenarios </vt:lpstr>
      <vt:lpstr>The 1000 STAs case: CDF of Delay</vt:lpstr>
      <vt:lpstr>The 1000 STAs case: Energy per STA</vt:lpstr>
      <vt:lpstr>The 1000 STAs case: Packets per STA</vt:lpstr>
      <vt:lpstr>The 1000 STAs case: Energy per Packet</vt:lpstr>
      <vt:lpstr>Conclusions</vt:lpstr>
      <vt:lpstr>References</vt:lpstr>
      <vt:lpstr>Straw Poll</vt:lpstr>
    </vt:vector>
  </TitlesOfParts>
  <Company>Renesas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Pantelidou Anna</dc:creator>
  <cp:lastModifiedBy>Pantelidou Anna</cp:lastModifiedBy>
  <cp:revision>100</cp:revision>
  <cp:lastPrinted>1998-02-10T13:28:06Z</cp:lastPrinted>
  <dcterms:created xsi:type="dcterms:W3CDTF">2012-01-09T09:44:15Z</dcterms:created>
  <dcterms:modified xsi:type="dcterms:W3CDTF">2012-03-12T19:10:01Z</dcterms:modified>
</cp:coreProperties>
</file>