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5"/>
  </p:sldMasterIdLst>
  <p:notesMasterIdLst>
    <p:notesMasterId r:id="rId15"/>
  </p:notesMasterIdLst>
  <p:handoutMasterIdLst>
    <p:handoutMasterId r:id="rId16"/>
  </p:handoutMasterIdLst>
  <p:sldIdLst>
    <p:sldId id="428" r:id="rId6"/>
    <p:sldId id="455" r:id="rId7"/>
    <p:sldId id="458" r:id="rId8"/>
    <p:sldId id="465" r:id="rId9"/>
    <p:sldId id="460" r:id="rId10"/>
    <p:sldId id="461" r:id="rId11"/>
    <p:sldId id="466" r:id="rId12"/>
    <p:sldId id="462" r:id="rId13"/>
    <p:sldId id="463" r:id="rId14"/>
  </p:sldIdLst>
  <p:sldSz cx="9144000" cy="6858000" type="screen4x3"/>
  <p:notesSz cx="9321800" cy="6946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1pPr>
    <a:lvl2pPr marL="139171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2pPr>
    <a:lvl3pPr marL="278341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3pPr>
    <a:lvl4pPr marL="417513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4pPr>
    <a:lvl5pPr marL="556683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5pPr>
    <a:lvl6pPr marL="695854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6pPr>
    <a:lvl7pPr marL="835024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7pPr>
    <a:lvl8pPr marL="974196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8pPr>
    <a:lvl9pPr marL="1113366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0073AC"/>
    <a:srgbClr val="43A361"/>
    <a:srgbClr val="996633"/>
    <a:srgbClr val="CCCC00"/>
    <a:srgbClr val="CCFF33"/>
    <a:srgbClr val="99FF33"/>
    <a:srgbClr val="C2DCC3"/>
    <a:srgbClr val="C1DD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5" autoAdjust="0"/>
    <p:restoredTop sz="94660"/>
  </p:normalViewPr>
  <p:slideViewPr>
    <p:cSldViewPr>
      <p:cViewPr>
        <p:scale>
          <a:sx n="90" d="100"/>
          <a:sy n="90" d="100"/>
        </p:scale>
        <p:origin x="-522" y="156"/>
      </p:cViewPr>
      <p:guideLst>
        <p:guide orient="horz" pos="845"/>
        <p:guide pos="430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1050" y="-96"/>
      </p:cViewPr>
      <p:guideLst>
        <p:guide orient="horz" pos="2188"/>
        <p:guide pos="2936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CR&amp;D_innerPage_3medRes"/>
          <p:cNvPicPr>
            <a:picLocks noChangeAspect="1" noChangeArrowheads="1"/>
          </p:cNvPicPr>
          <p:nvPr/>
        </p:nvPicPr>
        <p:blipFill>
          <a:blip r:embed="rId2" cstate="print"/>
          <a:srcRect l="1181" t="1714" r="1181" b="80571"/>
          <a:stretch>
            <a:fillRect/>
          </a:stretch>
        </p:blipFill>
        <p:spPr bwMode="auto">
          <a:xfrm>
            <a:off x="0" y="-1913"/>
            <a:ext cx="9321800" cy="71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741169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80197" y="0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4175" y="520700"/>
            <a:ext cx="3473450" cy="2605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180" y="3299778"/>
            <a:ext cx="7457440" cy="312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598349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80197" y="6598349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89DAB31-59AD-4F23-91ED-D5C760CE79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69154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1pPr>
    <a:lvl2pPr marL="139171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2pPr>
    <a:lvl3pPr marL="278341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3pPr>
    <a:lvl4pPr marL="417513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4pPr>
    <a:lvl5pPr marL="556683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5pPr>
    <a:lvl6pPr marL="695854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6pPr>
    <a:lvl7pPr marL="835024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7pPr>
    <a:lvl8pPr marL="974196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8pPr>
    <a:lvl9pPr marL="1113366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049E0A4-D13C-48AD-B305-EC11398105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4BE23980-0B66-44B1-9D24-F7EED9DFE4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Times New Roman" pitchFamily="18" charset="0"/>
              </a:defRPr>
            </a:lvl1pPr>
            <a:lvl2pPr>
              <a:defRPr baseline="0">
                <a:latin typeface="Times New Roman" pitchFamily="18" charset="0"/>
              </a:defRPr>
            </a:lvl2pPr>
            <a:lvl3pPr>
              <a:defRPr baseline="0">
                <a:latin typeface="Times New Roman" pitchFamily="18" charset="0"/>
              </a:defRPr>
            </a:lvl3pPr>
            <a:lvl4pPr>
              <a:defRPr baseline="0">
                <a:latin typeface="Times New Roman" pitchFamily="18" charset="0"/>
              </a:defRPr>
            </a:lvl4pPr>
            <a:lvl5pPr>
              <a:defRPr baseline="0">
                <a:latin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8CE9F9CF-3121-4AF5-95C4-3FA2B5B427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2716ED19-D27A-43A3-82AF-CF4240BA693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8427DC16-8487-4687-B614-64F9F531C3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DBE39F8B-9560-4412-B07B-3288B07C94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1C975370-970A-454F-9099-D44253997A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C05F17D-7BD0-478F-9DF8-D07B7DDA82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74815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>
                <a:latin typeface="+mj-lt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381375" y="363380"/>
            <a:ext cx="54578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err="1" smtClean="0">
                <a:solidFill>
                  <a:schemeClr val="tx1"/>
                </a:solidFill>
                <a:latin typeface="+mn-lt"/>
              </a:rPr>
              <a:t>doc.:IEEE</a:t>
            </a:r>
            <a:r>
              <a:rPr lang="en-US" sz="1600" b="1" dirty="0" smtClean="0">
                <a:solidFill>
                  <a:schemeClr val="tx1"/>
                </a:solidFill>
                <a:latin typeface="+mn-lt"/>
              </a:rPr>
              <a:t> 802.11-</a:t>
            </a:r>
            <a:r>
              <a:rPr lang="en-US" sz="1600" b="1" dirty="0" smtClean="0">
                <a:latin typeface="+mn-lt"/>
                <a:cs typeface="Calibri" pitchFamily="34" charset="0"/>
              </a:rPr>
              <a:t>12/03 xxr1</a:t>
            </a:r>
            <a:endParaRPr lang="en-US" sz="1600" b="1" kern="1200" dirty="0">
              <a:solidFill>
                <a:schemeClr val="tx1"/>
              </a:solidFill>
              <a:latin typeface="+mn-lt"/>
              <a:ea typeface="+mn-ea"/>
              <a:cs typeface="Calibri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95536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59532" y="332656"/>
            <a:ext cx="19082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39688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smtClean="0">
                <a:latin typeface="+mj-lt"/>
                <a:cs typeface="Calibri" pitchFamily="34" charset="0"/>
              </a:rPr>
              <a:t>March </a:t>
            </a:r>
            <a:r>
              <a:rPr lang="en-US" sz="1600" b="1" baseline="0" dirty="0" smtClean="0">
                <a:latin typeface="+mj-lt"/>
                <a:cs typeface="Calibri" pitchFamily="34" charset="0"/>
              </a:rPr>
              <a:t>2012</a:t>
            </a:r>
            <a:endParaRPr lang="en-US" sz="1600" b="1" kern="1200" dirty="0">
              <a:solidFill>
                <a:schemeClr val="tx1"/>
              </a:solidFill>
              <a:latin typeface="+mj-lt"/>
              <a:ea typeface="+mn-ea"/>
              <a:cs typeface="Calibri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7056276" y="6489340"/>
            <a:ext cx="17553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>
                <a:solidFill>
                  <a:schemeClr val="tx1"/>
                </a:solidFill>
                <a:latin typeface="+mn-lt"/>
              </a:rPr>
              <a:t>Z.</a:t>
            </a:r>
            <a:r>
              <a:rPr lang="en-US" sz="1200" b="0" baseline="0" dirty="0" smtClean="0">
                <a:solidFill>
                  <a:schemeClr val="tx1"/>
                </a:solidFill>
                <a:latin typeface="+mn-lt"/>
              </a:rPr>
              <a:t> Quan</a:t>
            </a:r>
            <a:r>
              <a:rPr lang="en-US" sz="1200" b="0" dirty="0" smtClean="0">
                <a:solidFill>
                  <a:schemeClr val="tx1"/>
                </a:solidFill>
                <a:latin typeface="+mn-lt"/>
              </a:rPr>
              <a:t>, Qualcomm Inc</a:t>
            </a:r>
            <a:endParaRPr lang="en-US" sz="1200" b="0" kern="1200" dirty="0">
              <a:solidFill>
                <a:schemeClr val="tx1"/>
              </a:solidFill>
              <a:latin typeface="+mn-lt"/>
              <a:ea typeface="+mn-ea"/>
              <a:cs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75556" y="806847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MAC Header Compression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762000" y="1880828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Authors:</a:t>
            </a: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7183" name="Object 11"/>
          <p:cNvGraphicFramePr>
            <a:graphicFrameLocks noChangeAspect="1"/>
          </p:cNvGraphicFramePr>
          <p:nvPr/>
        </p:nvGraphicFramePr>
        <p:xfrm>
          <a:off x="733425" y="2306638"/>
          <a:ext cx="7421563" cy="4264025"/>
        </p:xfrm>
        <a:graphic>
          <a:graphicData uri="http://schemas.openxmlformats.org/presentationml/2006/ole">
            <p:oleObj spid="_x0000_s7186" name="Document" r:id="rId3" imgW="8513727" imgH="471757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Header Compression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25603" name="Object 11"/>
          <p:cNvGraphicFramePr>
            <a:graphicFrameLocks noChangeAspect="1"/>
          </p:cNvGraphicFramePr>
          <p:nvPr/>
        </p:nvGraphicFramePr>
        <p:xfrm>
          <a:off x="722313" y="2360613"/>
          <a:ext cx="7613650" cy="4433887"/>
        </p:xfrm>
        <a:graphic>
          <a:graphicData uri="http://schemas.openxmlformats.org/presentationml/2006/ole">
            <p:oleObj spid="_x0000_s25606" name="Document" r:id="rId3" imgW="8524437" imgH="497589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Introduction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32948" cy="4267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b="1" dirty="0" smtClean="0">
                <a:latin typeface="+mn-lt"/>
              </a:rPr>
              <a:t>MAC header (</a:t>
            </a:r>
            <a:r>
              <a:rPr lang="en-US" altLang="zh-CN" b="1" dirty="0" smtClean="0">
                <a:latin typeface="+mn-lt"/>
              </a:rPr>
              <a:t>30-36</a:t>
            </a:r>
            <a:r>
              <a:rPr lang="en-US" b="1" dirty="0" smtClean="0">
                <a:latin typeface="+mn-lt"/>
              </a:rPr>
              <a:t> octets in 11n) </a:t>
            </a:r>
            <a:r>
              <a:rPr lang="en-US" altLang="zh-CN" b="1" dirty="0" smtClean="0">
                <a:latin typeface="+mn-lt"/>
              </a:rPr>
              <a:t>is </a:t>
            </a:r>
            <a:r>
              <a:rPr lang="en-US" b="1" dirty="0" smtClean="0">
                <a:latin typeface="+mn-lt"/>
              </a:rPr>
              <a:t>a significant overhead for short MPDUs</a:t>
            </a:r>
            <a:endParaRPr lang="en-US" altLang="zh-CN" dirty="0" smtClean="0">
              <a:latin typeface="+mn-lt"/>
            </a:endParaRPr>
          </a:p>
          <a:p>
            <a:pPr lvl="1"/>
            <a:r>
              <a:rPr lang="en-US" sz="1600" dirty="0" smtClean="0">
                <a:latin typeface="+mn-lt"/>
              </a:rPr>
              <a:t>Inefficient for short-packet applications</a:t>
            </a:r>
          </a:p>
          <a:p>
            <a:pPr lvl="2"/>
            <a:r>
              <a:rPr lang="en-US" sz="1400" dirty="0" smtClean="0">
                <a:latin typeface="+mn-lt"/>
              </a:rPr>
              <a:t>E.g., FR-EM document includes traffic specifications for sensors (256Bytes), and industrial process automation (64Bytes) [1]. Several other applications with very short transmit packets can be envisioned.</a:t>
            </a:r>
          </a:p>
          <a:p>
            <a:pPr marL="342900" lvl="1" indent="-342900">
              <a:buFontTx/>
              <a:buChar char="•"/>
            </a:pPr>
            <a:r>
              <a:rPr lang="en-US" altLang="zh-CN" b="1" dirty="0" smtClean="0">
                <a:latin typeface="+mn-lt"/>
              </a:rPr>
              <a:t>Shorten the MAC header can save power and reduce medium occupancy</a:t>
            </a:r>
          </a:p>
          <a:p>
            <a:pPr marL="685800" lvl="2" indent="-342900">
              <a:buFont typeface="Times New Roman" pitchFamily="18" charset="0"/>
              <a:buChar char="–"/>
            </a:pPr>
            <a:r>
              <a:rPr lang="en-US" altLang="zh-CN" sz="1600" dirty="0" smtClean="0">
                <a:latin typeface="+mn-lt"/>
              </a:rPr>
              <a:t>Prolong battery lifetime</a:t>
            </a:r>
          </a:p>
          <a:p>
            <a:pPr marL="685800" lvl="2" indent="-342900">
              <a:buFont typeface="Times New Roman" pitchFamily="18" charset="0"/>
              <a:buChar char="–"/>
            </a:pPr>
            <a:r>
              <a:rPr lang="en-US" altLang="zh-CN" sz="1600" dirty="0" smtClean="0">
                <a:latin typeface="+mn-lt"/>
              </a:rPr>
              <a:t>Reduce medium occupancy</a:t>
            </a:r>
          </a:p>
          <a:p>
            <a:pPr marL="685800" lvl="2" indent="-342900">
              <a:buNone/>
            </a:pPr>
            <a:endParaRPr lang="en-US" altLang="zh-CN" sz="1600" dirty="0" smtClean="0">
              <a:latin typeface="+mn-lt"/>
            </a:endParaRPr>
          </a:p>
          <a:p>
            <a:r>
              <a:rPr lang="en-US" sz="2000" dirty="0" smtClean="0">
                <a:latin typeface="+mn-lt"/>
              </a:rPr>
              <a:t>This presentation proposes a protocol to reduce MAC overhead</a:t>
            </a:r>
          </a:p>
          <a:p>
            <a:pPr lvl="1"/>
            <a:r>
              <a:rPr lang="en-US" sz="1600" dirty="0" smtClean="0">
                <a:latin typeface="+mn-lt"/>
              </a:rPr>
              <a:t>The basic idea is to save constant information fields across packets at the </a:t>
            </a:r>
            <a:r>
              <a:rPr lang="en-US" sz="1600" dirty="0" smtClean="0"/>
              <a:t>transmitter/</a:t>
            </a:r>
            <a:r>
              <a:rPr lang="en-US" sz="1600" dirty="0" smtClean="0">
                <a:latin typeface="+mn-lt"/>
              </a:rPr>
              <a:t>receiver </a:t>
            </a:r>
            <a:r>
              <a:rPr lang="en-US" sz="1600" dirty="0" smtClean="0">
                <a:latin typeface="+mn-lt"/>
              </a:rPr>
              <a:t>so that they do not need be transmitted with each packet. </a:t>
            </a:r>
          </a:p>
          <a:p>
            <a:pPr>
              <a:buNone/>
            </a:pPr>
            <a:endParaRPr lang="en-US" sz="1600" dirty="0" smtClean="0">
              <a:latin typeface="+mn-lt"/>
            </a:endParaRPr>
          </a:p>
          <a:p>
            <a:pPr lvl="2">
              <a:buNone/>
            </a:pPr>
            <a:endParaRPr lang="en-US" sz="1600" dirty="0" smtClean="0">
              <a:latin typeface="+mn-lt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48052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b="1" dirty="0" smtClean="0">
                <a:latin typeface="+mj-lt"/>
              </a:rPr>
              <a:t>Some devices may transmit short packets to a receiver for the entire lifetime</a:t>
            </a:r>
          </a:p>
          <a:p>
            <a:pPr marL="685800" lvl="2" indent="-342900">
              <a:buFont typeface="Times New Roman" pitchFamily="18" charset="0"/>
              <a:buChar char="–"/>
            </a:pPr>
            <a:r>
              <a:rPr lang="en-US" sz="1600" dirty="0" smtClean="0">
                <a:latin typeface="+mj-lt"/>
              </a:rPr>
              <a:t>e.g., sensors periodically report measurements to the same data collection device.</a:t>
            </a:r>
          </a:p>
          <a:p>
            <a:pPr marL="685800" lvl="2" indent="-342900"/>
            <a:endParaRPr lang="en-US" altLang="zh-CN" b="1" dirty="0" smtClean="0">
              <a:latin typeface="+mj-lt"/>
            </a:endParaRPr>
          </a:p>
          <a:p>
            <a:pPr marL="342900" lvl="1" indent="-342900">
              <a:buFontTx/>
              <a:buChar char="•"/>
            </a:pPr>
            <a:r>
              <a:rPr lang="en-US" b="1" dirty="0" smtClean="0">
                <a:latin typeface="+mj-lt"/>
              </a:rPr>
              <a:t>MPDUs from the same transmitter to same receiver usually present same values for some of the header fields.</a:t>
            </a:r>
          </a:p>
          <a:p>
            <a:pPr lvl="1">
              <a:defRPr/>
            </a:pPr>
            <a:r>
              <a:rPr lang="en-US" sz="1600" dirty="0" smtClean="0">
                <a:latin typeface="+mj-lt"/>
              </a:rPr>
              <a:t>E.g. A1, A2, A3, A4,  portions of the CCMP header, and potentially portions of the payload</a:t>
            </a:r>
          </a:p>
          <a:p>
            <a:pPr lvl="1">
              <a:defRPr/>
            </a:pPr>
            <a:endParaRPr lang="en-US" sz="1600" dirty="0" smtClean="0">
              <a:latin typeface="+mj-lt"/>
            </a:endParaRPr>
          </a:p>
          <a:p>
            <a:pPr>
              <a:defRPr/>
            </a:pPr>
            <a:r>
              <a:rPr lang="en-US" sz="2000" dirty="0" smtClean="0">
                <a:latin typeface="+mj-lt"/>
              </a:rPr>
              <a:t>Transmitter could improve transmission efficiency by</a:t>
            </a:r>
          </a:p>
          <a:p>
            <a:pPr lvl="1">
              <a:defRPr/>
            </a:pPr>
            <a:r>
              <a:rPr lang="en-US" sz="1600" dirty="0" smtClean="0">
                <a:latin typeface="+mj-lt"/>
              </a:rPr>
              <a:t>notify receiver of which fields are going to be constant across transmitted data frames, and the value of those fields</a:t>
            </a:r>
          </a:p>
          <a:p>
            <a:pPr lvl="1">
              <a:defRPr/>
            </a:pPr>
            <a:r>
              <a:rPr lang="en-US" sz="1600" dirty="0" smtClean="0">
                <a:latin typeface="+mj-lt"/>
              </a:rPr>
              <a:t>omit those constant fields from all the transmitted frames thereafter  </a:t>
            </a:r>
          </a:p>
          <a:p>
            <a:endParaRPr lang="en-US" sz="1800" dirty="0" smtClean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Compression Setup</a:t>
            </a:r>
            <a:endParaRPr lang="en-US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287524" y="1700808"/>
            <a:ext cx="6624736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alibri" pitchFamily="34" charset="0"/>
              </a:rPr>
              <a:t>Tx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alibri" pitchFamily="34" charset="0"/>
              </a:rPr>
              <a:t> sends a “Header-Compression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alibri" pitchFamily="34" charset="0"/>
              </a:rPr>
              <a:t> </a:t>
            </a:r>
            <a:r>
              <a:rPr lang="en-US" b="1" kern="0" noProof="0" dirty="0" smtClean="0">
                <a:latin typeface="+mn-lt"/>
                <a:cs typeface="Calibri" pitchFamily="34" charset="0"/>
              </a:rPr>
              <a:t>Request”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alibri" pitchFamily="34" charset="0"/>
              </a:rPr>
              <a:t> (HC-</a:t>
            </a:r>
            <a:r>
              <a:rPr kumimoji="0" lang="en-US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alibri" pitchFamily="34" charset="0"/>
              </a:rPr>
              <a:t>Req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alibri" pitchFamily="34" charset="0"/>
              </a:rPr>
              <a:t>) management frame </a:t>
            </a:r>
            <a:r>
              <a:rPr lang="en-US" b="1" kern="0" dirty="0" smtClean="0">
                <a:latin typeface="+mn-lt"/>
                <a:cs typeface="Calibri" pitchFamily="34" charset="0"/>
              </a:rPr>
              <a:t>before the Data frames.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alibri" pitchFamily="34" charset="0"/>
            </a:endParaRP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1600" kern="0" dirty="0" smtClean="0">
                <a:latin typeface="+mn-lt"/>
                <a:cs typeface="Calibri" pitchFamily="34" charset="0"/>
              </a:rPr>
              <a:t>indicates which MAC header fields have constant value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Calibri" pitchFamily="34" charset="0"/>
              </a:rPr>
              <a:t>across data MPDUs, and includes their constant value.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endParaRPr kumimoji="0" lang="en-US" sz="1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Calibri" pitchFamily="34" charset="0"/>
            </a:endParaRPr>
          </a:p>
          <a:p>
            <a:pPr marL="285750" indent="-285750"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b="1" kern="0" dirty="0" smtClean="0">
                <a:latin typeface="+mn-lt"/>
                <a:cs typeface="Calibri" pitchFamily="34" charset="0"/>
              </a:rPr>
              <a:t>Rx responds with a “Header-Compression Response” (HC-Res) management frame.</a:t>
            </a:r>
          </a:p>
          <a:p>
            <a:pPr marL="703263" lvl="3" indent="-285750">
              <a:spcBef>
                <a:spcPct val="20000"/>
              </a:spcBef>
              <a:buFont typeface="Calibri" pitchFamily="34" charset="0"/>
              <a:buChar char="–"/>
            </a:pPr>
            <a:r>
              <a:rPr lang="en-US" sz="1600" kern="0" dirty="0" smtClean="0">
                <a:latin typeface="+mn-lt"/>
                <a:cs typeface="Calibri" pitchFamily="34" charset="0"/>
              </a:rPr>
              <a:t>Rx can save locally the constant fields</a:t>
            </a:r>
          </a:p>
          <a:p>
            <a:pPr marL="703263" lvl="3" indent="-285750">
              <a:spcBef>
                <a:spcPct val="20000"/>
              </a:spcBef>
              <a:buFont typeface="Calibri" pitchFamily="34" charset="0"/>
              <a:buChar char="–"/>
            </a:pPr>
            <a:r>
              <a:rPr lang="en-US" sz="1600" kern="0" dirty="0" smtClean="0">
                <a:latin typeface="+mn-lt"/>
                <a:cs typeface="Calibri" pitchFamily="34" charset="0"/>
              </a:rPr>
              <a:t>Rx can decline the request if it doesn’t have the capability or resource</a:t>
            </a:r>
          </a:p>
          <a:p>
            <a:pPr marL="703263" lvl="3" indent="-285750">
              <a:spcBef>
                <a:spcPct val="20000"/>
              </a:spcBef>
              <a:buFont typeface="Calibri" pitchFamily="34" charset="0"/>
              <a:buChar char="–"/>
            </a:pP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alibri" pitchFamily="34" charset="0"/>
            </a:endParaRPr>
          </a:p>
          <a:p>
            <a:pPr marL="342900" lvl="0" indent="-342900">
              <a:spcBef>
                <a:spcPct val="20000"/>
              </a:spcBef>
              <a:buFontTx/>
              <a:buChar char="•"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alibri" pitchFamily="34" charset="0"/>
              </a:rPr>
              <a:t>After the successful exchange, data frames are sent </a:t>
            </a:r>
            <a:r>
              <a:rPr lang="en-US" b="1" kern="0" dirty="0" smtClean="0">
                <a:latin typeface="+mn-lt"/>
                <a:cs typeface="Calibri" pitchFamily="34" charset="0"/>
              </a:rPr>
              <a:t>omitting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alibri" pitchFamily="34" charset="0"/>
              </a:rPr>
              <a:t> the constant fields as indicated in HC-req.</a:t>
            </a:r>
          </a:p>
          <a:p>
            <a:pPr marL="482071" lvl="1" indent="-342900">
              <a:spcBef>
                <a:spcPct val="20000"/>
              </a:spcBef>
              <a:buFont typeface="Times New Roman" pitchFamily="18" charset="0"/>
              <a:buChar char="–"/>
              <a:defRPr/>
            </a:pPr>
            <a:endParaRPr kumimoji="0" lang="en-US" sz="1000" b="0" i="0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Calibri" pitchFamily="34" charset="0"/>
            </a:endParaRPr>
          </a:p>
          <a:p>
            <a:pPr marL="285750" indent="-285750"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Calibri" pitchFamily="34" charset="0"/>
              </a:rPr>
              <a:t>Upon reception of packets with a compressed header, receiver </a:t>
            </a:r>
            <a:r>
              <a:rPr lang="en-US" b="1" kern="0" dirty="0" smtClean="0">
                <a:latin typeface="+mn-lt"/>
                <a:cs typeface="Calibri" pitchFamily="34" charset="0"/>
              </a:rPr>
              <a:t>recovers the missing info. and reconstructs the full header.</a:t>
            </a:r>
          </a:p>
          <a:p>
            <a:pPr marL="742950" lvl="1" indent="-285750" eaLnBrk="1" hangingPunct="1">
              <a:spcBef>
                <a:spcPct val="20000"/>
              </a:spcBef>
              <a:defRPr/>
            </a:pPr>
            <a:endParaRPr lang="en-US" sz="1600" kern="0" dirty="0" smtClean="0">
              <a:latin typeface="+mn-lt"/>
              <a:cs typeface="Calibri" pitchFamily="34" charset="0"/>
            </a:endParaRP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  <a:defRPr/>
            </a:pPr>
            <a:endParaRPr lang="en-US" sz="1600" kern="0" dirty="0" smtClean="0">
              <a:latin typeface="+mn-lt"/>
              <a:cs typeface="Calibri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6984268" y="1772816"/>
            <a:ext cx="36004" cy="40684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568444" y="1772816"/>
            <a:ext cx="36004" cy="40684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974650" y="2191737"/>
            <a:ext cx="1629798" cy="157143"/>
          </a:xfrm>
          <a:prstGeom prst="straightConnector1">
            <a:avLst/>
          </a:prstGeom>
          <a:ln>
            <a:headEnd type="none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6984268" y="2420888"/>
            <a:ext cx="1600200" cy="144016"/>
          </a:xfrm>
          <a:prstGeom prst="straightConnector1">
            <a:avLst/>
          </a:prstGeom>
          <a:ln>
            <a:headEnd type="none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984268" y="3429000"/>
            <a:ext cx="1584176" cy="144016"/>
          </a:xfrm>
          <a:prstGeom prst="straightConnector1">
            <a:avLst/>
          </a:prstGeom>
          <a:ln>
            <a:headEnd type="none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rot="471397">
            <a:off x="7390963" y="2035862"/>
            <a:ext cx="6880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HC </a:t>
            </a:r>
            <a:r>
              <a:rPr lang="en-US" sz="1100" dirty="0" err="1" smtClean="0"/>
              <a:t>Req</a:t>
            </a:r>
            <a:endParaRPr lang="en-US" sz="1100" dirty="0"/>
          </a:p>
        </p:txBody>
      </p:sp>
      <p:sp>
        <p:nvSpPr>
          <p:cNvPr id="32" name="TextBox 31"/>
          <p:cNvSpPr txBox="1"/>
          <p:nvPr/>
        </p:nvSpPr>
        <p:spPr>
          <a:xfrm rot="21138549">
            <a:off x="7395479" y="2265922"/>
            <a:ext cx="7585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HC </a:t>
            </a:r>
            <a:r>
              <a:rPr lang="en-US" sz="1100" dirty="0" err="1" smtClean="0"/>
              <a:t>Resp</a:t>
            </a:r>
            <a:endParaRPr lang="en-US" sz="1100" dirty="0"/>
          </a:p>
        </p:txBody>
      </p:sp>
      <p:sp>
        <p:nvSpPr>
          <p:cNvPr id="33" name="TextBox 32"/>
          <p:cNvSpPr txBox="1"/>
          <p:nvPr/>
        </p:nvSpPr>
        <p:spPr>
          <a:xfrm rot="471397">
            <a:off x="7179903" y="3244748"/>
            <a:ext cx="4828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Data</a:t>
            </a:r>
            <a:endParaRPr lang="en-US" sz="1100" dirty="0"/>
          </a:p>
        </p:txBody>
      </p:sp>
      <p:cxnSp>
        <p:nvCxnSpPr>
          <p:cNvPr id="40" name="Straight Arrow Connector 39"/>
          <p:cNvCxnSpPr/>
          <p:nvPr/>
        </p:nvCxnSpPr>
        <p:spPr>
          <a:xfrm flipH="1">
            <a:off x="6984268" y="3609020"/>
            <a:ext cx="1564196" cy="120588"/>
          </a:xfrm>
          <a:prstGeom prst="straightConnector1">
            <a:avLst/>
          </a:prstGeom>
          <a:ln>
            <a:headEnd type="none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rot="21153695">
            <a:off x="7179474" y="3501635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ACK</a:t>
            </a:r>
            <a:endParaRPr lang="en-US" sz="1100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7020272" y="3933056"/>
            <a:ext cx="1584176" cy="144016"/>
          </a:xfrm>
          <a:prstGeom prst="straightConnector1">
            <a:avLst/>
          </a:prstGeom>
          <a:ln>
            <a:headEnd type="none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7020272" y="4113076"/>
            <a:ext cx="1564196" cy="120588"/>
          </a:xfrm>
          <a:prstGeom prst="straightConnector1">
            <a:avLst/>
          </a:prstGeom>
          <a:ln>
            <a:headEnd type="none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 rot="21153695">
            <a:off x="7215478" y="4005691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ACK</a:t>
            </a:r>
            <a:endParaRPr lang="en-US" sz="1100" dirty="0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7020272" y="4437112"/>
            <a:ext cx="1584176" cy="144016"/>
          </a:xfrm>
          <a:prstGeom prst="straightConnector1">
            <a:avLst/>
          </a:prstGeom>
          <a:ln>
            <a:headEnd type="none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7020272" y="4617132"/>
            <a:ext cx="1564196" cy="120588"/>
          </a:xfrm>
          <a:prstGeom prst="straightConnector1">
            <a:avLst/>
          </a:prstGeom>
          <a:ln>
            <a:headEnd type="none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 rot="21153695">
            <a:off x="7215478" y="4509747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ACK</a:t>
            </a:r>
            <a:endParaRPr lang="en-US" sz="1100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7020272" y="4905164"/>
            <a:ext cx="1584176" cy="144016"/>
          </a:xfrm>
          <a:prstGeom prst="straightConnector1">
            <a:avLst/>
          </a:prstGeom>
          <a:ln>
            <a:headEnd type="none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7020272" y="5085184"/>
            <a:ext cx="1564196" cy="120588"/>
          </a:xfrm>
          <a:prstGeom prst="straightConnector1">
            <a:avLst/>
          </a:prstGeom>
          <a:ln>
            <a:headEnd type="none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 rot="21153695">
            <a:off x="7215478" y="4977799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ACK</a:t>
            </a:r>
            <a:endParaRPr lang="en-US" sz="1100" dirty="0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7020272" y="5445224"/>
            <a:ext cx="1584176" cy="144016"/>
          </a:xfrm>
          <a:prstGeom prst="straightConnector1">
            <a:avLst/>
          </a:prstGeom>
          <a:ln>
            <a:headEnd type="none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7020272" y="5625244"/>
            <a:ext cx="1564196" cy="120588"/>
          </a:xfrm>
          <a:prstGeom prst="straightConnector1">
            <a:avLst/>
          </a:prstGeom>
          <a:ln>
            <a:headEnd type="none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 rot="21153695">
            <a:off x="7215478" y="5517859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ACK</a:t>
            </a:r>
            <a:endParaRPr lang="en-US" sz="1100" dirty="0"/>
          </a:p>
        </p:txBody>
      </p:sp>
      <p:sp>
        <p:nvSpPr>
          <p:cNvPr id="57" name="TextBox 56"/>
          <p:cNvSpPr txBox="1"/>
          <p:nvPr/>
        </p:nvSpPr>
        <p:spPr>
          <a:xfrm rot="471397">
            <a:off x="7179903" y="3747686"/>
            <a:ext cx="4828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Data</a:t>
            </a:r>
            <a:endParaRPr lang="en-US" sz="1100" dirty="0"/>
          </a:p>
        </p:txBody>
      </p:sp>
      <p:sp>
        <p:nvSpPr>
          <p:cNvPr id="58" name="TextBox 57"/>
          <p:cNvSpPr txBox="1"/>
          <p:nvPr/>
        </p:nvSpPr>
        <p:spPr>
          <a:xfrm rot="471397">
            <a:off x="7205909" y="4252860"/>
            <a:ext cx="4828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Data</a:t>
            </a:r>
            <a:endParaRPr lang="en-US" sz="1100" dirty="0"/>
          </a:p>
        </p:txBody>
      </p:sp>
      <p:sp>
        <p:nvSpPr>
          <p:cNvPr id="59" name="TextBox 58"/>
          <p:cNvSpPr txBox="1"/>
          <p:nvPr/>
        </p:nvSpPr>
        <p:spPr>
          <a:xfrm rot="471397">
            <a:off x="7251911" y="4720912"/>
            <a:ext cx="4828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Data</a:t>
            </a:r>
            <a:endParaRPr lang="en-US" sz="1100" dirty="0"/>
          </a:p>
        </p:txBody>
      </p:sp>
      <p:sp>
        <p:nvSpPr>
          <p:cNvPr id="60" name="TextBox 59"/>
          <p:cNvSpPr txBox="1"/>
          <p:nvPr/>
        </p:nvSpPr>
        <p:spPr>
          <a:xfrm rot="471397">
            <a:off x="7251911" y="5259854"/>
            <a:ext cx="4828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Data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Example of a Compressed Data Frame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16732"/>
            <a:ext cx="8305800" cy="4872608"/>
          </a:xfrm>
        </p:spPr>
        <p:txBody>
          <a:bodyPr/>
          <a:lstStyle/>
          <a:p>
            <a:r>
              <a:rPr lang="en-US" sz="1800" dirty="0" smtClean="0">
                <a:latin typeface="+mn-lt"/>
              </a:rPr>
              <a:t>Compressed data frame includes</a:t>
            </a:r>
          </a:p>
          <a:p>
            <a:pPr marL="685800" lvl="2" indent="-342900"/>
            <a:r>
              <a:rPr lang="en-US" dirty="0" smtClean="0"/>
              <a:t>A unique identifier/addresses </a:t>
            </a:r>
          </a:p>
          <a:p>
            <a:pPr marL="1028700" lvl="3" indent="-342900"/>
            <a:r>
              <a:rPr lang="en-US" dirty="0" smtClean="0">
                <a:latin typeface="+mn-lt"/>
              </a:rPr>
              <a:t>A receiver needs to unambiguously determine whether it is the intended recipient of the frame</a:t>
            </a:r>
          </a:p>
          <a:p>
            <a:pPr marL="1028700" lvl="3" indent="-342900"/>
            <a:r>
              <a:rPr lang="en-US" dirty="0" smtClean="0"/>
              <a:t>Receiver uses the identifier to retrieve missing fields that were previously communicated via the HC-</a:t>
            </a:r>
            <a:r>
              <a:rPr lang="en-US" dirty="0" err="1" smtClean="0"/>
              <a:t>Req</a:t>
            </a:r>
            <a:r>
              <a:rPr lang="en-US" dirty="0" smtClean="0"/>
              <a:t>/HC-Res exchange</a:t>
            </a:r>
            <a:endParaRPr lang="en-US" dirty="0" smtClean="0">
              <a:latin typeface="+mn-lt"/>
            </a:endParaRPr>
          </a:p>
          <a:p>
            <a:pPr marL="685800" lvl="2" indent="-342900"/>
            <a:r>
              <a:rPr lang="en-US" dirty="0" smtClean="0">
                <a:latin typeface="+mn-lt"/>
              </a:rPr>
              <a:t>Relevant header info that is not constant across frames</a:t>
            </a:r>
          </a:p>
          <a:p>
            <a:pPr marL="1028700" lvl="3" indent="-342900"/>
            <a:r>
              <a:rPr lang="en-US" dirty="0" smtClean="0">
                <a:latin typeface="+mn-lt"/>
              </a:rPr>
              <a:t>E.g. sequence number, some necessary subfields of FC and </a:t>
            </a:r>
            <a:r>
              <a:rPr lang="en-US" dirty="0" err="1" smtClean="0">
                <a:latin typeface="+mn-lt"/>
              </a:rPr>
              <a:t>QoS</a:t>
            </a:r>
            <a:r>
              <a:rPr lang="en-US" dirty="0" smtClean="0">
                <a:latin typeface="+mn-lt"/>
              </a:rPr>
              <a:t> field etc. </a:t>
            </a:r>
          </a:p>
          <a:p>
            <a:pPr marL="685800" lvl="2" indent="-342900"/>
            <a:r>
              <a:rPr lang="en-US" dirty="0" smtClean="0">
                <a:latin typeface="+mn-lt"/>
              </a:rPr>
              <a:t>FCS, and payload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274815" y="6520698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MAC overhead can be reduced by storing constant information fields at the </a:t>
            </a:r>
            <a:r>
              <a:rPr lang="en-US" sz="2000" dirty="0" smtClean="0"/>
              <a:t>transmitter/receiver</a:t>
            </a:r>
            <a:r>
              <a:rPr lang="en-US" sz="2000" dirty="0" smtClean="0"/>
              <a:t>. </a:t>
            </a:r>
          </a:p>
          <a:p>
            <a:pPr lvl="1"/>
            <a:r>
              <a:rPr lang="en-US" sz="1600" dirty="0" err="1" smtClean="0"/>
              <a:t>E.g</a:t>
            </a:r>
            <a:r>
              <a:rPr lang="en-US" sz="1600" dirty="0" smtClean="0"/>
              <a:t>, saving of A3 and A4 (12 bytes)  corresponds to 640us for each MPDU at MCS0-2rep</a:t>
            </a:r>
          </a:p>
          <a:p>
            <a:pPr lvl="1"/>
            <a:r>
              <a:rPr lang="en-US" sz="1600" dirty="0" smtClean="0"/>
              <a:t>Further compression can be achieved from CCMP fields and payload </a:t>
            </a:r>
          </a:p>
          <a:p>
            <a:r>
              <a:rPr lang="en-US" sz="2000" dirty="0" smtClean="0"/>
              <a:t>Compression can be setup through a simple management exchange. </a:t>
            </a: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Reference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600" dirty="0" smtClean="0">
                <a:latin typeface="Calibri" pitchFamily="34" charset="0"/>
              </a:rPr>
              <a:t>[1] 11-11-0905-03-00ah-tgah-functional-requirements-and-evaluation-methodology</a:t>
            </a:r>
          </a:p>
          <a:p>
            <a:pPr>
              <a:buNone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Straw poll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sz="2000" dirty="0" smtClean="0">
                <a:latin typeface="Calibri" pitchFamily="34" charset="0"/>
              </a:rPr>
              <a:t>	Do you support to include in the spec framework, the concept of storing constant MAC header information at the transmitter/receiver through a management exchange, as an optional feature?</a:t>
            </a:r>
          </a:p>
          <a:p>
            <a:endParaRPr lang="en-US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p:Policy xmlns:p="office.server.policy" id="" local="true">
  <p:Name>Document</p:Name>
  <p:Description/>
  <p:Statement/>
  <p:PolicyItems>
    <p:PolicyItem featureId="QualcommTagPolicy" staticId="0x01010001C8FFCFE5539B4F95C9BBFD1E8D37C3" UniqueId="a253d69b-3fef-43a0-a5c4-4d62eb166b7c">
      <p:Name>Qualcomm Tagging Policy</p:Name>
      <p:Description>Qualcomm Custom Policy for Tagging</p:Description>
      <p:CustomData/>
    </p:PolicyItem>
  </p:PolicyItems>
</p:Policy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C8FFCFE5539B4F95C9BBFD1E8D37C3" ma:contentTypeVersion="7" ma:contentTypeDescription="Create a new document." ma:contentTypeScope="" ma:versionID="02819f028e000f5c3ca8451d6cad740b">
  <xsd:schema xmlns:xsd="http://www.w3.org/2001/XMLSchema" xmlns:xs="http://www.w3.org/2001/XMLSchema" xmlns:p="http://schemas.microsoft.com/office/2006/metadata/properties" xmlns:ns1="http://schemas.microsoft.com/sharepoint/v3" xmlns:ns2="aa21d8ab-c51c-4ace-8c54-d3ccf266cfba" targetNamespace="http://schemas.microsoft.com/office/2006/metadata/properties" ma:root="true" ma:fieldsID="20298ac77d39a9d1740f83cbbd3bfd61" ns1:_="" ns2:_="">
    <xsd:import namespace="http://schemas.microsoft.com/sharepoint/v3"/>
    <xsd:import namespace="aa21d8ab-c51c-4ace-8c54-d3ccf266cfba"/>
    <xsd:element name="properties">
      <xsd:complexType>
        <xsd:sequence>
          <xsd:element name="documentManagement">
            <xsd:complexType>
              <xsd:all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8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21d8ab-c51c-4ace-8c54-d3ccf266cfba" elementFormDefault="qualified">
    <xsd:import namespace="http://schemas.microsoft.com/office/2006/documentManagement/types"/>
    <xsd:import namespace="http://schemas.microsoft.com/office/infopath/2007/PartnerControls"/>
    <xsd:element name="QBU" ma:index="9" ma:displayName="Qualcomm Business Unit" ma:default="Corporate" ma:internalName="QBU" ma:readOnly="true">
      <xsd:simpleType>
        <xsd:restriction base="dms:Text"/>
      </xsd:simpleType>
    </xsd:element>
    <xsd:element name="QDEPT" ma:index="10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0849EC-424C-49BC-A5A5-D4D263B7214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BFD3F03-7024-47F4-B7B1-5F6419EA3B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0D768F-5D61-47B8-AF08-86404C7CA922}">
  <ds:schemaRefs>
    <ds:schemaRef ds:uri="office.server.policy"/>
  </ds:schemaRefs>
</ds:datastoreItem>
</file>

<file path=customXml/itemProps4.xml><?xml version="1.0" encoding="utf-8"?>
<ds:datastoreItem xmlns:ds="http://schemas.openxmlformats.org/officeDocument/2006/customXml" ds:itemID="{57BD1C03-3B4B-42FE-85B5-0F93CE63E0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a21d8ab-c51c-4ace-8c54-d3ccf266cf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18799</TotalTime>
  <Words>494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Extend Submission Template</vt:lpstr>
      <vt:lpstr>Document</vt:lpstr>
      <vt:lpstr>MAC Header Compression</vt:lpstr>
      <vt:lpstr>MAC Header Compression</vt:lpstr>
      <vt:lpstr>Introduction</vt:lpstr>
      <vt:lpstr>Scenario</vt:lpstr>
      <vt:lpstr>Compression Setup</vt:lpstr>
      <vt:lpstr>Example of a Compressed Data Frame</vt:lpstr>
      <vt:lpstr>Conclusions</vt:lpstr>
      <vt:lpstr>Reference</vt:lpstr>
      <vt:lpstr>Straw poll</vt:lpstr>
    </vt:vector>
  </TitlesOfParts>
  <Company>Qualcomm, Incorporated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pdraxler</dc:creator>
  <cp:lastModifiedBy>Merlin, Simone</cp:lastModifiedBy>
  <cp:revision>721</cp:revision>
  <dcterms:created xsi:type="dcterms:W3CDTF">2008-10-07T17:07:33Z</dcterms:created>
  <dcterms:modified xsi:type="dcterms:W3CDTF">2012-03-12T07:20:14Z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0x01010001C8FFCFE5539B4F95C9BBFD1E8D37C3</vt:lpwstr>
  </property>
  <property fmtid="{D5CDD505-2E9C-101B-9397-08002B2CF9AE}" pid="4" name="_AdHocReviewCycleID">
    <vt:i4>-239538764</vt:i4>
  </property>
  <property fmtid="{D5CDD505-2E9C-101B-9397-08002B2CF9AE}" pid="5" name="_EmailSubject">
    <vt:lpwstr>IEEE presentation</vt:lpwstr>
  </property>
  <property fmtid="{D5CDD505-2E9C-101B-9397-08002B2CF9AE}" pid="6" name="_AuthorEmail">
    <vt:lpwstr>zquan@qualcomm.com</vt:lpwstr>
  </property>
  <property fmtid="{D5CDD505-2E9C-101B-9397-08002B2CF9AE}" pid="7" name="_AuthorEmailDisplayName">
    <vt:lpwstr>Quan, Zhi</vt:lpwstr>
  </property>
  <property fmtid="{D5CDD505-2E9C-101B-9397-08002B2CF9AE}" pid="8" name="_PreviousAdHocReviewCycleID">
    <vt:i4>938459738</vt:i4>
  </property>
</Properties>
</file>