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5"/>
  </p:notesMasterIdLst>
  <p:handoutMasterIdLst>
    <p:handoutMasterId r:id="rId16"/>
  </p:handoutMasterIdLst>
  <p:sldIdLst>
    <p:sldId id="428" r:id="rId6"/>
    <p:sldId id="455" r:id="rId7"/>
    <p:sldId id="458" r:id="rId8"/>
    <p:sldId id="465" r:id="rId9"/>
    <p:sldId id="460" r:id="rId10"/>
    <p:sldId id="461" r:id="rId11"/>
    <p:sldId id="466" r:id="rId12"/>
    <p:sldId id="462" r:id="rId13"/>
    <p:sldId id="463" r:id="rId14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5" autoAdjust="0"/>
    <p:restoredTop sz="94660"/>
  </p:normalViewPr>
  <p:slideViewPr>
    <p:cSldViewPr>
      <p:cViewPr>
        <p:scale>
          <a:sx n="90" d="100"/>
          <a:sy n="90" d="100"/>
        </p:scale>
        <p:origin x="-522" y="156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12/03 xxr1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March 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7056276" y="6489340"/>
            <a:ext cx="17553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Z.</a:t>
            </a:r>
            <a:r>
              <a:rPr lang="en-US" sz="1200" b="0" baseline="0" dirty="0" smtClean="0">
                <a:solidFill>
                  <a:schemeClr val="tx1"/>
                </a:solidFill>
                <a:latin typeface="+mn-lt"/>
              </a:rPr>
              <a:t> Quan</a:t>
            </a: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, Qualcomm Inc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MAC Header Compression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188082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7183" name="Object 11"/>
          <p:cNvGraphicFramePr>
            <a:graphicFrameLocks noChangeAspect="1"/>
          </p:cNvGraphicFramePr>
          <p:nvPr/>
        </p:nvGraphicFramePr>
        <p:xfrm>
          <a:off x="733425" y="2306638"/>
          <a:ext cx="7421563" cy="4264025"/>
        </p:xfrm>
        <a:graphic>
          <a:graphicData uri="http://schemas.openxmlformats.org/presentationml/2006/ole">
            <p:oleObj spid="_x0000_s7186" name="Document" r:id="rId3" imgW="8513727" imgH="47175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Header Compression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5603" name="Object 11"/>
          <p:cNvGraphicFramePr>
            <a:graphicFrameLocks noChangeAspect="1"/>
          </p:cNvGraphicFramePr>
          <p:nvPr/>
        </p:nvGraphicFramePr>
        <p:xfrm>
          <a:off x="722313" y="2360613"/>
          <a:ext cx="7613650" cy="4433887"/>
        </p:xfrm>
        <a:graphic>
          <a:graphicData uri="http://schemas.openxmlformats.org/presentationml/2006/ole">
            <p:oleObj spid="_x0000_s25606" name="Document" r:id="rId3" imgW="8524437" imgH="497589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Introduction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32948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 smtClean="0">
                <a:latin typeface="+mn-lt"/>
              </a:rPr>
              <a:t>MAC header (</a:t>
            </a:r>
            <a:r>
              <a:rPr lang="en-US" altLang="zh-CN" b="1" dirty="0" smtClean="0">
                <a:latin typeface="+mn-lt"/>
              </a:rPr>
              <a:t>30-36</a:t>
            </a:r>
            <a:r>
              <a:rPr lang="en-US" b="1" dirty="0" smtClean="0">
                <a:latin typeface="+mn-lt"/>
              </a:rPr>
              <a:t> octets in 11n) </a:t>
            </a:r>
            <a:r>
              <a:rPr lang="en-US" altLang="zh-CN" b="1" dirty="0" smtClean="0">
                <a:latin typeface="+mn-lt"/>
              </a:rPr>
              <a:t>is </a:t>
            </a:r>
            <a:r>
              <a:rPr lang="en-US" b="1" dirty="0" smtClean="0">
                <a:latin typeface="+mn-lt"/>
              </a:rPr>
              <a:t>a significant overhead for short MPDUs</a:t>
            </a:r>
            <a:endParaRPr lang="en-US" altLang="zh-CN" dirty="0" smtClean="0">
              <a:latin typeface="+mn-lt"/>
            </a:endParaRPr>
          </a:p>
          <a:p>
            <a:pPr lvl="1"/>
            <a:r>
              <a:rPr lang="en-US" sz="1600" dirty="0" smtClean="0">
                <a:latin typeface="+mn-lt"/>
              </a:rPr>
              <a:t>Inefficient for short-packet applications</a:t>
            </a:r>
          </a:p>
          <a:p>
            <a:pPr lvl="2"/>
            <a:r>
              <a:rPr lang="en-US" sz="1400" dirty="0" smtClean="0">
                <a:latin typeface="+mn-lt"/>
              </a:rPr>
              <a:t>E.g., FR-EM document includes traffic specifications for sensors (256Bytes), and industrial process automation (64Bytes) [1]. Several other applications with very short transmit packets can be envisioned.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latin typeface="+mn-lt"/>
              </a:rPr>
              <a:t>Shorten the MAC header can save power and reduce medium occupancy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1600" dirty="0" smtClean="0">
                <a:latin typeface="+mn-lt"/>
              </a:rPr>
              <a:t>Prolong battery lifetime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1600" dirty="0" smtClean="0">
                <a:latin typeface="+mn-lt"/>
              </a:rPr>
              <a:t>Reduce medium occupancy</a:t>
            </a:r>
          </a:p>
          <a:p>
            <a:pPr marL="685800" lvl="2" indent="-342900">
              <a:buNone/>
            </a:pPr>
            <a:endParaRPr lang="en-US" altLang="zh-CN" sz="1600" dirty="0" smtClean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This presentation proposes a protocol to reduce MAC overhead</a:t>
            </a:r>
          </a:p>
          <a:p>
            <a:pPr lvl="1"/>
            <a:r>
              <a:rPr lang="en-US" sz="1600" dirty="0" smtClean="0">
                <a:latin typeface="+mn-lt"/>
              </a:rPr>
              <a:t>The basic idea is to save constant information fields across packets at the </a:t>
            </a:r>
            <a:r>
              <a:rPr lang="en-US" sz="1600" dirty="0" smtClean="0"/>
              <a:t>transmitter/</a:t>
            </a:r>
            <a:r>
              <a:rPr lang="en-US" sz="1600" dirty="0" smtClean="0">
                <a:latin typeface="+mn-lt"/>
              </a:rPr>
              <a:t>receiver </a:t>
            </a:r>
            <a:r>
              <a:rPr lang="en-US" sz="1600" dirty="0" smtClean="0">
                <a:latin typeface="+mn-lt"/>
              </a:rPr>
              <a:t>so that they do not need be transmitted with each packet. </a:t>
            </a:r>
          </a:p>
          <a:p>
            <a:pPr>
              <a:buNone/>
            </a:pPr>
            <a:endParaRPr lang="en-US" sz="1600" dirty="0" smtClean="0">
              <a:latin typeface="+mn-lt"/>
            </a:endParaRPr>
          </a:p>
          <a:p>
            <a:pPr lvl="2">
              <a:buNone/>
            </a:pPr>
            <a:endParaRPr lang="en-US" sz="1600" dirty="0" smtClean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8052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latin typeface="+mj-lt"/>
              </a:rPr>
              <a:t>Some devices may transmit short packets to a receiver for the entire lifetime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sz="1600" dirty="0" smtClean="0">
                <a:latin typeface="+mj-lt"/>
              </a:rPr>
              <a:t>e.g., sensors periodically report measurements to the same data collection device.</a:t>
            </a:r>
          </a:p>
          <a:p>
            <a:pPr marL="685800" lvl="2" indent="-342900"/>
            <a:endParaRPr lang="en-US" altLang="zh-CN" b="1" dirty="0" smtClean="0">
              <a:latin typeface="+mj-lt"/>
            </a:endParaRPr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latin typeface="+mj-lt"/>
              </a:rPr>
              <a:t>MPDUs from the same transmitter to same receiver usually present same values for some of the header fields.</a:t>
            </a:r>
          </a:p>
          <a:p>
            <a:pPr lvl="1">
              <a:defRPr/>
            </a:pPr>
            <a:r>
              <a:rPr lang="en-US" sz="1600" dirty="0" smtClean="0">
                <a:latin typeface="+mj-lt"/>
              </a:rPr>
              <a:t>E.g. A1, A2, A3, A4,  portions of the CCMP header, and potentially portions of the payload</a:t>
            </a:r>
          </a:p>
          <a:p>
            <a:pPr lvl="1">
              <a:defRPr/>
            </a:pPr>
            <a:endParaRPr lang="en-US" sz="1600" dirty="0" smtClean="0">
              <a:latin typeface="+mj-lt"/>
            </a:endParaRPr>
          </a:p>
          <a:p>
            <a:pPr>
              <a:defRPr/>
            </a:pPr>
            <a:r>
              <a:rPr lang="en-US" sz="2000" dirty="0" smtClean="0">
                <a:latin typeface="+mj-lt"/>
              </a:rPr>
              <a:t>Transmitter could improve transmission efficiency by</a:t>
            </a:r>
          </a:p>
          <a:p>
            <a:pPr lvl="1">
              <a:defRPr/>
            </a:pPr>
            <a:r>
              <a:rPr lang="en-US" sz="1600" dirty="0" smtClean="0">
                <a:latin typeface="+mj-lt"/>
              </a:rPr>
              <a:t>notify receiver of which fields are going to be constant across transmitted data frames, and the value of those fields</a:t>
            </a:r>
          </a:p>
          <a:p>
            <a:pPr lvl="1">
              <a:defRPr/>
            </a:pPr>
            <a:r>
              <a:rPr lang="en-US" sz="1600" dirty="0" smtClean="0">
                <a:latin typeface="+mj-lt"/>
              </a:rPr>
              <a:t>omit those constant fields from all the transmitted frames thereafter  </a:t>
            </a:r>
          </a:p>
          <a:p>
            <a:endParaRPr lang="en-US" sz="1800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Compression Setup</a:t>
            </a:r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287524" y="1700808"/>
            <a:ext cx="662473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Tx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sends a “Header-Compression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</a:t>
            </a:r>
            <a:r>
              <a:rPr lang="en-US" b="1" kern="0" noProof="0" dirty="0" smtClean="0">
                <a:latin typeface="+mn-lt"/>
                <a:cs typeface="Calibri" pitchFamily="34" charset="0"/>
              </a:rPr>
              <a:t>Request”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(HC-</a:t>
            </a:r>
            <a:r>
              <a:rPr kumimoji="0" lang="en-US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Req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) management frame </a:t>
            </a:r>
            <a:r>
              <a:rPr lang="en-US" b="1" kern="0" dirty="0" smtClean="0">
                <a:latin typeface="+mn-lt"/>
                <a:cs typeface="Calibri" pitchFamily="34" charset="0"/>
              </a:rPr>
              <a:t>before the Data frames.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alibri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1600" kern="0" dirty="0" smtClean="0">
                <a:latin typeface="+mn-lt"/>
                <a:cs typeface="Calibri" pitchFamily="34" charset="0"/>
              </a:rPr>
              <a:t>indicates which MAC header fields have constant value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Calibri" pitchFamily="34" charset="0"/>
              </a:rPr>
              <a:t>across data MPDUs, and includes their constant value.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endParaRPr kumimoji="0" lang="en-US" sz="1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Calibri" pitchFamily="34" charset="0"/>
            </a:endParaRPr>
          </a:p>
          <a:p>
            <a:pPr marL="285750" indent="-28575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b="1" kern="0" dirty="0" smtClean="0">
                <a:latin typeface="+mn-lt"/>
                <a:cs typeface="Calibri" pitchFamily="34" charset="0"/>
              </a:rPr>
              <a:t>Rx responds with a “Header-Compression Response” (HC-Res) management frame.</a:t>
            </a:r>
          </a:p>
          <a:p>
            <a:pPr marL="703263" lvl="3" indent="-285750">
              <a:spcBef>
                <a:spcPct val="20000"/>
              </a:spcBef>
              <a:buFont typeface="Calibri" pitchFamily="34" charset="0"/>
              <a:buChar char="–"/>
            </a:pPr>
            <a:r>
              <a:rPr lang="en-US" sz="1600" kern="0" dirty="0" smtClean="0">
                <a:latin typeface="+mn-lt"/>
                <a:cs typeface="Calibri" pitchFamily="34" charset="0"/>
              </a:rPr>
              <a:t>Rx can save locally the constant fields</a:t>
            </a:r>
          </a:p>
          <a:p>
            <a:pPr marL="703263" lvl="3" indent="-285750">
              <a:spcBef>
                <a:spcPct val="20000"/>
              </a:spcBef>
              <a:buFont typeface="Calibri" pitchFamily="34" charset="0"/>
              <a:buChar char="–"/>
            </a:pPr>
            <a:r>
              <a:rPr lang="en-US" sz="1600" kern="0" dirty="0" smtClean="0">
                <a:latin typeface="+mn-lt"/>
                <a:cs typeface="Calibri" pitchFamily="34" charset="0"/>
              </a:rPr>
              <a:t>Rx can decline the request if it doesn’t have the capability or resource</a:t>
            </a:r>
          </a:p>
          <a:p>
            <a:pPr marL="703263" lvl="3" indent="-285750">
              <a:spcBef>
                <a:spcPct val="20000"/>
              </a:spcBef>
              <a:buFont typeface="Calibri" pitchFamily="34" charset="0"/>
              <a:buChar char="–"/>
            </a:pP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alibri" pitchFamily="34" charset="0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After the successful exchange, data frames are sent </a:t>
            </a:r>
            <a:r>
              <a:rPr lang="en-US" b="1" kern="0" dirty="0" smtClean="0">
                <a:latin typeface="+mn-lt"/>
                <a:cs typeface="Calibri" pitchFamily="34" charset="0"/>
              </a:rPr>
              <a:t>omitting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itchFamily="34" charset="0"/>
              </a:rPr>
              <a:t> the constant fields as indicated in HC-req.</a:t>
            </a:r>
          </a:p>
          <a:p>
            <a:pPr marL="482071" lvl="1" indent="-34290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Calibri" pitchFamily="34" charset="0"/>
            </a:endParaRPr>
          </a:p>
          <a:p>
            <a:pPr marL="285750" indent="-28575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Calibri" pitchFamily="34" charset="0"/>
              </a:rPr>
              <a:t>Upon reception of packets with a compressed header, receiver </a:t>
            </a:r>
            <a:r>
              <a:rPr lang="en-US" b="1" kern="0" dirty="0" smtClean="0">
                <a:latin typeface="+mn-lt"/>
                <a:cs typeface="Calibri" pitchFamily="34" charset="0"/>
              </a:rPr>
              <a:t>recovers the missing info. and reconstructs the full header.</a:t>
            </a:r>
          </a:p>
          <a:p>
            <a:pPr marL="742950" lvl="1" indent="-285750" eaLnBrk="1" hangingPunct="1">
              <a:spcBef>
                <a:spcPct val="20000"/>
              </a:spcBef>
              <a:defRPr/>
            </a:pPr>
            <a:endParaRPr lang="en-US" sz="1600" kern="0" dirty="0" smtClean="0">
              <a:latin typeface="+mn-lt"/>
              <a:cs typeface="Calibri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endParaRPr lang="en-US" sz="1600" kern="0" dirty="0" smtClean="0">
              <a:latin typeface="+mn-lt"/>
              <a:cs typeface="Calibri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984268" y="1772816"/>
            <a:ext cx="36004" cy="40684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568444" y="1772816"/>
            <a:ext cx="36004" cy="40684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974650" y="2191737"/>
            <a:ext cx="1629798" cy="157143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984268" y="2420888"/>
            <a:ext cx="1600200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984268" y="3429000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471397">
            <a:off x="7390963" y="2035862"/>
            <a:ext cx="6880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HC </a:t>
            </a:r>
            <a:r>
              <a:rPr lang="en-US" sz="1100" dirty="0" err="1" smtClean="0"/>
              <a:t>Req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 rot="21138549">
            <a:off x="7395479" y="2265922"/>
            <a:ext cx="7585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HC </a:t>
            </a:r>
            <a:r>
              <a:rPr lang="en-US" sz="1100" dirty="0" err="1" smtClean="0"/>
              <a:t>Resp</a:t>
            </a:r>
            <a:endParaRPr lang="en-US" sz="1100" dirty="0"/>
          </a:p>
        </p:txBody>
      </p:sp>
      <p:sp>
        <p:nvSpPr>
          <p:cNvPr id="33" name="TextBox 32"/>
          <p:cNvSpPr txBox="1"/>
          <p:nvPr/>
        </p:nvSpPr>
        <p:spPr>
          <a:xfrm rot="471397">
            <a:off x="7179903" y="3244748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6984268" y="3609020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21153695">
            <a:off x="7179474" y="3501635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020272" y="3933056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7020272" y="4113076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21153695">
            <a:off x="7215478" y="4005691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020272" y="4437112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020272" y="4617132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rot="21153695">
            <a:off x="7215478" y="4509747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020272" y="4905164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7020272" y="5085184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21153695">
            <a:off x="7215478" y="4977799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7020272" y="5445224"/>
            <a:ext cx="1584176" cy="144016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020272" y="5625244"/>
            <a:ext cx="1564196" cy="120588"/>
          </a:xfrm>
          <a:prstGeom prst="straightConnector1">
            <a:avLst/>
          </a:prstGeom>
          <a:ln>
            <a:headEnd type="none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21153695">
            <a:off x="7215478" y="5517859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ACK</a:t>
            </a:r>
            <a:endParaRPr lang="en-US" sz="1100" dirty="0"/>
          </a:p>
        </p:txBody>
      </p:sp>
      <p:sp>
        <p:nvSpPr>
          <p:cNvPr id="57" name="TextBox 56"/>
          <p:cNvSpPr txBox="1"/>
          <p:nvPr/>
        </p:nvSpPr>
        <p:spPr>
          <a:xfrm rot="471397">
            <a:off x="7179903" y="3747686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sp>
        <p:nvSpPr>
          <p:cNvPr id="58" name="TextBox 57"/>
          <p:cNvSpPr txBox="1"/>
          <p:nvPr/>
        </p:nvSpPr>
        <p:spPr>
          <a:xfrm rot="471397">
            <a:off x="7205909" y="4252860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 rot="471397">
            <a:off x="7251911" y="4720912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 rot="471397">
            <a:off x="7251911" y="5259854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Data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Example of a Compressed Data Frame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16732"/>
            <a:ext cx="8305800" cy="4872608"/>
          </a:xfrm>
        </p:spPr>
        <p:txBody>
          <a:bodyPr/>
          <a:lstStyle/>
          <a:p>
            <a:r>
              <a:rPr lang="en-US" sz="1800" dirty="0" smtClean="0">
                <a:latin typeface="+mn-lt"/>
              </a:rPr>
              <a:t>Compressed data frame includes</a:t>
            </a:r>
          </a:p>
          <a:p>
            <a:pPr marL="685800" lvl="2" indent="-342900"/>
            <a:r>
              <a:rPr lang="en-US" dirty="0" smtClean="0"/>
              <a:t>A unique identifier/addresses </a:t>
            </a:r>
          </a:p>
          <a:p>
            <a:pPr marL="1028700" lvl="3" indent="-342900"/>
            <a:r>
              <a:rPr lang="en-US" dirty="0" smtClean="0">
                <a:latin typeface="+mn-lt"/>
              </a:rPr>
              <a:t>A receiver needs to unambiguously determine whether it is the intended recipient of the frame</a:t>
            </a:r>
          </a:p>
          <a:p>
            <a:pPr marL="1028700" lvl="3" indent="-342900"/>
            <a:r>
              <a:rPr lang="en-US" dirty="0" smtClean="0"/>
              <a:t>Receiver uses the identifier to retrieve missing fields that were previously communicated via the HC-</a:t>
            </a:r>
            <a:r>
              <a:rPr lang="en-US" dirty="0" err="1" smtClean="0"/>
              <a:t>Req</a:t>
            </a:r>
            <a:r>
              <a:rPr lang="en-US" dirty="0" smtClean="0"/>
              <a:t>/HC-Res exchange</a:t>
            </a:r>
            <a:endParaRPr lang="en-US" dirty="0" smtClean="0">
              <a:latin typeface="+mn-lt"/>
            </a:endParaRPr>
          </a:p>
          <a:p>
            <a:pPr marL="685800" lvl="2" indent="-342900"/>
            <a:r>
              <a:rPr lang="en-US" dirty="0" smtClean="0">
                <a:latin typeface="+mn-lt"/>
              </a:rPr>
              <a:t>Relevant header info that is not constant across frames</a:t>
            </a:r>
          </a:p>
          <a:p>
            <a:pPr marL="1028700" lvl="3" indent="-342900"/>
            <a:r>
              <a:rPr lang="en-US" dirty="0" smtClean="0">
                <a:latin typeface="+mn-lt"/>
              </a:rPr>
              <a:t>E.g. sequence number, some necessary subfields of FC and </a:t>
            </a:r>
            <a:r>
              <a:rPr lang="en-US" dirty="0" err="1" smtClean="0">
                <a:latin typeface="+mn-lt"/>
              </a:rPr>
              <a:t>QoS</a:t>
            </a:r>
            <a:r>
              <a:rPr lang="en-US" dirty="0" smtClean="0">
                <a:latin typeface="+mn-lt"/>
              </a:rPr>
              <a:t> field etc. </a:t>
            </a:r>
          </a:p>
          <a:p>
            <a:pPr marL="685800" lvl="2" indent="-342900"/>
            <a:r>
              <a:rPr lang="en-US" dirty="0" smtClean="0">
                <a:latin typeface="+mn-lt"/>
              </a:rPr>
              <a:t>FCS, and payload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74815" y="6520698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MAC overhead can be reduced by storing constant information fields at the </a:t>
            </a:r>
            <a:r>
              <a:rPr lang="en-US" sz="2000" dirty="0" smtClean="0"/>
              <a:t>transmitter/receiver</a:t>
            </a:r>
            <a:r>
              <a:rPr lang="en-US" sz="2000" dirty="0" smtClean="0"/>
              <a:t>. </a:t>
            </a:r>
          </a:p>
          <a:p>
            <a:pPr lvl="1"/>
            <a:r>
              <a:rPr lang="en-US" sz="1600" dirty="0" err="1" smtClean="0"/>
              <a:t>E.g</a:t>
            </a:r>
            <a:r>
              <a:rPr lang="en-US" sz="1600" dirty="0" smtClean="0"/>
              <a:t>, saving of A3 and A4 (12 bytes)  corresponds to 640us for each MPDU at MCS0-2rep</a:t>
            </a:r>
          </a:p>
          <a:p>
            <a:pPr lvl="1"/>
            <a:r>
              <a:rPr lang="en-US" sz="1600" dirty="0" smtClean="0"/>
              <a:t>Further compression can be achieved from CCMP fields and payload </a:t>
            </a:r>
          </a:p>
          <a:p>
            <a:r>
              <a:rPr lang="en-US" sz="2000" dirty="0" smtClean="0"/>
              <a:t>Compression can be setup through a simple management exchange. 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Reference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>
                <a:latin typeface="Calibri" pitchFamily="34" charset="0"/>
              </a:rPr>
              <a:t>[1] 11-11-0905-03-00ah-tgah-functional-requirements-and-evaluation-methodology</a:t>
            </a:r>
          </a:p>
          <a:p>
            <a:pPr>
              <a:buNone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Straw poll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2000" dirty="0" smtClean="0">
                <a:latin typeface="Calibri" pitchFamily="34" charset="0"/>
              </a:rPr>
              <a:t>	Do you support to include in the spec framework, the concept of storing constant MAC header information at the transmitter/receiver through a management exchange, as an optional feature?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18799</TotalTime>
  <Words>494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Extend Submission Template</vt:lpstr>
      <vt:lpstr>Document</vt:lpstr>
      <vt:lpstr>MAC Header Compression</vt:lpstr>
      <vt:lpstr>MAC Header Compression</vt:lpstr>
      <vt:lpstr>Introduction</vt:lpstr>
      <vt:lpstr>Scenario</vt:lpstr>
      <vt:lpstr>Compression Setup</vt:lpstr>
      <vt:lpstr>Example of a Compressed Data Frame</vt:lpstr>
      <vt:lpstr>Conclusions</vt:lpstr>
      <vt:lpstr>Reference</vt:lpstr>
      <vt:lpstr>Straw poll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pdraxler</dc:creator>
  <cp:lastModifiedBy>Merlin, Simone</cp:lastModifiedBy>
  <cp:revision>721</cp:revision>
  <dcterms:created xsi:type="dcterms:W3CDTF">2008-10-07T17:07:33Z</dcterms:created>
  <dcterms:modified xsi:type="dcterms:W3CDTF">2012-03-12T07:20:14Z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-239538764</vt:i4>
  </property>
  <property fmtid="{D5CDD505-2E9C-101B-9397-08002B2CF9AE}" pid="5" name="_EmailSubject">
    <vt:lpwstr>IEEE presentation</vt:lpwstr>
  </property>
  <property fmtid="{D5CDD505-2E9C-101B-9397-08002B2CF9AE}" pid="6" name="_AuthorEmail">
    <vt:lpwstr>zquan@qualcomm.com</vt:lpwstr>
  </property>
  <property fmtid="{D5CDD505-2E9C-101B-9397-08002B2CF9AE}" pid="7" name="_AuthorEmailDisplayName">
    <vt:lpwstr>Quan, Zhi</vt:lpwstr>
  </property>
  <property fmtid="{D5CDD505-2E9C-101B-9397-08002B2CF9AE}" pid="8" name="_PreviousAdHocReviewCycleID">
    <vt:i4>938459738</vt:i4>
  </property>
</Properties>
</file>