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270" r:id="rId3"/>
    <p:sldId id="281" r:id="rId4"/>
    <p:sldId id="287" r:id="rId5"/>
    <p:sldId id="288" r:id="rId6"/>
    <p:sldId id="295" r:id="rId7"/>
    <p:sldId id="290" r:id="rId8"/>
    <p:sldId id="291" r:id="rId9"/>
    <p:sldId id="292" r:id="rId10"/>
    <p:sldId id="293" r:id="rId11"/>
    <p:sldId id="294" r:id="rId12"/>
    <p:sldId id="296" r:id="rId13"/>
    <p:sldId id="297" r:id="rId14"/>
    <p:sldId id="299" r:id="rId15"/>
    <p:sldId id="298" r:id="rId16"/>
    <p:sldId id="300" r:id="rId17"/>
    <p:sldId id="301" r:id="rId18"/>
    <p:sldId id="279" r:id="rId19"/>
    <p:sldId id="286" r:id="rId20"/>
    <p:sldId id="273" r:id="rId21"/>
    <p:sldId id="274" r:id="rId22"/>
    <p:sldId id="275" r:id="rId23"/>
    <p:sldId id="276" r:id="rId24"/>
    <p:sldId id="277"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4044" autoAdjust="0"/>
    <p:restoredTop sz="94671" autoAdjust="0"/>
  </p:normalViewPr>
  <p:slideViewPr>
    <p:cSldViewPr>
      <p:cViewPr>
        <p:scale>
          <a:sx n="80" d="100"/>
          <a:sy n="80" d="100"/>
        </p:scale>
        <p:origin x="-1722" y="96"/>
      </p:cViewPr>
      <p:guideLst>
        <p:guide orient="horz" pos="2160"/>
        <p:guide pos="2880"/>
      </p:guideLst>
    </p:cSldViewPr>
  </p:slideViewPr>
  <p:notesTextViewPr>
    <p:cViewPr>
      <p:scale>
        <a:sx n="100" d="100"/>
        <a:sy n="100" d="100"/>
      </p:scale>
      <p:origin x="0" y="0"/>
    </p:cViewPr>
  </p:notesText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20</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21</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24</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March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March 2012</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Motorola Mobility</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March 2012</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Motorola Mobility</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4931653" y="332601"/>
            <a:ext cx="3513847"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802.11-12/0360r14</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1/11-11-1138-01-00ah-packet-radio-mode-for-802-11ah-a-b-g-n.pp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March 2012</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Motorola Mobility</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March 2012</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2012-03-12</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0650"/>
          <a:ext cx="7683500" cy="3644900"/>
        </p:xfrm>
        <a:graphic>
          <a:graphicData uri="http://schemas.openxmlformats.org/presentationml/2006/ole">
            <mc:AlternateContent xmlns:mc="http://schemas.openxmlformats.org/markup-compatibility/2006">
              <mc:Choice xmlns:v="urn:schemas-microsoft-com:vml" Requires="v">
                <p:oleObj spid="_x0000_s1291" name="Document" r:id="rId4" imgW="8700545" imgH="4130115" progId="Word.Document.8">
                  <p:embed/>
                </p:oleObj>
              </mc:Choice>
              <mc:Fallback>
                <p:oleObj name="Document" r:id="rId4" imgW="8700545" imgH="4130115" progId="Word.Document.8">
                  <p:embed/>
                  <p:pic>
                    <p:nvPicPr>
                      <p:cNvPr id="0" name="Picture 19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988" y="2660650"/>
                        <a:ext cx="7683500" cy="3644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solidFill>
                  <a:schemeClr val="bg2"/>
                </a:solidFill>
              </a:rPr>
              <a:t>11-374</a:t>
            </a:r>
            <a:r>
              <a:rPr lang="en-US" dirty="0">
                <a:solidFill>
                  <a:schemeClr val="bg2"/>
                </a:solidFill>
              </a:rPr>
              <a:t>r2, Grouping For .11ah </a:t>
            </a:r>
            <a:r>
              <a:rPr lang="en-US" dirty="0" smtClean="0">
                <a:solidFill>
                  <a:schemeClr val="bg2"/>
                </a:solidFill>
              </a:rPr>
              <a:t>Networks</a:t>
            </a:r>
          </a:p>
          <a:p>
            <a:pPr marL="1009650" lvl="1" indent="-609600"/>
            <a:r>
              <a:rPr lang="en-US" dirty="0" smtClean="0">
                <a:solidFill>
                  <a:schemeClr val="bg2"/>
                </a:solidFill>
              </a:rPr>
              <a:t>Anna </a:t>
            </a:r>
            <a:r>
              <a:rPr lang="en-US" dirty="0" err="1" smtClean="0">
                <a:solidFill>
                  <a:schemeClr val="bg2"/>
                </a:solidFill>
              </a:rPr>
              <a:t>Pantelidou</a:t>
            </a:r>
            <a:r>
              <a:rPr lang="en-US" dirty="0" smtClean="0">
                <a:solidFill>
                  <a:schemeClr val="bg2"/>
                </a:solidFill>
              </a:rPr>
              <a:t> (</a:t>
            </a:r>
            <a:r>
              <a:rPr lang="en-US" dirty="0" err="1" smtClean="0">
                <a:solidFill>
                  <a:schemeClr val="bg2"/>
                </a:solidFill>
              </a:rPr>
              <a:t>Renesasmobile</a:t>
            </a:r>
            <a:r>
              <a:rPr lang="en-US" dirty="0" smtClean="0">
                <a:solidFill>
                  <a:schemeClr val="bg2"/>
                </a:solidFill>
              </a:rPr>
              <a:t>)</a:t>
            </a:r>
          </a:p>
          <a:p>
            <a:pPr marL="609600" indent="-609600"/>
            <a:r>
              <a:rPr lang="en-US" dirty="0" smtClean="0">
                <a:solidFill>
                  <a:schemeClr val="bg2"/>
                </a:solidFill>
              </a:rPr>
              <a:t>11-376r1</a:t>
            </a:r>
            <a:r>
              <a:rPr lang="en-US" dirty="0">
                <a:solidFill>
                  <a:schemeClr val="bg2"/>
                </a:solidFill>
              </a:rPr>
              <a:t>, On The BSS Max Idle Period</a:t>
            </a:r>
            <a:endParaRPr lang="en-US" dirty="0" smtClean="0">
              <a:solidFill>
                <a:schemeClr val="bg2"/>
              </a:solidFill>
            </a:endParaRPr>
          </a:p>
          <a:p>
            <a:pPr marL="1009650" lvl="1" indent="-609600"/>
            <a:r>
              <a:rPr lang="en-US" dirty="0" smtClean="0">
                <a:solidFill>
                  <a:schemeClr val="bg2"/>
                </a:solidFill>
              </a:rPr>
              <a:t>Anna </a:t>
            </a:r>
            <a:r>
              <a:rPr lang="en-US" dirty="0" err="1" smtClean="0">
                <a:solidFill>
                  <a:schemeClr val="bg2"/>
                </a:solidFill>
              </a:rPr>
              <a:t>Pantelidou</a:t>
            </a:r>
            <a:r>
              <a:rPr lang="en-US" dirty="0" smtClean="0">
                <a:solidFill>
                  <a:schemeClr val="bg2"/>
                </a:solidFill>
              </a:rPr>
              <a:t> (</a:t>
            </a:r>
            <a:r>
              <a:rPr lang="en-US" dirty="0" err="1" smtClean="0">
                <a:solidFill>
                  <a:schemeClr val="bg2"/>
                </a:solidFill>
              </a:rPr>
              <a:t>Renesasmobile</a:t>
            </a:r>
            <a:r>
              <a:rPr lang="en-US" dirty="0" smtClean="0">
                <a:solidFill>
                  <a:schemeClr val="bg2"/>
                </a:solidFill>
              </a:rPr>
              <a:t>)</a:t>
            </a:r>
          </a:p>
          <a:p>
            <a:pPr marL="609600" indent="-609600"/>
            <a:r>
              <a:rPr lang="en-US" dirty="0" smtClean="0">
                <a:solidFill>
                  <a:schemeClr val="bg2"/>
                </a:solidFill>
              </a:rPr>
              <a:t>11-12/362r0, </a:t>
            </a:r>
            <a:r>
              <a:rPr lang="en-US" dirty="0">
                <a:solidFill>
                  <a:schemeClr val="bg2"/>
                </a:solidFill>
              </a:rPr>
              <a:t>On the 802.11ah Performance</a:t>
            </a:r>
          </a:p>
          <a:p>
            <a:pPr marL="1009650" lvl="1" indent="-609600"/>
            <a:r>
              <a:rPr lang="en-US" dirty="0" err="1" smtClean="0">
                <a:solidFill>
                  <a:schemeClr val="bg2"/>
                </a:solidFill>
              </a:rPr>
              <a:t>Timo</a:t>
            </a:r>
            <a:r>
              <a:rPr lang="en-US" dirty="0" smtClean="0">
                <a:solidFill>
                  <a:schemeClr val="bg2"/>
                </a:solidFill>
              </a:rPr>
              <a:t> (</a:t>
            </a:r>
            <a:r>
              <a:rPr lang="en-US" dirty="0" err="1" smtClean="0">
                <a:solidFill>
                  <a:schemeClr val="bg2"/>
                </a:solidFill>
              </a:rPr>
              <a:t>Renesasmobile</a:t>
            </a:r>
            <a:r>
              <a:rPr lang="en-US" dirty="0">
                <a:solidFill>
                  <a:schemeClr val="bg2"/>
                </a:solidFill>
              </a:rPr>
              <a:t>)</a:t>
            </a:r>
            <a:endParaRPr lang="en-US" dirty="0" smtClean="0">
              <a:solidFill>
                <a:schemeClr val="bg2"/>
              </a:solidFill>
            </a:endParaRP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a:t>
            </a:r>
            <a:r>
              <a:rPr lang="en-US" altLang="ko-KR" dirty="0" err="1"/>
              <a:t>cont</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11-12/365r0</a:t>
            </a:r>
          </a:p>
          <a:p>
            <a:pPr lvl="1"/>
            <a:r>
              <a:rPr lang="en-US" altLang="ko-KR" dirty="0" smtClean="0">
                <a:solidFill>
                  <a:schemeClr val="bg2"/>
                </a:solidFill>
              </a:rPr>
              <a:t>Simone (Qualcomm)</a:t>
            </a:r>
          </a:p>
          <a:p>
            <a:r>
              <a:rPr lang="en-US" altLang="ko-KR" dirty="0">
                <a:solidFill>
                  <a:schemeClr val="bg2"/>
                </a:solidFill>
              </a:rPr>
              <a:t>11-12/369r0 </a:t>
            </a:r>
            <a:r>
              <a:rPr lang="en-US" altLang="ko-KR" dirty="0" smtClean="0">
                <a:solidFill>
                  <a:schemeClr val="bg2"/>
                </a:solidFill>
              </a:rPr>
              <a:t>32FFT-MIMO-Interleaver</a:t>
            </a:r>
          </a:p>
          <a:p>
            <a:pPr lvl="1"/>
            <a:r>
              <a:rPr lang="en-US" altLang="ko-KR" dirty="0" smtClean="0">
                <a:solidFill>
                  <a:schemeClr val="bg2"/>
                </a:solidFill>
              </a:rPr>
              <a:t>Ron (Broadcom) </a:t>
            </a:r>
          </a:p>
          <a:p>
            <a:r>
              <a:rPr lang="en-US" altLang="ko-KR" dirty="0" smtClean="0">
                <a:solidFill>
                  <a:schemeClr val="bg2"/>
                </a:solidFill>
              </a:rPr>
              <a:t>11-12/371r0 BF-Feedback-and-Protocol</a:t>
            </a:r>
            <a:endParaRPr lang="en-US" altLang="ko-KR" dirty="0">
              <a:solidFill>
                <a:schemeClr val="bg2"/>
              </a:solidFill>
            </a:endParaRPr>
          </a:p>
          <a:p>
            <a:pPr lvl="1"/>
            <a:r>
              <a:rPr lang="en-US" altLang="ko-KR" dirty="0">
                <a:solidFill>
                  <a:schemeClr val="bg2"/>
                </a:solidFill>
              </a:rPr>
              <a:t>Ron (Broadcom) </a:t>
            </a:r>
            <a:endParaRPr lang="en-US" altLang="ko-KR" dirty="0" smtClean="0">
              <a:solidFill>
                <a:schemeClr val="bg2"/>
              </a:solidFill>
            </a:endParaRPr>
          </a:p>
          <a:p>
            <a:r>
              <a:rPr lang="en-US" altLang="ko-KR" dirty="0">
                <a:solidFill>
                  <a:schemeClr val="bg2"/>
                </a:solidFill>
              </a:rPr>
              <a:t>11-12/373r0 </a:t>
            </a:r>
            <a:r>
              <a:rPr lang="en-US" altLang="ko-KR" dirty="0" smtClean="0">
                <a:solidFill>
                  <a:schemeClr val="bg2"/>
                </a:solidFill>
              </a:rPr>
              <a:t>BF-Frame-Format</a:t>
            </a:r>
          </a:p>
          <a:p>
            <a:pPr lvl="1"/>
            <a:r>
              <a:rPr lang="en-US" altLang="ko-KR" dirty="0">
                <a:solidFill>
                  <a:schemeClr val="bg2"/>
                </a:solidFill>
              </a:rPr>
              <a:t>Ron (Broadcom) </a:t>
            </a:r>
            <a:endParaRPr lang="ko-KR" altLang="en-US" dirty="0"/>
          </a:p>
        </p:txBody>
      </p:sp>
      <p:sp>
        <p:nvSpPr>
          <p:cNvPr id="4" name="날짜 개체 틀 3"/>
          <p:cNvSpPr>
            <a:spLocks noGrp="1"/>
          </p:cNvSpPr>
          <p:nvPr>
            <p:ph type="dt" sz="half" idx="10"/>
          </p:nvPr>
        </p:nvSpPr>
        <p:spPr/>
        <p:txBody>
          <a:bodyPr/>
          <a:lstStyle/>
          <a:p>
            <a:pPr>
              <a:defRPr/>
            </a:pPr>
            <a:r>
              <a:rPr lang="en-US" smtClean="0"/>
              <a:t>March 2012</a:t>
            </a:r>
            <a:endParaRPr lang="en-US" dirty="0"/>
          </a:p>
        </p:txBody>
      </p:sp>
      <p:sp>
        <p:nvSpPr>
          <p:cNvPr id="5" name="바닥글 개체 틀 4"/>
          <p:cNvSpPr>
            <a:spLocks noGrp="1"/>
          </p:cNvSpPr>
          <p:nvPr>
            <p:ph type="ftr" sz="quarter" idx="11"/>
          </p:nvPr>
        </p:nvSpPr>
        <p:spPr/>
        <p:txBody>
          <a:bodyPr/>
          <a:lstStyle/>
          <a:p>
            <a:pPr>
              <a:defRPr/>
            </a:pPr>
            <a:r>
              <a:rPr lang="en-US" smtClean="0"/>
              <a:t>David Halasz, Motorola Mobility</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Tree>
    <p:extLst>
      <p:ext uri="{BB962C8B-B14F-4D97-AF65-F5344CB8AC3E}">
        <p14:creationId xmlns:p14="http://schemas.microsoft.com/office/powerpoint/2010/main" val="4149798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da-DK" dirty="0" smtClean="0">
                <a:solidFill>
                  <a:schemeClr val="bg2"/>
                </a:solidFill>
              </a:rPr>
              <a:t>12/308r0 Revisit 2MHz SIG Field</a:t>
            </a:r>
          </a:p>
          <a:p>
            <a:pPr marL="1009650" lvl="1" indent="-609600"/>
            <a:r>
              <a:rPr lang="en-US" dirty="0" err="1" smtClean="0">
                <a:solidFill>
                  <a:schemeClr val="bg2"/>
                </a:solidFill>
              </a:rPr>
              <a:t>Sameer</a:t>
            </a:r>
            <a:r>
              <a:rPr lang="en-US" dirty="0" smtClean="0">
                <a:solidFill>
                  <a:schemeClr val="bg2"/>
                </a:solidFill>
              </a:rPr>
              <a:t> </a:t>
            </a:r>
            <a:r>
              <a:rPr lang="en-US" dirty="0" err="1" smtClean="0">
                <a:solidFill>
                  <a:schemeClr val="bg2"/>
                </a:solidFill>
              </a:rPr>
              <a:t>Vermani</a:t>
            </a:r>
            <a:r>
              <a:rPr lang="en-US" dirty="0" smtClean="0">
                <a:solidFill>
                  <a:schemeClr val="bg2"/>
                </a:solidFill>
              </a:rPr>
              <a:t> (Qualcomm)</a:t>
            </a:r>
            <a:endParaRPr lang="da-DK" dirty="0" smtClean="0">
              <a:solidFill>
                <a:schemeClr val="bg2"/>
              </a:solidFill>
            </a:endParaRPr>
          </a:p>
          <a:p>
            <a:pPr marL="609600" indent="-609600"/>
            <a:r>
              <a:rPr lang="de-DE" dirty="0" smtClean="0">
                <a:solidFill>
                  <a:schemeClr val="bg2"/>
                </a:solidFill>
              </a:rPr>
              <a:t>12/309r0 1Mhz Waveform in Wider Bandwidth</a:t>
            </a:r>
            <a:endParaRPr lang="en-US" dirty="0" smtClean="0">
              <a:solidFill>
                <a:schemeClr val="bg2"/>
              </a:solidFill>
            </a:endParaRPr>
          </a:p>
          <a:p>
            <a:pPr marL="1009650" lvl="1" indent="-609600"/>
            <a:r>
              <a:rPr lang="en-US" dirty="0" err="1" smtClean="0">
                <a:solidFill>
                  <a:schemeClr val="bg2"/>
                </a:solidFill>
              </a:rPr>
              <a:t>Sameer</a:t>
            </a:r>
            <a:r>
              <a:rPr lang="en-US" dirty="0" smtClean="0">
                <a:solidFill>
                  <a:schemeClr val="bg2"/>
                </a:solidFill>
              </a:rPr>
              <a:t> </a:t>
            </a:r>
            <a:r>
              <a:rPr lang="en-US" dirty="0" err="1" smtClean="0">
                <a:solidFill>
                  <a:schemeClr val="bg2"/>
                </a:solidFill>
              </a:rPr>
              <a:t>Vermani</a:t>
            </a:r>
            <a:r>
              <a:rPr lang="en-US" dirty="0" smtClean="0">
                <a:solidFill>
                  <a:schemeClr val="bg2"/>
                </a:solidFill>
              </a:rPr>
              <a:t> (Qualcomm)</a:t>
            </a:r>
          </a:p>
          <a:p>
            <a:pPr marL="1009650" lvl="1" indent="-609600"/>
            <a:endParaRPr lang="en-US" dirty="0" smtClean="0"/>
          </a:p>
          <a:p>
            <a:pPr marL="609600" indent="-609600"/>
            <a:r>
              <a:rPr lang="en-US" dirty="0" smtClean="0">
                <a:solidFill>
                  <a:schemeClr val="bg2"/>
                </a:solidFill>
              </a:rPr>
              <a:t>12/407r0 Considerations for PSMP Enhancements</a:t>
            </a:r>
          </a:p>
          <a:p>
            <a:pPr marL="1009650" lvl="1" indent="-609600"/>
            <a:r>
              <a:rPr lang="en-US" dirty="0" err="1" smtClean="0">
                <a:solidFill>
                  <a:schemeClr val="bg2"/>
                </a:solidFill>
              </a:rPr>
              <a:t>Sudheer</a:t>
            </a:r>
            <a:r>
              <a:rPr lang="en-US" dirty="0" smtClean="0">
                <a:solidFill>
                  <a:schemeClr val="bg2"/>
                </a:solidFill>
              </a:rPr>
              <a:t> </a:t>
            </a:r>
            <a:r>
              <a:rPr lang="en-US" dirty="0" err="1" smtClean="0">
                <a:solidFill>
                  <a:schemeClr val="bg2"/>
                </a:solidFill>
              </a:rPr>
              <a:t>Grandhi</a:t>
            </a:r>
            <a:endParaRPr lang="da-DK" dirty="0" smtClean="0">
              <a:solidFill>
                <a:schemeClr val="bg2"/>
              </a:solidFill>
            </a:endParaRP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12</a:t>
            </a:fld>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a:solidFill>
                  <a:schemeClr val="bg2"/>
                </a:solidFill>
              </a:rPr>
              <a:t>12/420 Providing extended range with limited transmission power in 802.11ah </a:t>
            </a:r>
            <a:r>
              <a:rPr lang="en-US" dirty="0" smtClean="0">
                <a:solidFill>
                  <a:schemeClr val="bg2"/>
                </a:solidFill>
              </a:rPr>
              <a:t>network</a:t>
            </a:r>
          </a:p>
          <a:p>
            <a:pPr marL="1009650" lvl="1" indent="-609600"/>
            <a:r>
              <a:rPr lang="en-US" dirty="0" err="1" smtClean="0">
                <a:solidFill>
                  <a:schemeClr val="bg2"/>
                </a:solidFill>
              </a:rPr>
              <a:t>Fei</a:t>
            </a:r>
            <a:r>
              <a:rPr lang="en-US" dirty="0" smtClean="0">
                <a:solidFill>
                  <a:schemeClr val="bg2"/>
                </a:solidFill>
              </a:rPr>
              <a:t> Tong (CSR)</a:t>
            </a:r>
          </a:p>
          <a:p>
            <a:pPr marL="609600" indent="-609600"/>
            <a:r>
              <a:rPr lang="en-US" dirty="0" smtClean="0">
                <a:solidFill>
                  <a:schemeClr val="bg2"/>
                </a:solidFill>
              </a:rPr>
              <a:t>12/409 low power medium access</a:t>
            </a:r>
          </a:p>
          <a:p>
            <a:pPr marL="1009650" lvl="1" indent="-609600"/>
            <a:r>
              <a:rPr lang="en-US" dirty="0" err="1" smtClean="0">
                <a:solidFill>
                  <a:schemeClr val="bg2"/>
                </a:solidFill>
              </a:rPr>
              <a:t>Shoukang</a:t>
            </a:r>
            <a:r>
              <a:rPr lang="en-US" dirty="0" smtClean="0">
                <a:solidFill>
                  <a:schemeClr val="bg2"/>
                </a:solidFill>
              </a:rPr>
              <a:t> </a:t>
            </a:r>
            <a:r>
              <a:rPr lang="en-US" dirty="0" err="1" smtClean="0">
                <a:solidFill>
                  <a:schemeClr val="bg2"/>
                </a:solidFill>
              </a:rPr>
              <a:t>Zheng</a:t>
            </a:r>
            <a:r>
              <a:rPr lang="en-US" dirty="0" smtClean="0">
                <a:solidFill>
                  <a:schemeClr val="bg2"/>
                </a:solidFill>
              </a:rPr>
              <a:t> (I2R)</a:t>
            </a:r>
            <a:endParaRPr lang="da-DK" dirty="0" smtClean="0">
              <a:solidFill>
                <a:schemeClr val="bg2"/>
              </a:solidFill>
            </a:endParaRP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13</a:t>
            </a:fld>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MAC Ad-hoc group chair election</a:t>
            </a:r>
            <a:endParaRPr lang="ko-KR" altLang="en-US" dirty="0"/>
          </a:p>
        </p:txBody>
      </p:sp>
      <p:sp>
        <p:nvSpPr>
          <p:cNvPr id="3" name="내용 개체 틀 2"/>
          <p:cNvSpPr>
            <a:spLocks noGrp="1"/>
          </p:cNvSpPr>
          <p:nvPr>
            <p:ph idx="1"/>
          </p:nvPr>
        </p:nvSpPr>
        <p:spPr/>
        <p:txBody>
          <a:bodyPr/>
          <a:lstStyle/>
          <a:p>
            <a:r>
              <a:rPr lang="en-US" altLang="ko-KR" dirty="0" err="1" smtClean="0">
                <a:solidFill>
                  <a:schemeClr val="bg2"/>
                </a:solidFill>
              </a:rPr>
              <a:t>Chihttabrata</a:t>
            </a:r>
            <a:r>
              <a:rPr lang="en-US" altLang="ko-KR" dirty="0" smtClean="0">
                <a:solidFill>
                  <a:schemeClr val="bg2"/>
                </a:solidFill>
              </a:rPr>
              <a:t> </a:t>
            </a:r>
            <a:r>
              <a:rPr lang="en-US" altLang="ko-KR" dirty="0" err="1" smtClean="0">
                <a:solidFill>
                  <a:schemeClr val="bg2"/>
                </a:solidFill>
              </a:rPr>
              <a:t>Ghosh</a:t>
            </a:r>
            <a:r>
              <a:rPr lang="en-US" altLang="ko-KR" dirty="0" smtClean="0">
                <a:solidFill>
                  <a:schemeClr val="bg2"/>
                </a:solidFill>
              </a:rPr>
              <a:t> (Nokia)</a:t>
            </a:r>
          </a:p>
          <a:p>
            <a:pPr marL="0" indent="0">
              <a:buNone/>
            </a:pPr>
            <a:r>
              <a:rPr lang="en-US" altLang="ko-KR" dirty="0" smtClean="0">
                <a:solidFill>
                  <a:schemeClr val="bg2"/>
                </a:solidFill>
              </a:rPr>
              <a:t>	Yes 12</a:t>
            </a:r>
          </a:p>
          <a:p>
            <a:r>
              <a:rPr lang="en-US" altLang="ko-KR" dirty="0" smtClean="0">
                <a:solidFill>
                  <a:schemeClr val="bg2"/>
                </a:solidFill>
              </a:rPr>
              <a:t>Simone Merlin (Qualcomm) – MAC ad-hoc chair</a:t>
            </a:r>
          </a:p>
          <a:p>
            <a:pPr marL="0" indent="0">
              <a:buNone/>
            </a:pPr>
            <a:r>
              <a:rPr lang="en-US" altLang="ko-KR" dirty="0" smtClean="0">
                <a:solidFill>
                  <a:schemeClr val="bg2"/>
                </a:solidFill>
              </a:rPr>
              <a:t>	Yes 67</a:t>
            </a:r>
          </a:p>
          <a:p>
            <a:r>
              <a:rPr lang="en-US" altLang="ko-KR" dirty="0" smtClean="0">
                <a:solidFill>
                  <a:schemeClr val="bg2"/>
                </a:solidFill>
              </a:rPr>
              <a:t>Yong Liu (Marvell) </a:t>
            </a:r>
            <a:r>
              <a:rPr lang="en-US" altLang="ko-KR" dirty="0">
                <a:solidFill>
                  <a:schemeClr val="bg2"/>
                </a:solidFill>
              </a:rPr>
              <a:t>– MAC ad-hoc chair</a:t>
            </a:r>
            <a:endParaRPr lang="en-US" altLang="ko-KR" dirty="0" smtClean="0">
              <a:solidFill>
                <a:schemeClr val="bg2"/>
              </a:solidFill>
            </a:endParaRPr>
          </a:p>
          <a:p>
            <a:pPr marL="0" indent="0">
              <a:buNone/>
            </a:pPr>
            <a:r>
              <a:rPr lang="en-US" altLang="ko-KR" dirty="0" smtClean="0">
                <a:solidFill>
                  <a:schemeClr val="bg2"/>
                </a:solidFill>
              </a:rPr>
              <a:t>	Yes 61</a:t>
            </a:r>
          </a:p>
          <a:p>
            <a:r>
              <a:rPr lang="en-US" altLang="ko-KR" dirty="0" smtClean="0">
                <a:solidFill>
                  <a:schemeClr val="bg2"/>
                </a:solidFill>
              </a:rPr>
              <a:t>Zander Lei (I2R)</a:t>
            </a:r>
          </a:p>
          <a:p>
            <a:pPr marL="0" indent="0">
              <a:buNone/>
            </a:pPr>
            <a:r>
              <a:rPr lang="en-US" altLang="ko-KR" dirty="0" smtClean="0">
                <a:solidFill>
                  <a:schemeClr val="bg2"/>
                </a:solidFill>
              </a:rPr>
              <a:t>	Yes 46</a:t>
            </a:r>
          </a:p>
          <a:p>
            <a:r>
              <a:rPr lang="en-US" altLang="ko-KR" dirty="0" err="1" smtClean="0">
                <a:solidFill>
                  <a:schemeClr val="bg2"/>
                </a:solidFill>
              </a:rPr>
              <a:t>Huai-Rong</a:t>
            </a:r>
            <a:r>
              <a:rPr lang="en-US" altLang="ko-KR" dirty="0" smtClean="0">
                <a:solidFill>
                  <a:schemeClr val="bg2"/>
                </a:solidFill>
              </a:rPr>
              <a:t> Shao (Samsung) </a:t>
            </a:r>
            <a:r>
              <a:rPr lang="en-US" altLang="ko-KR" dirty="0">
                <a:solidFill>
                  <a:schemeClr val="bg2"/>
                </a:solidFill>
              </a:rPr>
              <a:t>– MAC ad-hoc chair</a:t>
            </a:r>
            <a:endParaRPr lang="en-US" altLang="ko-KR" dirty="0" smtClean="0">
              <a:solidFill>
                <a:schemeClr val="bg2"/>
              </a:solidFill>
            </a:endParaRPr>
          </a:p>
          <a:p>
            <a:pPr marL="0" indent="0">
              <a:buNone/>
            </a:pPr>
            <a:r>
              <a:rPr lang="en-US" altLang="ko-KR" dirty="0" smtClean="0">
                <a:solidFill>
                  <a:schemeClr val="bg2"/>
                </a:solidFill>
              </a:rPr>
              <a:t>	Yes 86</a:t>
            </a:r>
          </a:p>
          <a:p>
            <a:endParaRPr lang="ko-KR" altLang="en-US" dirty="0"/>
          </a:p>
        </p:txBody>
      </p:sp>
      <p:sp>
        <p:nvSpPr>
          <p:cNvPr id="4" name="날짜 개체 틀 3"/>
          <p:cNvSpPr>
            <a:spLocks noGrp="1"/>
          </p:cNvSpPr>
          <p:nvPr>
            <p:ph type="dt" sz="half" idx="10"/>
          </p:nvPr>
        </p:nvSpPr>
        <p:spPr/>
        <p:txBody>
          <a:bodyPr/>
          <a:lstStyle/>
          <a:p>
            <a:pPr>
              <a:defRPr/>
            </a:pPr>
            <a:r>
              <a:rPr lang="en-US" smtClean="0"/>
              <a:t>March 2012</a:t>
            </a:r>
            <a:endParaRPr lang="en-US" dirty="0"/>
          </a:p>
        </p:txBody>
      </p:sp>
      <p:sp>
        <p:nvSpPr>
          <p:cNvPr id="5" name="바닥글 개체 틀 4"/>
          <p:cNvSpPr>
            <a:spLocks noGrp="1"/>
          </p:cNvSpPr>
          <p:nvPr>
            <p:ph type="ftr" sz="quarter" idx="11"/>
          </p:nvPr>
        </p:nvSpPr>
        <p:spPr/>
        <p:txBody>
          <a:bodyPr/>
          <a:lstStyle/>
          <a:p>
            <a:pPr>
              <a:defRPr/>
            </a:pPr>
            <a:r>
              <a:rPr lang="en-US" smtClean="0"/>
              <a:t>David Halasz, Motorola Mobility</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1044127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Motions (Wednesday PM2)</a:t>
            </a:r>
            <a:endParaRPr lang="ko-KR" altLang="en-US" dirty="0"/>
          </a:p>
        </p:txBody>
      </p:sp>
      <p:sp>
        <p:nvSpPr>
          <p:cNvPr id="3" name="내용 개체 틀 2"/>
          <p:cNvSpPr>
            <a:spLocks noGrp="1"/>
          </p:cNvSpPr>
          <p:nvPr>
            <p:ph idx="1"/>
          </p:nvPr>
        </p:nvSpPr>
        <p:spPr>
          <a:xfrm>
            <a:off x="685800" y="1676400"/>
            <a:ext cx="7772400" cy="4114800"/>
          </a:xfrm>
        </p:spPr>
        <p:txBody>
          <a:bodyPr/>
          <a:lstStyle/>
          <a:p>
            <a:pPr marL="609600" indent="-609600"/>
            <a:r>
              <a:rPr lang="en-US" altLang="ko-KR" sz="2200" dirty="0" smtClean="0">
                <a:solidFill>
                  <a:schemeClr val="bg2"/>
                </a:solidFill>
              </a:rPr>
              <a:t>12/324 </a:t>
            </a:r>
            <a:r>
              <a:rPr lang="en-US" altLang="ko-KR" sz="2200" dirty="0">
                <a:solidFill>
                  <a:schemeClr val="bg2"/>
                </a:solidFill>
              </a:rPr>
              <a:t>Short </a:t>
            </a:r>
            <a:r>
              <a:rPr lang="en-US" altLang="ko-KR" sz="2200" dirty="0" err="1" smtClean="0">
                <a:solidFill>
                  <a:schemeClr val="bg2"/>
                </a:solidFill>
              </a:rPr>
              <a:t>Ack</a:t>
            </a:r>
            <a:r>
              <a:rPr lang="en-US" altLang="ko-KR" sz="2200" dirty="0" smtClean="0">
                <a:solidFill>
                  <a:schemeClr val="bg2"/>
                </a:solidFill>
              </a:rPr>
              <a:t>, Yong Liu (Marvell)</a:t>
            </a:r>
          </a:p>
          <a:p>
            <a:pPr marL="609600" indent="-609600"/>
            <a:r>
              <a:rPr lang="da-DK" altLang="ko-KR" sz="2200" dirty="0" smtClean="0">
                <a:solidFill>
                  <a:schemeClr val="bg2"/>
                </a:solidFill>
              </a:rPr>
              <a:t>12/308 </a:t>
            </a:r>
            <a:r>
              <a:rPr lang="da-DK" altLang="ko-KR" sz="2200" dirty="0">
                <a:solidFill>
                  <a:schemeClr val="bg2"/>
                </a:solidFill>
              </a:rPr>
              <a:t>Revisit 2MHz SIG </a:t>
            </a:r>
            <a:r>
              <a:rPr lang="da-DK" altLang="ko-KR" sz="2200" dirty="0" smtClean="0">
                <a:solidFill>
                  <a:schemeClr val="bg2"/>
                </a:solidFill>
              </a:rPr>
              <a:t>Field, </a:t>
            </a:r>
            <a:r>
              <a:rPr lang="en-US" altLang="ko-KR" sz="2200" dirty="0" smtClean="0">
                <a:solidFill>
                  <a:schemeClr val="bg2"/>
                </a:solidFill>
              </a:rPr>
              <a:t>Sameer </a:t>
            </a:r>
            <a:r>
              <a:rPr lang="en-US" altLang="ko-KR" sz="2200" dirty="0" err="1" smtClean="0">
                <a:solidFill>
                  <a:schemeClr val="bg2"/>
                </a:solidFill>
              </a:rPr>
              <a:t>Vermani</a:t>
            </a:r>
            <a:r>
              <a:rPr lang="en-US" altLang="ko-KR" sz="2200" dirty="0" smtClean="0">
                <a:solidFill>
                  <a:schemeClr val="bg2"/>
                </a:solidFill>
              </a:rPr>
              <a:t> (</a:t>
            </a:r>
            <a:r>
              <a:rPr lang="en-US" altLang="ko-KR" sz="2200" dirty="0">
                <a:solidFill>
                  <a:schemeClr val="bg2"/>
                </a:solidFill>
              </a:rPr>
              <a:t>Qualcomm</a:t>
            </a:r>
            <a:r>
              <a:rPr lang="en-US" altLang="ko-KR" sz="2200" dirty="0" smtClean="0">
                <a:solidFill>
                  <a:schemeClr val="bg2"/>
                </a:solidFill>
              </a:rPr>
              <a:t>)</a:t>
            </a:r>
          </a:p>
          <a:p>
            <a:pPr marL="609600" indent="-609600"/>
            <a:r>
              <a:rPr lang="en-US" altLang="ko-KR" sz="2200" dirty="0">
                <a:solidFill>
                  <a:schemeClr val="bg2"/>
                </a:solidFill>
              </a:rPr>
              <a:t>12/364 AID reassignment </a:t>
            </a:r>
            <a:r>
              <a:rPr lang="en-US" altLang="ko-KR" sz="2200" dirty="0" smtClean="0">
                <a:solidFill>
                  <a:schemeClr val="bg2"/>
                </a:solidFill>
              </a:rPr>
              <a:t>protocol, </a:t>
            </a:r>
            <a:r>
              <a:rPr lang="en-US" altLang="ko-KR" sz="2200" dirty="0" err="1" smtClean="0">
                <a:solidFill>
                  <a:schemeClr val="bg2"/>
                </a:solidFill>
              </a:rPr>
              <a:t>Jeongki</a:t>
            </a:r>
            <a:r>
              <a:rPr lang="en-US" altLang="ko-KR" sz="2200" dirty="0" smtClean="0">
                <a:solidFill>
                  <a:schemeClr val="bg2"/>
                </a:solidFill>
              </a:rPr>
              <a:t> </a:t>
            </a:r>
            <a:r>
              <a:rPr lang="en-US" altLang="ko-KR" sz="2200" dirty="0">
                <a:solidFill>
                  <a:schemeClr val="bg2"/>
                </a:solidFill>
              </a:rPr>
              <a:t>Kim (LG Electronics</a:t>
            </a:r>
            <a:r>
              <a:rPr lang="en-US" altLang="ko-KR" sz="2200" dirty="0" smtClean="0">
                <a:solidFill>
                  <a:schemeClr val="bg2"/>
                </a:solidFill>
              </a:rPr>
              <a:t>)</a:t>
            </a:r>
          </a:p>
          <a:p>
            <a:pPr marL="609600" indent="-609600"/>
            <a:r>
              <a:rPr lang="en-US" altLang="ko-KR" sz="2200" dirty="0">
                <a:solidFill>
                  <a:schemeClr val="bg2"/>
                </a:solidFill>
              </a:rPr>
              <a:t>12/388 </a:t>
            </a:r>
            <a:r>
              <a:rPr lang="en-US" altLang="ko-KR" sz="2200" dirty="0" err="1">
                <a:solidFill>
                  <a:schemeClr val="bg2"/>
                </a:solidFill>
              </a:rPr>
              <a:t>TGah</a:t>
            </a:r>
            <a:r>
              <a:rPr lang="en-US" altLang="ko-KR" sz="2200" dirty="0">
                <a:solidFill>
                  <a:schemeClr val="bg2"/>
                </a:solidFill>
              </a:rPr>
              <a:t> Efficient TIM </a:t>
            </a:r>
            <a:r>
              <a:rPr lang="en-US" altLang="ko-KR" sz="2200" dirty="0" smtClean="0">
                <a:solidFill>
                  <a:schemeClr val="bg2"/>
                </a:solidFill>
              </a:rPr>
              <a:t>Encoding, </a:t>
            </a:r>
            <a:r>
              <a:rPr lang="en-US" altLang="ko-KR" sz="2200" dirty="0" err="1" smtClean="0">
                <a:solidFill>
                  <a:schemeClr val="bg2"/>
                </a:solidFill>
              </a:rPr>
              <a:t>Minyoung</a:t>
            </a:r>
            <a:r>
              <a:rPr lang="en-US" altLang="ko-KR" sz="2200" dirty="0" smtClean="0">
                <a:solidFill>
                  <a:schemeClr val="bg2"/>
                </a:solidFill>
              </a:rPr>
              <a:t> </a:t>
            </a:r>
            <a:r>
              <a:rPr lang="en-US" altLang="ko-KR" sz="2200" dirty="0">
                <a:solidFill>
                  <a:schemeClr val="bg2"/>
                </a:solidFill>
              </a:rPr>
              <a:t>Park (Intel</a:t>
            </a:r>
            <a:r>
              <a:rPr lang="en-US" altLang="ko-KR" sz="2200" dirty="0" smtClean="0">
                <a:solidFill>
                  <a:schemeClr val="bg2"/>
                </a:solidFill>
              </a:rPr>
              <a:t>)</a:t>
            </a:r>
          </a:p>
          <a:p>
            <a:pPr marL="609600" indent="-609600"/>
            <a:r>
              <a:rPr lang="en-US" altLang="ko-KR" sz="2200" dirty="0">
                <a:solidFill>
                  <a:schemeClr val="bg2"/>
                </a:solidFill>
              </a:rPr>
              <a:t>12/365 MAC header </a:t>
            </a:r>
            <a:r>
              <a:rPr lang="en-US" altLang="ko-KR" sz="2200" dirty="0" smtClean="0">
                <a:solidFill>
                  <a:schemeClr val="bg2"/>
                </a:solidFill>
              </a:rPr>
              <a:t>compression, Simone </a:t>
            </a:r>
            <a:r>
              <a:rPr lang="en-US" altLang="ko-KR" sz="2200" dirty="0">
                <a:solidFill>
                  <a:schemeClr val="bg2"/>
                </a:solidFill>
              </a:rPr>
              <a:t>(Qualcomm</a:t>
            </a:r>
            <a:r>
              <a:rPr lang="en-US" altLang="ko-KR" sz="2200" dirty="0" smtClean="0">
                <a:solidFill>
                  <a:schemeClr val="bg2"/>
                </a:solidFill>
              </a:rPr>
              <a:t>)</a:t>
            </a:r>
          </a:p>
          <a:p>
            <a:pPr marL="609600" indent="-609600"/>
            <a:r>
              <a:rPr lang="de-DE" altLang="ko-KR" sz="2200" dirty="0" smtClean="0">
                <a:solidFill>
                  <a:schemeClr val="bg2"/>
                </a:solidFill>
              </a:rPr>
              <a:t>12/309 </a:t>
            </a:r>
            <a:r>
              <a:rPr lang="de-DE" altLang="ko-KR" sz="2200" dirty="0">
                <a:solidFill>
                  <a:schemeClr val="bg2"/>
                </a:solidFill>
              </a:rPr>
              <a:t>1Mhz Waveform in Wider </a:t>
            </a:r>
            <a:r>
              <a:rPr lang="de-DE" altLang="ko-KR" sz="2200" dirty="0" smtClean="0">
                <a:solidFill>
                  <a:schemeClr val="bg2"/>
                </a:solidFill>
              </a:rPr>
              <a:t>Bandwidth, Yong Liu (Marvell)</a:t>
            </a:r>
          </a:p>
          <a:p>
            <a:pPr marL="609600" indent="-609600"/>
            <a:r>
              <a:rPr lang="en-US" altLang="ko-KR" sz="2200" dirty="0">
                <a:solidFill>
                  <a:schemeClr val="bg2"/>
                </a:solidFill>
              </a:rPr>
              <a:t>12/363 Pilot sequence </a:t>
            </a:r>
            <a:r>
              <a:rPr lang="en-US" altLang="ko-KR" sz="2200" dirty="0" smtClean="0">
                <a:solidFill>
                  <a:schemeClr val="bg2"/>
                </a:solidFill>
              </a:rPr>
              <a:t>value, </a:t>
            </a:r>
            <a:r>
              <a:rPr lang="en-US" altLang="ko-KR" sz="2200" dirty="0" err="1" smtClean="0">
                <a:solidFill>
                  <a:schemeClr val="bg2"/>
                </a:solidFill>
              </a:rPr>
              <a:t>Seunghee</a:t>
            </a:r>
            <a:r>
              <a:rPr lang="en-US" altLang="ko-KR" sz="2200" dirty="0" smtClean="0">
                <a:solidFill>
                  <a:schemeClr val="bg2"/>
                </a:solidFill>
              </a:rPr>
              <a:t> </a:t>
            </a:r>
            <a:r>
              <a:rPr lang="en-US" altLang="ko-KR" sz="2200" dirty="0">
                <a:solidFill>
                  <a:schemeClr val="bg2"/>
                </a:solidFill>
              </a:rPr>
              <a:t>Han (LG Electronics)</a:t>
            </a:r>
          </a:p>
          <a:p>
            <a:pPr marL="609600" indent="-609600"/>
            <a:endParaRPr lang="en-US" altLang="ko-KR" sz="2200" dirty="0">
              <a:solidFill>
                <a:schemeClr val="bg2"/>
              </a:solidFill>
            </a:endParaRPr>
          </a:p>
          <a:p>
            <a:pPr marL="609600" indent="-609600"/>
            <a:endParaRPr lang="en-US" altLang="ko-KR" sz="2200" dirty="0">
              <a:solidFill>
                <a:schemeClr val="bg2"/>
              </a:solidFill>
            </a:endParaRPr>
          </a:p>
          <a:p>
            <a:pPr marL="609600" indent="-609600"/>
            <a:endParaRPr lang="en-US" altLang="ko-KR" dirty="0">
              <a:solidFill>
                <a:schemeClr val="bg2"/>
              </a:solidFill>
            </a:endParaRPr>
          </a:p>
          <a:p>
            <a:pPr marL="609600" indent="-609600"/>
            <a:endParaRPr lang="en-US" altLang="ko-KR" dirty="0">
              <a:solidFill>
                <a:schemeClr val="bg2"/>
              </a:solidFill>
            </a:endParaRPr>
          </a:p>
          <a:p>
            <a:pPr marL="609600" indent="-609600"/>
            <a:endParaRPr lang="en-US" altLang="ko-KR" dirty="0" smtClean="0">
              <a:solidFill>
                <a:schemeClr val="bg2"/>
              </a:solidFill>
            </a:endParaRPr>
          </a:p>
          <a:p>
            <a:pPr marL="609600" indent="-609600"/>
            <a:endParaRPr lang="da-DK" altLang="ko-KR" dirty="0">
              <a:solidFill>
                <a:schemeClr val="bg2"/>
              </a:solidFill>
            </a:endParaRPr>
          </a:p>
          <a:p>
            <a:pPr marL="609600" indent="-609600"/>
            <a:endParaRPr lang="en-US" altLang="ko-KR" dirty="0">
              <a:solidFill>
                <a:schemeClr val="bg2"/>
              </a:solidFill>
            </a:endParaRPr>
          </a:p>
          <a:p>
            <a:endParaRPr lang="ko-KR" altLang="en-US" dirty="0"/>
          </a:p>
        </p:txBody>
      </p:sp>
      <p:sp>
        <p:nvSpPr>
          <p:cNvPr id="4" name="날짜 개체 틀 3"/>
          <p:cNvSpPr>
            <a:spLocks noGrp="1"/>
          </p:cNvSpPr>
          <p:nvPr>
            <p:ph type="dt" sz="half" idx="10"/>
          </p:nvPr>
        </p:nvSpPr>
        <p:spPr/>
        <p:txBody>
          <a:bodyPr/>
          <a:lstStyle/>
          <a:p>
            <a:pPr>
              <a:defRPr/>
            </a:pPr>
            <a:r>
              <a:rPr lang="en-US" smtClean="0"/>
              <a:t>March 2012</a:t>
            </a:r>
            <a:endParaRPr lang="en-US" dirty="0"/>
          </a:p>
        </p:txBody>
      </p:sp>
      <p:sp>
        <p:nvSpPr>
          <p:cNvPr id="5" name="바닥글 개체 틀 4"/>
          <p:cNvSpPr>
            <a:spLocks noGrp="1"/>
          </p:cNvSpPr>
          <p:nvPr>
            <p:ph type="ftr" sz="quarter" idx="11"/>
          </p:nvPr>
        </p:nvSpPr>
        <p:spPr/>
        <p:txBody>
          <a:bodyPr/>
          <a:lstStyle/>
          <a:p>
            <a:pPr>
              <a:defRPr/>
            </a:pPr>
            <a:r>
              <a:rPr lang="en-US" smtClean="0"/>
              <a:t>David Halasz, Motorola Mobility</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15</a:t>
            </a:fld>
            <a:endParaRPr lang="en-US"/>
          </a:p>
        </p:txBody>
      </p:sp>
    </p:spTree>
    <p:extLst>
      <p:ext uri="{BB962C8B-B14F-4D97-AF65-F5344CB8AC3E}">
        <p14:creationId xmlns:p14="http://schemas.microsoft.com/office/powerpoint/2010/main" val="150786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Motions </a:t>
            </a:r>
            <a:r>
              <a:rPr lang="en-US" altLang="ko-KR" dirty="0" smtClean="0"/>
              <a:t>(Thursday PM1)</a:t>
            </a:r>
            <a:endParaRPr lang="ko-KR" altLang="en-US" dirty="0"/>
          </a:p>
        </p:txBody>
      </p:sp>
      <p:sp>
        <p:nvSpPr>
          <p:cNvPr id="3" name="내용 개체 틀 2"/>
          <p:cNvSpPr>
            <a:spLocks noGrp="1"/>
          </p:cNvSpPr>
          <p:nvPr>
            <p:ph idx="1"/>
          </p:nvPr>
        </p:nvSpPr>
        <p:spPr/>
        <p:txBody>
          <a:bodyPr/>
          <a:lstStyle/>
          <a:p>
            <a:r>
              <a:rPr lang="en-US" altLang="ko-KR" dirty="0" smtClean="0">
                <a:solidFill>
                  <a:schemeClr val="bg2"/>
                </a:solidFill>
              </a:rPr>
              <a:t>12/968r3  Channel Mode Text, Ron </a:t>
            </a:r>
            <a:r>
              <a:rPr lang="en-US" altLang="ko-KR" dirty="0" err="1" smtClean="0">
                <a:solidFill>
                  <a:schemeClr val="bg2"/>
                </a:solidFill>
              </a:rPr>
              <a:t>Porat</a:t>
            </a:r>
            <a:r>
              <a:rPr lang="en-US" altLang="ko-KR" dirty="0" smtClean="0">
                <a:solidFill>
                  <a:schemeClr val="bg2"/>
                </a:solidFill>
              </a:rPr>
              <a:t>  (Broadcom)</a:t>
            </a:r>
          </a:p>
          <a:p>
            <a:endParaRPr lang="en-US" altLang="ko-KR" dirty="0" smtClean="0"/>
          </a:p>
        </p:txBody>
      </p:sp>
      <p:sp>
        <p:nvSpPr>
          <p:cNvPr id="4" name="날짜 개체 틀 3"/>
          <p:cNvSpPr>
            <a:spLocks noGrp="1"/>
          </p:cNvSpPr>
          <p:nvPr>
            <p:ph type="dt" sz="half" idx="10"/>
          </p:nvPr>
        </p:nvSpPr>
        <p:spPr/>
        <p:txBody>
          <a:bodyPr/>
          <a:lstStyle/>
          <a:p>
            <a:pPr>
              <a:defRPr/>
            </a:pPr>
            <a:r>
              <a:rPr lang="en-US" smtClean="0"/>
              <a:t>March 2012</a:t>
            </a:r>
            <a:endParaRPr lang="en-US" dirty="0"/>
          </a:p>
        </p:txBody>
      </p:sp>
      <p:sp>
        <p:nvSpPr>
          <p:cNvPr id="5" name="바닥글 개체 틀 4"/>
          <p:cNvSpPr>
            <a:spLocks noGrp="1"/>
          </p:cNvSpPr>
          <p:nvPr>
            <p:ph type="ftr" sz="quarter" idx="11"/>
          </p:nvPr>
        </p:nvSpPr>
        <p:spPr/>
        <p:txBody>
          <a:bodyPr/>
          <a:lstStyle/>
          <a:p>
            <a:pPr>
              <a:defRPr/>
            </a:pPr>
            <a:r>
              <a:rPr lang="en-US" smtClean="0"/>
              <a:t>David Halasz, Motorola Mobility</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16</a:t>
            </a:fld>
            <a:endParaRPr lang="en-US"/>
          </a:p>
        </p:txBody>
      </p:sp>
    </p:spTree>
    <p:extLst>
      <p:ext uri="{BB962C8B-B14F-4D97-AF65-F5344CB8AC3E}">
        <p14:creationId xmlns:p14="http://schemas.microsoft.com/office/powerpoint/2010/main" val="133414670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Motions (Thursday </a:t>
            </a:r>
            <a:r>
              <a:rPr lang="en-US" altLang="ko-KR" dirty="0" smtClean="0"/>
              <a:t>PM2)</a:t>
            </a:r>
            <a:endParaRPr lang="ko-KR" altLang="en-US" dirty="0"/>
          </a:p>
        </p:txBody>
      </p:sp>
      <p:sp>
        <p:nvSpPr>
          <p:cNvPr id="3" name="내용 개체 틀 2"/>
          <p:cNvSpPr>
            <a:spLocks noGrp="1"/>
          </p:cNvSpPr>
          <p:nvPr>
            <p:ph idx="1"/>
          </p:nvPr>
        </p:nvSpPr>
        <p:spPr/>
        <p:txBody>
          <a:bodyPr/>
          <a:lstStyle/>
          <a:p>
            <a:r>
              <a:rPr lang="en-US" altLang="ko-KR" dirty="0">
                <a:solidFill>
                  <a:schemeClr val="bg2"/>
                </a:solidFill>
              </a:rPr>
              <a:t>12/1137r6, Specification framework for </a:t>
            </a:r>
            <a:r>
              <a:rPr lang="en-US" altLang="ko-KR" dirty="0" err="1">
                <a:solidFill>
                  <a:schemeClr val="bg2"/>
                </a:solidFill>
              </a:rPr>
              <a:t>TGah</a:t>
            </a:r>
            <a:r>
              <a:rPr lang="en-US" altLang="ko-KR" dirty="0">
                <a:solidFill>
                  <a:schemeClr val="bg2"/>
                </a:solidFill>
              </a:rPr>
              <a:t>, </a:t>
            </a:r>
            <a:r>
              <a:rPr lang="en-US" altLang="ko-KR" dirty="0" err="1">
                <a:solidFill>
                  <a:schemeClr val="bg2"/>
                </a:solidFill>
              </a:rPr>
              <a:t>Minyoung</a:t>
            </a:r>
            <a:r>
              <a:rPr lang="en-US" altLang="ko-KR" dirty="0">
                <a:solidFill>
                  <a:schemeClr val="bg2"/>
                </a:solidFill>
              </a:rPr>
              <a:t> Park (INTEL)</a:t>
            </a:r>
            <a:endParaRPr lang="ko-KR" altLang="en-US" dirty="0">
              <a:solidFill>
                <a:schemeClr val="bg2"/>
              </a:solidFill>
            </a:endParaRPr>
          </a:p>
          <a:p>
            <a:endParaRPr lang="ko-KR" altLang="en-US" dirty="0"/>
          </a:p>
        </p:txBody>
      </p:sp>
      <p:sp>
        <p:nvSpPr>
          <p:cNvPr id="4" name="날짜 개체 틀 3"/>
          <p:cNvSpPr>
            <a:spLocks noGrp="1"/>
          </p:cNvSpPr>
          <p:nvPr>
            <p:ph type="dt" sz="half" idx="10"/>
          </p:nvPr>
        </p:nvSpPr>
        <p:spPr/>
        <p:txBody>
          <a:bodyPr/>
          <a:lstStyle/>
          <a:p>
            <a:pPr>
              <a:defRPr/>
            </a:pPr>
            <a:r>
              <a:rPr lang="en-US" smtClean="0"/>
              <a:t>March 2012</a:t>
            </a:r>
            <a:endParaRPr lang="en-US" dirty="0"/>
          </a:p>
        </p:txBody>
      </p:sp>
      <p:sp>
        <p:nvSpPr>
          <p:cNvPr id="5" name="바닥글 개체 틀 4"/>
          <p:cNvSpPr>
            <a:spLocks noGrp="1"/>
          </p:cNvSpPr>
          <p:nvPr>
            <p:ph type="ftr" sz="quarter" idx="11"/>
          </p:nvPr>
        </p:nvSpPr>
        <p:spPr/>
        <p:txBody>
          <a:bodyPr/>
          <a:lstStyle/>
          <a:p>
            <a:pPr>
              <a:defRPr/>
            </a:pPr>
            <a:r>
              <a:rPr lang="en-US" smtClean="0"/>
              <a:t>David Halasz, Motorola Mobility</a:t>
            </a:r>
            <a:endParaRPr lang="en-US"/>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Tree>
    <p:extLst>
      <p:ext uri="{BB962C8B-B14F-4D97-AF65-F5344CB8AC3E}">
        <p14:creationId xmlns:p14="http://schemas.microsoft.com/office/powerpoint/2010/main" val="42274156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a:xfrm>
            <a:off x="685800" y="1981200"/>
            <a:ext cx="7772400" cy="4114800"/>
          </a:xfrm>
        </p:spPr>
        <p:txBody>
          <a:bodyPr/>
          <a:lstStyle/>
          <a:p>
            <a:pPr marL="609600" indent="-609600"/>
            <a:r>
              <a:rPr lang="en-US" dirty="0" smtClean="0"/>
              <a:t>April 11, 10AM ET (1hour)</a:t>
            </a:r>
          </a:p>
          <a:p>
            <a:pPr marL="1009650" lvl="1" indent="-609600"/>
            <a:r>
              <a:rPr lang="en-US" dirty="0" smtClean="0"/>
              <a:t>MAC</a:t>
            </a:r>
          </a:p>
          <a:p>
            <a:pPr marL="609600" indent="-609600"/>
            <a:r>
              <a:rPr lang="en-US" dirty="0" smtClean="0"/>
              <a:t>April 18, 7 PM ET (1hour)</a:t>
            </a:r>
          </a:p>
          <a:p>
            <a:pPr marL="1009650" lvl="1" indent="-609600"/>
            <a:r>
              <a:rPr lang="en-US" dirty="0" smtClean="0"/>
              <a:t>PHY</a:t>
            </a:r>
          </a:p>
          <a:p>
            <a:pPr marL="609600" indent="-609600"/>
            <a:r>
              <a:rPr lang="en-US" dirty="0" smtClean="0"/>
              <a:t>May 9, 10AM  ET (1hour)</a:t>
            </a:r>
          </a:p>
          <a:p>
            <a:pPr marL="1009650" lvl="1" indent="-609600"/>
            <a:r>
              <a:rPr lang="en-US" dirty="0" smtClean="0"/>
              <a:t>Preparation for May F2F meeting</a:t>
            </a:r>
            <a:endParaRPr lang="en-US" dirty="0"/>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Tree>
    <p:extLst>
      <p:ext uri="{BB962C8B-B14F-4D97-AF65-F5344CB8AC3E}">
        <p14:creationId xmlns:p14="http://schemas.microsoft.com/office/powerpoint/2010/main" val="1059331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chemeClr val="bg2"/>
                </a:solidFill>
              </a:rPr>
              <a:t>Call for a secretary</a:t>
            </a:r>
          </a:p>
          <a:p>
            <a:pPr marL="609600" indent="-609600"/>
            <a:r>
              <a:rPr lang="en-US" dirty="0" smtClean="0">
                <a:solidFill>
                  <a:schemeClr val="bg2"/>
                </a:solidFill>
              </a:rPr>
              <a:t>IPR and other relevant </a:t>
            </a:r>
            <a:r>
              <a:rPr lang="en-US" dirty="0">
                <a:solidFill>
                  <a:schemeClr val="bg2"/>
                </a:solidFill>
              </a:rPr>
              <a:t>policy and </a:t>
            </a:r>
            <a:r>
              <a:rPr lang="en-US" dirty="0" smtClean="0">
                <a:solidFill>
                  <a:schemeClr val="bg2"/>
                </a:solidFill>
              </a:rPr>
              <a:t>procedures</a:t>
            </a:r>
          </a:p>
          <a:p>
            <a:pPr marL="609600" indent="-609600"/>
            <a:r>
              <a:rPr lang="en-US" dirty="0" smtClean="0">
                <a:solidFill>
                  <a:schemeClr val="bg2"/>
                </a:solidFill>
              </a:rPr>
              <a:t>Approve January meeting minutes</a:t>
            </a:r>
          </a:p>
          <a:p>
            <a:pPr marL="1009650" lvl="1" indent="-609600"/>
            <a:r>
              <a:rPr lang="en-US" dirty="0" smtClean="0">
                <a:solidFill>
                  <a:schemeClr val="bg2"/>
                </a:solidFill>
              </a:rPr>
              <a:t>January meeting minutes 11/0186r1</a:t>
            </a:r>
          </a:p>
          <a:p>
            <a:pPr marL="609600" indent="-609600"/>
            <a:r>
              <a:rPr lang="en-US" dirty="0" smtClean="0">
                <a:solidFill>
                  <a:schemeClr val="bg2"/>
                </a:solidFill>
              </a:rPr>
              <a:t>Approve Teleconference meeting minutes</a:t>
            </a:r>
          </a:p>
          <a:p>
            <a:pPr marL="1009650" lvl="1" indent="-609600"/>
            <a:r>
              <a:rPr lang="en-US" dirty="0" smtClean="0">
                <a:solidFill>
                  <a:schemeClr val="bg2"/>
                </a:solidFill>
              </a:rPr>
              <a:t>March 5 </a:t>
            </a:r>
            <a:r>
              <a:rPr lang="en-US" dirty="0">
                <a:solidFill>
                  <a:schemeClr val="bg2"/>
                </a:solidFill>
              </a:rPr>
              <a:t>teleconference </a:t>
            </a:r>
            <a:r>
              <a:rPr lang="en-US" dirty="0" smtClean="0">
                <a:solidFill>
                  <a:schemeClr val="bg2"/>
                </a:solidFill>
              </a:rPr>
              <a:t>minutes 12/0332r0 </a:t>
            </a:r>
            <a:endParaRPr lang="en-US" dirty="0">
              <a:solidFill>
                <a:schemeClr val="bg2"/>
              </a:solidFill>
            </a:endParaRPr>
          </a:p>
          <a:p>
            <a:pPr marL="1009650" lvl="1" indent="-609600"/>
            <a:r>
              <a:rPr lang="en-US" dirty="0" smtClean="0">
                <a:solidFill>
                  <a:schemeClr val="bg2"/>
                </a:solidFill>
              </a:rPr>
              <a:t>February 13 </a:t>
            </a:r>
            <a:r>
              <a:rPr lang="en-US" dirty="0">
                <a:solidFill>
                  <a:schemeClr val="bg2"/>
                </a:solidFill>
              </a:rPr>
              <a:t>teleconference </a:t>
            </a:r>
            <a:r>
              <a:rPr lang="en-US" dirty="0" smtClean="0">
                <a:solidFill>
                  <a:schemeClr val="bg2"/>
                </a:solidFill>
              </a:rPr>
              <a:t>minutes 12/0218r0</a:t>
            </a:r>
          </a:p>
          <a:p>
            <a:pPr marL="609600" indent="-609600"/>
            <a:r>
              <a:rPr lang="en-US" dirty="0" smtClean="0">
                <a:solidFill>
                  <a:schemeClr val="bg2"/>
                </a:solidFill>
              </a:rPr>
              <a:t>Call for submissions</a:t>
            </a:r>
          </a:p>
          <a:p>
            <a:pPr marL="609600" indent="-609600"/>
            <a:r>
              <a:rPr lang="en-US" dirty="0" smtClean="0">
                <a:solidFill>
                  <a:schemeClr val="bg2"/>
                </a:solidFill>
              </a:rPr>
              <a:t>Ad Hoc sub groups formation (Wednesday AM1)</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March 2012</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9" name="Footer Placeholder 8"/>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March 2012</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7" name="Footer Placeholder 6"/>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March 2012</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8" name="Footer Placeholder 7"/>
          <p:cNvSpPr>
            <a:spLocks noGrp="1"/>
          </p:cNvSpPr>
          <p:nvPr>
            <p:ph type="ftr" sz="quarter" idx="11"/>
          </p:nvPr>
        </p:nvSpPr>
        <p:spPr/>
        <p:txBody>
          <a:bodyPr/>
          <a:lstStyle/>
          <a:p>
            <a:pPr>
              <a:defRPr/>
            </a:pPr>
            <a:r>
              <a:rPr lang="en-US" smtClean="0"/>
              <a:t>David Halasz, Motorola Mobility</a:t>
            </a:r>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Submissions</a:t>
            </a:r>
            <a:endParaRPr lang="en-US" dirty="0"/>
          </a:p>
        </p:txBody>
      </p:sp>
      <p:sp>
        <p:nvSpPr>
          <p:cNvPr id="3" name="Content Placeholder 2"/>
          <p:cNvSpPr>
            <a:spLocks noGrp="1"/>
          </p:cNvSpPr>
          <p:nvPr>
            <p:ph idx="1"/>
          </p:nvPr>
        </p:nvSpPr>
        <p:spPr/>
        <p:txBody>
          <a:bodyPr/>
          <a:lstStyle/>
          <a:p>
            <a:endParaRPr lang="nl-NL" dirty="0"/>
          </a:p>
          <a:p>
            <a:endParaRPr lang="en-US" dirty="0">
              <a:hlinkClick r:id="rId2"/>
            </a:endParaRPr>
          </a:p>
        </p:txBody>
      </p:sp>
      <p:sp>
        <p:nvSpPr>
          <p:cNvPr id="4" name="Date Placeholder 3"/>
          <p:cNvSpPr>
            <a:spLocks noGrp="1"/>
          </p:cNvSpPr>
          <p:nvPr>
            <p:ph type="dt" sz="half" idx="10"/>
          </p:nvPr>
        </p:nvSpPr>
        <p:spPr/>
        <p:txBody>
          <a:bodyPr/>
          <a:lstStyle/>
          <a:p>
            <a:pPr>
              <a:defRPr/>
            </a:pPr>
            <a:r>
              <a:rPr lang="en-US" smtClean="0"/>
              <a:t>March 2012</a:t>
            </a:r>
            <a:endParaRPr lang="en-US" dirty="0"/>
          </a:p>
        </p:txBody>
      </p:sp>
      <p:sp>
        <p:nvSpPr>
          <p:cNvPr id="5" name="Footer Placeholder 4"/>
          <p:cNvSpPr>
            <a:spLocks noGrp="1"/>
          </p:cNvSpPr>
          <p:nvPr>
            <p:ph type="ftr" sz="quarter" idx="11"/>
          </p:nvPr>
        </p:nvSpPr>
        <p:spPr/>
        <p:txBody>
          <a:bodyPr/>
          <a:lstStyle/>
          <a:p>
            <a:pPr>
              <a:defRPr/>
            </a:pPr>
            <a:r>
              <a:rPr lang="en-US" smtClean="0"/>
              <a:t>David Halasz, Motorola Mobility</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
        <p:nvSpPr>
          <p:cNvPr id="8" name="Content Placeholder 2"/>
          <p:cNvSpPr txBox="1">
            <a:spLocks/>
          </p:cNvSpPr>
          <p:nvPr/>
        </p:nvSpPr>
        <p:spPr bwMode="auto">
          <a:xfrm>
            <a:off x="9906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endParaRPr lang="en-US" dirty="0" smtClean="0"/>
          </a:p>
        </p:txBody>
      </p:sp>
      <p:sp>
        <p:nvSpPr>
          <p:cNvPr id="9" name="Content Placeholder 2"/>
          <p:cNvSpPr txBox="1">
            <a:spLocks/>
          </p:cNvSpPr>
          <p:nvPr/>
        </p:nvSpPr>
        <p:spPr bwMode="auto">
          <a:xfrm>
            <a:off x="838200" y="21336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609600" lvl="0" indent="-609600">
              <a:spcBef>
                <a:spcPct val="20000"/>
              </a:spcBef>
              <a:buFontTx/>
              <a:buChar char="•"/>
            </a:pPr>
            <a:r>
              <a:rPr lang="en-US" sz="2400" b="1" dirty="0" smtClean="0">
                <a:solidFill>
                  <a:schemeClr val="bg2"/>
                </a:solidFill>
              </a:rPr>
              <a:t>12/0110r6 Frame Header Compression</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solidFill>
                  <a:schemeClr val="bg2"/>
                </a:solidFill>
              </a:rPr>
              <a:t>12/0342r0 Enhancement of Low Power Medium Access STAs</a:t>
            </a:r>
          </a:p>
          <a:p>
            <a:pPr marL="1066800" lvl="1" indent="-609600">
              <a:spcBef>
                <a:spcPct val="20000"/>
              </a:spcBef>
              <a:buFontTx/>
              <a:buChar char="•"/>
            </a:pPr>
            <a:r>
              <a:rPr lang="en-US" sz="2400" dirty="0" err="1" smtClean="0">
                <a:solidFill>
                  <a:schemeClr val="bg2"/>
                </a:solidFill>
              </a:rPr>
              <a:t>Liwen</a:t>
            </a:r>
            <a:r>
              <a:rPr lang="en-US" sz="2400" dirty="0" smtClean="0">
                <a:solidFill>
                  <a:schemeClr val="bg2"/>
                </a:solidFill>
              </a:rPr>
              <a:t> Chu (ST Microelectronics)</a:t>
            </a:r>
          </a:p>
          <a:p>
            <a:pPr marL="609600" lvl="0" indent="-609600">
              <a:spcBef>
                <a:spcPct val="20000"/>
              </a:spcBef>
              <a:buFontTx/>
              <a:buChar char="•"/>
            </a:pPr>
            <a:r>
              <a:rPr lang="en-US" sz="2400" b="1" dirty="0" smtClean="0"/>
              <a:t>Channel Bandwidth Indication and Negotiation</a:t>
            </a:r>
          </a:p>
          <a:p>
            <a:pPr marL="1066800" lvl="1" indent="-609600">
              <a:spcBef>
                <a:spcPct val="20000"/>
              </a:spcBef>
              <a:buFontTx/>
              <a:buChar char="•"/>
            </a:pPr>
            <a:r>
              <a:rPr lang="en-US" sz="2400" dirty="0" err="1" smtClean="0"/>
              <a:t>Liwen</a:t>
            </a:r>
            <a:r>
              <a:rPr lang="en-US" sz="2400" dirty="0" smtClean="0"/>
              <a:t> Chu (ST Microelectronics)</a:t>
            </a:r>
          </a:p>
          <a:p>
            <a:pPr marL="609600" indent="-609600">
              <a:spcBef>
                <a:spcPct val="20000"/>
              </a:spcBef>
              <a:buFontTx/>
              <a:buChar char="•"/>
            </a:pPr>
            <a:r>
              <a:rPr lang="en-US" sz="2400" b="1" dirty="0" smtClean="0"/>
              <a:t>Power efficient PS Poll</a:t>
            </a:r>
          </a:p>
          <a:p>
            <a:pPr marL="1066800" lvl="1" indent="-609600">
              <a:spcBef>
                <a:spcPct val="20000"/>
              </a:spcBef>
              <a:buFontTx/>
              <a:buChar char="•"/>
            </a:pPr>
            <a:r>
              <a:rPr lang="en-US" sz="2400" dirty="0" err="1" smtClean="0"/>
              <a:t>Liwen</a:t>
            </a:r>
            <a:r>
              <a:rPr lang="en-US" sz="2400" dirty="0" smtClean="0"/>
              <a:t> Chu (ST Microelectronics)</a:t>
            </a:r>
          </a:p>
          <a:p>
            <a:pPr marL="609600" lvl="0" indent="-609600">
              <a:spcBef>
                <a:spcPct val="20000"/>
              </a:spcBef>
              <a:buFontTx/>
              <a:buChar char="•"/>
            </a:pPr>
            <a:endParaRPr lang="en-US" sz="2400" dirty="0" smtClean="0"/>
          </a:p>
          <a:p>
            <a:pPr marL="609600" lvl="0" indent="-609600">
              <a:spcBef>
                <a:spcPct val="20000"/>
              </a:spcBef>
              <a:buFontTx/>
              <a:buChar char="•"/>
            </a:pPr>
            <a:endParaRPr kumimoji="0" lang="en-US" sz="2400" b="1" i="0" u="none" strike="noStrike" kern="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1555188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solidFill>
                  <a:schemeClr val="bg2"/>
                </a:solidFill>
              </a:rPr>
              <a:t>12/244, Experimental results of indoor path-loss in actual European houses</a:t>
            </a:r>
          </a:p>
          <a:p>
            <a:pPr marL="1009650" lvl="1" indent="-609600"/>
            <a:r>
              <a:rPr lang="en-US" dirty="0" smtClean="0">
                <a:solidFill>
                  <a:schemeClr val="bg2"/>
                </a:solidFill>
              </a:rPr>
              <a:t>Raymond Yu (Panasonic)</a:t>
            </a:r>
          </a:p>
          <a:p>
            <a:pPr marL="609600" indent="-609600"/>
            <a:r>
              <a:rPr lang="en-US" dirty="0" smtClean="0">
                <a:solidFill>
                  <a:schemeClr val="bg2"/>
                </a:solidFill>
              </a:rPr>
              <a:t>12/352, </a:t>
            </a:r>
            <a:r>
              <a:rPr lang="en-US" dirty="0" err="1" smtClean="0">
                <a:solidFill>
                  <a:schemeClr val="bg2"/>
                </a:solidFill>
              </a:rPr>
              <a:t>TGah</a:t>
            </a:r>
            <a:r>
              <a:rPr lang="en-US" dirty="0" smtClean="0">
                <a:solidFill>
                  <a:schemeClr val="bg2"/>
                </a:solidFill>
              </a:rPr>
              <a:t> channel model document correction</a:t>
            </a:r>
          </a:p>
          <a:p>
            <a:pPr marL="1009650" lvl="1" indent="-609600"/>
            <a:r>
              <a:rPr lang="en-US" dirty="0" smtClean="0">
                <a:solidFill>
                  <a:schemeClr val="bg2"/>
                </a:solidFill>
              </a:rPr>
              <a:t>Raymond Yu (Panasonic)</a:t>
            </a:r>
          </a:p>
          <a:p>
            <a:pPr marL="609600" indent="-609600"/>
            <a:r>
              <a:rPr lang="en-US" altLang="ko-KR" dirty="0">
                <a:solidFill>
                  <a:schemeClr val="bg2"/>
                </a:solidFill>
              </a:rPr>
              <a:t>12/350, </a:t>
            </a:r>
            <a:r>
              <a:rPr lang="en-US" altLang="ko-KR" dirty="0" err="1">
                <a:solidFill>
                  <a:schemeClr val="bg2"/>
                </a:solidFill>
              </a:rPr>
              <a:t>TGah</a:t>
            </a:r>
            <a:r>
              <a:rPr lang="en-US" altLang="ko-KR" dirty="0">
                <a:solidFill>
                  <a:schemeClr val="bg2"/>
                </a:solidFill>
              </a:rPr>
              <a:t> coexistence assurance</a:t>
            </a:r>
          </a:p>
          <a:p>
            <a:pPr marL="1009650" lvl="1" indent="-609600"/>
            <a:r>
              <a:rPr lang="en-US" altLang="ko-KR" dirty="0">
                <a:solidFill>
                  <a:schemeClr val="bg2"/>
                </a:solidFill>
              </a:rPr>
              <a:t>Raymond Yu (Panasonic</a:t>
            </a:r>
            <a:r>
              <a:rPr lang="en-US" altLang="ko-KR" dirty="0" smtClean="0">
                <a:solidFill>
                  <a:schemeClr val="bg2"/>
                </a:solidFill>
              </a:rPr>
              <a:t>)</a:t>
            </a:r>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4</a:t>
            </a:fld>
            <a:endParaRPr lang="en-US"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altLang="ko-KR" dirty="0">
                <a:solidFill>
                  <a:schemeClr val="bg2"/>
                </a:solidFill>
              </a:rPr>
              <a:t>12/327 PS-Poll Immediate ACK enhancements</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p>
          <a:p>
            <a:pPr marL="609600" indent="-609600"/>
            <a:r>
              <a:rPr lang="fr-FR" altLang="ko-KR" dirty="0">
                <a:solidFill>
                  <a:schemeClr val="bg2"/>
                </a:solidFill>
              </a:rPr>
              <a:t>12/328 PS-Poll enhancement</a:t>
            </a:r>
          </a:p>
          <a:p>
            <a:pPr marL="1009650" lvl="1" indent="-609600"/>
            <a:r>
              <a:rPr lang="en-US" altLang="ko-KR" dirty="0" err="1">
                <a:solidFill>
                  <a:schemeClr val="bg2"/>
                </a:solidFill>
              </a:rPr>
              <a:t>Chittabrata</a:t>
            </a:r>
            <a:r>
              <a:rPr lang="en-US" altLang="ko-KR" dirty="0">
                <a:solidFill>
                  <a:schemeClr val="bg2"/>
                </a:solidFill>
              </a:rPr>
              <a:t> </a:t>
            </a:r>
            <a:r>
              <a:rPr lang="en-US" altLang="ko-KR" dirty="0" err="1">
                <a:solidFill>
                  <a:schemeClr val="bg2"/>
                </a:solidFill>
              </a:rPr>
              <a:t>Ghosh</a:t>
            </a:r>
            <a:r>
              <a:rPr lang="en-US" altLang="ko-KR" dirty="0">
                <a:solidFill>
                  <a:schemeClr val="bg2"/>
                </a:solidFill>
              </a:rPr>
              <a:t> (Nokia</a:t>
            </a:r>
            <a:r>
              <a:rPr lang="en-US" altLang="ko-KR" dirty="0" smtClean="0">
                <a:solidFill>
                  <a:schemeClr val="bg2"/>
                </a:solidFill>
              </a:rPr>
              <a:t>)</a:t>
            </a:r>
            <a:endParaRPr lang="en-US" dirty="0" smtClean="0"/>
          </a:p>
          <a:p>
            <a:pPr marL="609600" indent="-609600"/>
            <a:r>
              <a:rPr lang="en-US" dirty="0" smtClean="0">
                <a:solidFill>
                  <a:schemeClr val="bg2"/>
                </a:solidFill>
              </a:rPr>
              <a:t>12/326r1 Performance Comparison of PP-MAC and DCF</a:t>
            </a:r>
          </a:p>
          <a:p>
            <a:pPr marL="1009650" lvl="1" indent="-609600"/>
            <a:r>
              <a:rPr lang="en-US" dirty="0" err="1" smtClean="0">
                <a:solidFill>
                  <a:schemeClr val="bg2"/>
                </a:solidFill>
              </a:rPr>
              <a:t>Chittabrata</a:t>
            </a:r>
            <a:r>
              <a:rPr lang="en-US" dirty="0" smtClean="0">
                <a:solidFill>
                  <a:schemeClr val="bg2"/>
                </a:solidFill>
              </a:rPr>
              <a:t> </a:t>
            </a:r>
            <a:r>
              <a:rPr lang="en-US" dirty="0" err="1" smtClean="0">
                <a:solidFill>
                  <a:schemeClr val="bg2"/>
                </a:solidFill>
              </a:rPr>
              <a:t>Ghosh</a:t>
            </a:r>
            <a:r>
              <a:rPr lang="en-US" dirty="0" smtClean="0">
                <a:solidFill>
                  <a:schemeClr val="bg2"/>
                </a:solidFill>
              </a:rPr>
              <a:t> (Nokia)</a:t>
            </a:r>
          </a:p>
          <a:p>
            <a:pPr marL="609600" indent="-609600"/>
            <a:r>
              <a:rPr lang="en-US" dirty="0" smtClean="0">
                <a:solidFill>
                  <a:schemeClr val="bg2"/>
                </a:solidFill>
              </a:rPr>
              <a:t>12/329 Group Synchronized DCF</a:t>
            </a:r>
          </a:p>
          <a:p>
            <a:pPr marL="1009650" lvl="1" indent="-609600"/>
            <a:r>
              <a:rPr lang="en-US" dirty="0" err="1" smtClean="0">
                <a:solidFill>
                  <a:schemeClr val="bg2"/>
                </a:solidFill>
              </a:rPr>
              <a:t>Chittabrata</a:t>
            </a:r>
            <a:r>
              <a:rPr lang="en-US" dirty="0" smtClean="0">
                <a:solidFill>
                  <a:schemeClr val="bg2"/>
                </a:solidFill>
              </a:rPr>
              <a:t> </a:t>
            </a:r>
            <a:r>
              <a:rPr lang="en-US" dirty="0" err="1" smtClean="0">
                <a:solidFill>
                  <a:schemeClr val="bg2"/>
                </a:solidFill>
              </a:rPr>
              <a:t>Ghosh</a:t>
            </a:r>
            <a:r>
              <a:rPr lang="en-US" dirty="0" smtClean="0">
                <a:solidFill>
                  <a:schemeClr val="bg2"/>
                </a:solidFill>
              </a:rPr>
              <a:t> (Nokia)</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5</a:t>
            </a:fld>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endParaRPr lang="en-US" altLang="ko-KR" dirty="0" smtClean="0">
              <a:solidFill>
                <a:schemeClr val="bg2"/>
              </a:solidFill>
            </a:endParaRPr>
          </a:p>
          <a:p>
            <a:pPr marL="609600" indent="-609600"/>
            <a:r>
              <a:rPr lang="en-US" dirty="0" smtClean="0">
                <a:solidFill>
                  <a:schemeClr val="bg2"/>
                </a:solidFill>
              </a:rPr>
              <a:t>12/325 TIM enhancement with group bits</a:t>
            </a:r>
          </a:p>
          <a:p>
            <a:pPr marL="1009650" lvl="1" indent="-609600"/>
            <a:r>
              <a:rPr lang="en-US" dirty="0" err="1" smtClean="0">
                <a:solidFill>
                  <a:schemeClr val="bg2"/>
                </a:solidFill>
              </a:rPr>
              <a:t>Chittabrata</a:t>
            </a:r>
            <a:r>
              <a:rPr lang="en-US" dirty="0" smtClean="0">
                <a:solidFill>
                  <a:schemeClr val="bg2"/>
                </a:solidFill>
              </a:rPr>
              <a:t> </a:t>
            </a:r>
            <a:r>
              <a:rPr lang="en-US" dirty="0" err="1" smtClean="0">
                <a:solidFill>
                  <a:schemeClr val="bg2"/>
                </a:solidFill>
              </a:rPr>
              <a:t>Ghosh</a:t>
            </a:r>
            <a:r>
              <a:rPr lang="en-US" dirty="0" smtClean="0">
                <a:solidFill>
                  <a:schemeClr val="bg2"/>
                </a:solidFill>
              </a:rPr>
              <a:t> (Nokia)</a:t>
            </a:r>
          </a:p>
          <a:p>
            <a:pPr marL="609600" indent="-609600"/>
            <a:r>
              <a:rPr lang="en-US" dirty="0" smtClean="0">
                <a:solidFill>
                  <a:schemeClr val="bg2"/>
                </a:solidFill>
              </a:rPr>
              <a:t>12/370 Tim Compression</a:t>
            </a:r>
          </a:p>
          <a:p>
            <a:pPr marL="1009650" lvl="1" indent="-609600"/>
            <a:r>
              <a:rPr lang="en-US" dirty="0" err="1" smtClean="0">
                <a:solidFill>
                  <a:schemeClr val="bg2"/>
                </a:solidFill>
              </a:rPr>
              <a:t>Haiguang</a:t>
            </a:r>
            <a:r>
              <a:rPr lang="en-US" dirty="0" smtClean="0">
                <a:solidFill>
                  <a:schemeClr val="bg2"/>
                </a:solidFill>
              </a:rPr>
              <a:t> Wang (I2R)</a:t>
            </a:r>
          </a:p>
          <a:p>
            <a:pPr marL="609600" indent="-609600"/>
            <a:r>
              <a:rPr lang="en-US" dirty="0" smtClean="0">
                <a:solidFill>
                  <a:schemeClr val="bg2"/>
                </a:solidFill>
              </a:rPr>
              <a:t>12/388 </a:t>
            </a:r>
            <a:r>
              <a:rPr lang="en-US" dirty="0" err="1" smtClean="0">
                <a:solidFill>
                  <a:schemeClr val="bg2"/>
                </a:solidFill>
              </a:rPr>
              <a:t>TGah</a:t>
            </a:r>
            <a:r>
              <a:rPr lang="en-US" dirty="0" smtClean="0">
                <a:solidFill>
                  <a:schemeClr val="bg2"/>
                </a:solidFill>
              </a:rPr>
              <a:t> Efficient TIM Encoding</a:t>
            </a:r>
          </a:p>
          <a:p>
            <a:pPr marL="1009650" lvl="1" indent="-609600"/>
            <a:r>
              <a:rPr lang="en-US" dirty="0" err="1" smtClean="0">
                <a:solidFill>
                  <a:schemeClr val="bg2"/>
                </a:solidFill>
              </a:rPr>
              <a:t>Minyoung</a:t>
            </a:r>
            <a:r>
              <a:rPr lang="en-US" dirty="0" smtClean="0">
                <a:solidFill>
                  <a:schemeClr val="bg2"/>
                </a:solidFill>
              </a:rPr>
              <a:t> Park (Intel)</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6</a:t>
            </a:fld>
            <a:endParaRPr lang="en-US"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114800"/>
          </a:xfrm>
        </p:spPr>
        <p:txBody>
          <a:bodyPr/>
          <a:lstStyle/>
          <a:p>
            <a:r>
              <a:rPr lang="en-US" dirty="0" smtClean="0">
                <a:solidFill>
                  <a:schemeClr val="bg2"/>
                </a:solidFill>
              </a:rPr>
              <a:t>12/338 </a:t>
            </a:r>
            <a:r>
              <a:rPr lang="en-US" dirty="0" err="1" smtClean="0">
                <a:solidFill>
                  <a:schemeClr val="bg2"/>
                </a:solidFill>
              </a:rPr>
              <a:t>DeepSleep</a:t>
            </a:r>
            <a:r>
              <a:rPr lang="en-US" dirty="0" smtClean="0">
                <a:solidFill>
                  <a:schemeClr val="bg2"/>
                </a:solidFill>
              </a:rPr>
              <a:t>: Power Saving Mode to Support a Large Number of Devices</a:t>
            </a:r>
          </a:p>
          <a:p>
            <a:pPr lvl="1"/>
            <a:r>
              <a:rPr lang="en-US" dirty="0" smtClean="0">
                <a:solidFill>
                  <a:schemeClr val="bg2"/>
                </a:solidFill>
              </a:rPr>
              <a:t>Hung-Yu Wei</a:t>
            </a:r>
          </a:p>
          <a:p>
            <a:pPr marL="609600" indent="-609600"/>
            <a:r>
              <a:rPr lang="en-US" dirty="0" smtClean="0">
                <a:solidFill>
                  <a:schemeClr val="bg2"/>
                </a:solidFill>
              </a:rPr>
              <a:t>12/349 DFT Spreading OFDM options for 11ah PHY enhancement</a:t>
            </a:r>
          </a:p>
          <a:p>
            <a:pPr marL="1009650" lvl="1" indent="-609600"/>
            <a:r>
              <a:rPr lang="en-US" dirty="0" smtClean="0">
                <a:solidFill>
                  <a:schemeClr val="bg2"/>
                </a:solidFill>
              </a:rPr>
              <a:t>Masahiro </a:t>
            </a:r>
            <a:r>
              <a:rPr lang="en-US" dirty="0" err="1" smtClean="0">
                <a:solidFill>
                  <a:schemeClr val="bg2"/>
                </a:solidFill>
              </a:rPr>
              <a:t>Umehira</a:t>
            </a:r>
            <a:r>
              <a:rPr lang="en-US" dirty="0" smtClean="0">
                <a:solidFill>
                  <a:schemeClr val="bg2"/>
                </a:solidFill>
              </a:rPr>
              <a:t> – Wednesday PM or later request</a:t>
            </a:r>
          </a:p>
          <a:p>
            <a:pPr marL="609600" indent="-609600"/>
            <a:r>
              <a:rPr lang="en-US" dirty="0" smtClean="0">
                <a:solidFill>
                  <a:schemeClr val="bg2"/>
                </a:solidFill>
              </a:rPr>
              <a:t>12/324 Short </a:t>
            </a:r>
            <a:r>
              <a:rPr lang="en-US" dirty="0" err="1" smtClean="0">
                <a:solidFill>
                  <a:schemeClr val="bg2"/>
                </a:solidFill>
              </a:rPr>
              <a:t>Ack</a:t>
            </a:r>
            <a:endParaRPr lang="en-US" dirty="0" smtClean="0">
              <a:solidFill>
                <a:schemeClr val="bg2"/>
              </a:solidFill>
            </a:endParaRPr>
          </a:p>
          <a:p>
            <a:pPr marL="1009650" lvl="1" indent="-609600"/>
            <a:r>
              <a:rPr lang="en-US" dirty="0" smtClean="0">
                <a:solidFill>
                  <a:schemeClr val="bg2"/>
                </a:solidFill>
              </a:rPr>
              <a:t>Yong Liu (Marvell)</a:t>
            </a:r>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7</a:t>
            </a:fld>
            <a:endParaRPr lang="en-US"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solidFill>
                  <a:schemeClr val="bg2"/>
                </a:solidFill>
              </a:rPr>
              <a:t>12/364 AID reassignment protocol</a:t>
            </a:r>
          </a:p>
          <a:p>
            <a:pPr marL="1009650" lvl="1" indent="-609600"/>
            <a:r>
              <a:rPr lang="en-US" dirty="0" err="1" smtClean="0">
                <a:solidFill>
                  <a:schemeClr val="bg2"/>
                </a:solidFill>
              </a:rPr>
              <a:t>Jeongki</a:t>
            </a:r>
            <a:r>
              <a:rPr lang="en-US" dirty="0" smtClean="0">
                <a:solidFill>
                  <a:schemeClr val="bg2"/>
                </a:solidFill>
              </a:rPr>
              <a:t> Kim (LG Electronics)</a:t>
            </a:r>
          </a:p>
          <a:p>
            <a:pPr marL="609600" indent="-609600"/>
            <a:r>
              <a:rPr lang="en-US" dirty="0" smtClean="0">
                <a:solidFill>
                  <a:schemeClr val="bg2"/>
                </a:solidFill>
              </a:rPr>
              <a:t>12/363 Pilot sequence value (PHY)</a:t>
            </a:r>
          </a:p>
          <a:p>
            <a:pPr marL="1009650" lvl="1" indent="-609600"/>
            <a:r>
              <a:rPr lang="en-US" dirty="0" err="1" smtClean="0">
                <a:solidFill>
                  <a:schemeClr val="bg2"/>
                </a:solidFill>
              </a:rPr>
              <a:t>Seunghee</a:t>
            </a:r>
            <a:r>
              <a:rPr lang="en-US" dirty="0" smtClean="0">
                <a:solidFill>
                  <a:schemeClr val="bg2"/>
                </a:solidFill>
              </a:rPr>
              <a:t> Han (LG Electronics)</a:t>
            </a:r>
          </a:p>
          <a:p>
            <a:pPr marL="609600" indent="-609600"/>
            <a:r>
              <a:rPr lang="en-US" dirty="0" smtClean="0">
                <a:solidFill>
                  <a:schemeClr val="bg2"/>
                </a:solidFill>
              </a:rPr>
              <a:t>12/348 1MHz STF Issues</a:t>
            </a:r>
          </a:p>
          <a:p>
            <a:pPr marL="1009650" lvl="1" indent="-609600"/>
            <a:r>
              <a:rPr lang="en-US" dirty="0" smtClean="0">
                <a:solidFill>
                  <a:schemeClr val="bg2"/>
                </a:solidFill>
              </a:rPr>
              <a:t>Ron </a:t>
            </a:r>
            <a:r>
              <a:rPr lang="en-US" dirty="0" err="1" smtClean="0">
                <a:solidFill>
                  <a:schemeClr val="bg2"/>
                </a:solidFill>
              </a:rPr>
              <a:t>Murias</a:t>
            </a:r>
            <a:r>
              <a:rPr lang="en-US" dirty="0" smtClean="0">
                <a:solidFill>
                  <a:schemeClr val="bg2"/>
                </a:solidFill>
              </a:rPr>
              <a:t> (</a:t>
            </a:r>
            <a:r>
              <a:rPr lang="en-US" dirty="0" err="1" smtClean="0">
                <a:solidFill>
                  <a:schemeClr val="bg2"/>
                </a:solidFill>
              </a:rPr>
              <a:t>InterDigital</a:t>
            </a:r>
            <a:r>
              <a:rPr lang="en-US" dirty="0" smtClean="0">
                <a:solidFill>
                  <a:schemeClr val="bg2"/>
                </a:solidFill>
              </a:rPr>
              <a:t>)</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8</a:t>
            </a:fld>
            <a:endParaRPr lang="en-US"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Submissions cont</a:t>
            </a:r>
          </a:p>
        </p:txBody>
      </p:sp>
      <p:sp>
        <p:nvSpPr>
          <p:cNvPr id="15363" name="Content Placeholder 2"/>
          <p:cNvSpPr>
            <a:spLocks noGrp="1"/>
          </p:cNvSpPr>
          <p:nvPr>
            <p:ph idx="1"/>
          </p:nvPr>
        </p:nvSpPr>
        <p:spPr>
          <a:xfrm>
            <a:off x="685800" y="1676400"/>
            <a:ext cx="7772400" cy="4648200"/>
          </a:xfrm>
        </p:spPr>
        <p:txBody>
          <a:bodyPr/>
          <a:lstStyle/>
          <a:p>
            <a:pPr marL="609600" indent="-609600"/>
            <a:r>
              <a:rPr lang="en-US" dirty="0" smtClean="0">
                <a:solidFill>
                  <a:schemeClr val="bg2"/>
                </a:solidFill>
              </a:rPr>
              <a:t>12/400r0 </a:t>
            </a:r>
            <a:r>
              <a:rPr lang="en-US" dirty="0" err="1" smtClean="0">
                <a:solidFill>
                  <a:schemeClr val="bg2"/>
                </a:solidFill>
              </a:rPr>
              <a:t>Ack</a:t>
            </a:r>
            <a:r>
              <a:rPr lang="en-US" dirty="0" smtClean="0">
                <a:solidFill>
                  <a:schemeClr val="bg2"/>
                </a:solidFill>
              </a:rPr>
              <a:t> Transmission</a:t>
            </a:r>
          </a:p>
          <a:p>
            <a:pPr marL="1009650" lvl="1" indent="-609600"/>
            <a:r>
              <a:rPr lang="en-US" dirty="0" err="1" smtClean="0">
                <a:solidFill>
                  <a:schemeClr val="bg2"/>
                </a:solidFill>
              </a:rPr>
              <a:t>Zander</a:t>
            </a:r>
            <a:r>
              <a:rPr lang="en-US" dirty="0" smtClean="0">
                <a:solidFill>
                  <a:schemeClr val="bg2"/>
                </a:solidFill>
              </a:rPr>
              <a:t> Lei (I2R)</a:t>
            </a:r>
          </a:p>
          <a:p>
            <a:pPr marL="609600" indent="-609600"/>
            <a:r>
              <a:rPr lang="en-US" dirty="0" smtClean="0">
                <a:solidFill>
                  <a:schemeClr val="bg2"/>
                </a:solidFill>
              </a:rPr>
              <a:t>12/112r1 Supporting Authentication/Association for Large Number of Stations</a:t>
            </a:r>
          </a:p>
          <a:p>
            <a:pPr marL="1009650" lvl="1" indent="-609600"/>
            <a:r>
              <a:rPr lang="en-US" dirty="0" err="1" smtClean="0">
                <a:solidFill>
                  <a:schemeClr val="bg2"/>
                </a:solidFill>
              </a:rPr>
              <a:t>Haiguang</a:t>
            </a:r>
            <a:r>
              <a:rPr lang="en-US" dirty="0" smtClean="0">
                <a:solidFill>
                  <a:schemeClr val="bg2"/>
                </a:solidFill>
              </a:rPr>
              <a:t> Wang (I2R)</a:t>
            </a:r>
          </a:p>
          <a:p>
            <a:pPr marL="609600" indent="-609600"/>
            <a:endParaRPr lang="en-US" dirty="0" smtClean="0"/>
          </a:p>
        </p:txBody>
      </p:sp>
      <p:sp>
        <p:nvSpPr>
          <p:cNvPr id="15364" name="Date Placeholder 3"/>
          <p:cNvSpPr>
            <a:spLocks noGrp="1"/>
          </p:cNvSpPr>
          <p:nvPr>
            <p:ph type="dt" sz="quarter" idx="10"/>
          </p:nvPr>
        </p:nvSpPr>
        <p:spPr>
          <a:noFill/>
        </p:spPr>
        <p:txBody>
          <a:bodyPr/>
          <a:lstStyle/>
          <a:p>
            <a:r>
              <a:rPr lang="en-US" smtClean="0"/>
              <a:t>March 2012</a:t>
            </a:r>
          </a:p>
        </p:txBody>
      </p:sp>
      <p:sp>
        <p:nvSpPr>
          <p:cNvPr id="15365" name="Footer Placeholder 4"/>
          <p:cNvSpPr>
            <a:spLocks noGrp="1"/>
          </p:cNvSpPr>
          <p:nvPr>
            <p:ph type="ftr" sz="quarter" idx="11"/>
          </p:nvPr>
        </p:nvSpPr>
        <p:spPr>
          <a:noFill/>
        </p:spPr>
        <p:txBody>
          <a:bodyPr/>
          <a:lstStyle/>
          <a:p>
            <a:r>
              <a:rPr lang="en-US" smtClean="0"/>
              <a:t>David Halasz, Motorola Mobility</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9</a:t>
            </a:fld>
            <a:endParaRPr lang="en-US"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4865</TotalTime>
  <Words>1263</Words>
  <Application>Microsoft Office PowerPoint</Application>
  <PresentationFormat>화면 슬라이드 쇼(4:3)</PresentationFormat>
  <Paragraphs>311</Paragraphs>
  <Slides>24</Slides>
  <Notes>14</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24</vt:i4>
      </vt:variant>
    </vt:vector>
  </HeadingPairs>
  <TitlesOfParts>
    <vt:vector size="26" baseType="lpstr">
      <vt:lpstr>802-11-PathProtection</vt:lpstr>
      <vt:lpstr>Document</vt:lpstr>
      <vt:lpstr>IEEE 802.11ah Sub 1 GHz license-exempt operation Agenda for March 2012</vt:lpstr>
      <vt:lpstr>IEEE 802.11ah Agenda</vt:lpstr>
      <vt:lpstr>Agenda cont. Submissions</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Submissions cont</vt:lpstr>
      <vt:lpstr>MAC Ad-hoc group chair election</vt:lpstr>
      <vt:lpstr>Motions (Wednesday PM2)</vt:lpstr>
      <vt:lpstr>Motions (Thursday PM1)</vt:lpstr>
      <vt:lpstr>Motions (Thursday PM2)</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Windows XP</cp:lastModifiedBy>
  <cp:revision>356</cp:revision>
  <cp:lastPrinted>1998-02-10T13:28:06Z</cp:lastPrinted>
  <dcterms:created xsi:type="dcterms:W3CDTF">2009-11-09T00:32:22Z</dcterms:created>
  <dcterms:modified xsi:type="dcterms:W3CDTF">2012-03-16T03:50:54Z</dcterms:modified>
</cp:coreProperties>
</file>