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69" r:id="rId2"/>
    <p:sldId id="270" r:id="rId3"/>
    <p:sldId id="281" r:id="rId4"/>
    <p:sldId id="287" r:id="rId5"/>
    <p:sldId id="288" r:id="rId6"/>
    <p:sldId id="295" r:id="rId7"/>
    <p:sldId id="290" r:id="rId8"/>
    <p:sldId id="291" r:id="rId9"/>
    <p:sldId id="292" r:id="rId10"/>
    <p:sldId id="293" r:id="rId11"/>
    <p:sldId id="294" r:id="rId12"/>
    <p:sldId id="296" r:id="rId13"/>
    <p:sldId id="297" r:id="rId14"/>
    <p:sldId id="279" r:id="rId15"/>
    <p:sldId id="286" r:id="rId16"/>
    <p:sldId id="273" r:id="rId17"/>
    <p:sldId id="274" r:id="rId18"/>
    <p:sldId id="275" r:id="rId19"/>
    <p:sldId id="276" r:id="rId20"/>
    <p:sldId id="277"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7564" autoAdjust="0"/>
    <p:restoredTop sz="94671" autoAdjust="0"/>
  </p:normalViewPr>
  <p:slideViewPr>
    <p:cSldViewPr>
      <p:cViewPr>
        <p:scale>
          <a:sx n="80" d="100"/>
          <a:sy n="80" d="100"/>
        </p:scale>
        <p:origin x="-1722" y="-48"/>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12</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13</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16</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17</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20</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March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March 2012</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Motorola Mobility</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4931653" y="332601"/>
            <a:ext cx="3513847"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802.11-12/0360r11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__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1/dcn/11/11-11-1138-01-00ah-packet-radio-mode-for-802-11ah-a-b-g-n.ppt"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March 2012</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Motorola Mobility</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March 2012</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2012-03-12</a:t>
            </a:r>
          </a:p>
        </p:txBody>
      </p:sp>
      <p:graphicFrame>
        <p:nvGraphicFramePr>
          <p:cNvPr id="1026" name="Object 11"/>
          <p:cNvGraphicFramePr>
            <a:graphicFrameLocks noChangeAspect="1"/>
          </p:cNvGraphicFramePr>
          <p:nvPr>
            <p:extLst>
              <p:ext uri="{D42A27DB-BD31-4B8C-83A1-F6EECF244321}">
                <p14:modId xmlns:p14="http://schemas.microsoft.com/office/powerpoint/2010/main" val="3494830084"/>
              </p:ext>
            </p:extLst>
          </p:nvPr>
        </p:nvGraphicFramePr>
        <p:xfrm>
          <a:off x="534988" y="2660650"/>
          <a:ext cx="7683500" cy="3644900"/>
        </p:xfrm>
        <a:graphic>
          <a:graphicData uri="http://schemas.openxmlformats.org/presentationml/2006/ole">
            <mc:AlternateContent xmlns:mc="http://schemas.openxmlformats.org/markup-compatibility/2006">
              <mc:Choice xmlns:v="urn:schemas-microsoft-com:vml" Requires="v">
                <p:oleObj spid="_x0000_s1229" name="Document" r:id="rId4" imgW="8700545" imgH="4130115" progId="Word.Document.8">
                  <p:embed/>
                </p:oleObj>
              </mc:Choice>
              <mc:Fallback>
                <p:oleObj name="Document" r:id="rId4" imgW="8700545" imgH="4130115" progId="Word.Document.8">
                  <p:embed/>
                  <p:pic>
                    <p:nvPicPr>
                      <p:cNvPr id="0" name="Picture 19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4988" y="2660650"/>
                        <a:ext cx="7683500" cy="3644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648200"/>
          </a:xfrm>
        </p:spPr>
        <p:txBody>
          <a:bodyPr/>
          <a:lstStyle/>
          <a:p>
            <a:pPr marL="609600" indent="-609600"/>
            <a:r>
              <a:rPr lang="en-US" dirty="0" smtClean="0">
                <a:solidFill>
                  <a:schemeClr val="bg2"/>
                </a:solidFill>
              </a:rPr>
              <a:t>11-374</a:t>
            </a:r>
            <a:r>
              <a:rPr lang="en-US" dirty="0">
                <a:solidFill>
                  <a:schemeClr val="bg2"/>
                </a:solidFill>
              </a:rPr>
              <a:t>r2, Grouping For .11ah </a:t>
            </a:r>
            <a:r>
              <a:rPr lang="en-US" dirty="0" smtClean="0">
                <a:solidFill>
                  <a:schemeClr val="bg2"/>
                </a:solidFill>
              </a:rPr>
              <a:t>Networks</a:t>
            </a:r>
          </a:p>
          <a:p>
            <a:pPr marL="1009650" lvl="1" indent="-609600"/>
            <a:r>
              <a:rPr lang="en-US" dirty="0" smtClean="0">
                <a:solidFill>
                  <a:schemeClr val="bg2"/>
                </a:solidFill>
              </a:rPr>
              <a:t>Anna </a:t>
            </a:r>
            <a:r>
              <a:rPr lang="en-US" dirty="0" err="1" smtClean="0">
                <a:solidFill>
                  <a:schemeClr val="bg2"/>
                </a:solidFill>
              </a:rPr>
              <a:t>Pantelidou</a:t>
            </a:r>
            <a:r>
              <a:rPr lang="en-US" dirty="0" smtClean="0">
                <a:solidFill>
                  <a:schemeClr val="bg2"/>
                </a:solidFill>
              </a:rPr>
              <a:t> (</a:t>
            </a:r>
            <a:r>
              <a:rPr lang="en-US" dirty="0" err="1" smtClean="0">
                <a:solidFill>
                  <a:schemeClr val="bg2"/>
                </a:solidFill>
              </a:rPr>
              <a:t>Renesasmobile</a:t>
            </a:r>
            <a:r>
              <a:rPr lang="en-US" dirty="0" smtClean="0">
                <a:solidFill>
                  <a:schemeClr val="bg2"/>
                </a:solidFill>
              </a:rPr>
              <a:t>)</a:t>
            </a:r>
          </a:p>
          <a:p>
            <a:pPr marL="609600" indent="-609600"/>
            <a:r>
              <a:rPr lang="en-US" dirty="0" smtClean="0"/>
              <a:t>11-376r1</a:t>
            </a:r>
            <a:r>
              <a:rPr lang="en-US" dirty="0"/>
              <a:t>, On The BSS Max Idle Period</a:t>
            </a:r>
            <a:endParaRPr lang="en-US" dirty="0" smtClean="0"/>
          </a:p>
          <a:p>
            <a:pPr marL="1009650" lvl="1" indent="-609600"/>
            <a:r>
              <a:rPr lang="en-US" dirty="0" smtClean="0"/>
              <a:t>Anna </a:t>
            </a:r>
            <a:r>
              <a:rPr lang="en-US" dirty="0" err="1" smtClean="0"/>
              <a:t>Pantelidou</a:t>
            </a:r>
            <a:r>
              <a:rPr lang="en-US" dirty="0" smtClean="0"/>
              <a:t> (</a:t>
            </a:r>
            <a:r>
              <a:rPr lang="en-US" dirty="0" err="1" smtClean="0"/>
              <a:t>Renesasmobile</a:t>
            </a:r>
            <a:r>
              <a:rPr lang="en-US" dirty="0" smtClean="0"/>
              <a:t>)</a:t>
            </a:r>
          </a:p>
          <a:p>
            <a:pPr marL="609600" indent="-609600"/>
            <a:r>
              <a:rPr lang="en-US" dirty="0" smtClean="0"/>
              <a:t>11-12/362r0, </a:t>
            </a:r>
            <a:r>
              <a:rPr lang="en-US" dirty="0" err="1" smtClean="0"/>
              <a:t>Timo</a:t>
            </a:r>
            <a:r>
              <a:rPr lang="en-US" dirty="0" smtClean="0"/>
              <a:t> (</a:t>
            </a:r>
            <a:r>
              <a:rPr lang="en-US" dirty="0" err="1" smtClean="0"/>
              <a:t>Renesasmobile</a:t>
            </a:r>
            <a:r>
              <a:rPr lang="en-US" dirty="0"/>
              <a:t>)</a:t>
            </a:r>
            <a:endParaRPr lang="en-US" dirty="0" smtClean="0"/>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10</a:t>
            </a:fld>
            <a:endParaRPr lang="en-US"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Submissions </a:t>
            </a:r>
            <a:r>
              <a:rPr lang="en-US" altLang="ko-KR" dirty="0" err="1"/>
              <a:t>cont</a:t>
            </a:r>
            <a:endParaRPr lang="ko-KR" altLang="en-US" dirty="0"/>
          </a:p>
        </p:txBody>
      </p:sp>
      <p:sp>
        <p:nvSpPr>
          <p:cNvPr id="3" name="내용 개체 틀 2"/>
          <p:cNvSpPr>
            <a:spLocks noGrp="1"/>
          </p:cNvSpPr>
          <p:nvPr>
            <p:ph idx="1"/>
          </p:nvPr>
        </p:nvSpPr>
        <p:spPr/>
        <p:txBody>
          <a:bodyPr/>
          <a:lstStyle/>
          <a:p>
            <a:r>
              <a:rPr lang="en-US" altLang="ko-KR" dirty="0" smtClean="0">
                <a:solidFill>
                  <a:schemeClr val="bg2"/>
                </a:solidFill>
              </a:rPr>
              <a:t>11-12/365r0</a:t>
            </a:r>
          </a:p>
          <a:p>
            <a:pPr lvl="1"/>
            <a:r>
              <a:rPr lang="en-US" altLang="ko-KR" dirty="0" smtClean="0">
                <a:solidFill>
                  <a:schemeClr val="bg2"/>
                </a:solidFill>
              </a:rPr>
              <a:t>Simone (Qualcomm)</a:t>
            </a:r>
          </a:p>
          <a:p>
            <a:r>
              <a:rPr lang="en-US" altLang="ko-KR" dirty="0">
                <a:solidFill>
                  <a:schemeClr val="bg2"/>
                </a:solidFill>
              </a:rPr>
              <a:t>11-12/369r0 </a:t>
            </a:r>
            <a:r>
              <a:rPr lang="en-US" altLang="ko-KR" dirty="0" smtClean="0">
                <a:solidFill>
                  <a:schemeClr val="bg2"/>
                </a:solidFill>
              </a:rPr>
              <a:t>32FFT-MIMO-Interleaver</a:t>
            </a:r>
          </a:p>
          <a:p>
            <a:pPr lvl="1"/>
            <a:r>
              <a:rPr lang="en-US" altLang="ko-KR" dirty="0" smtClean="0">
                <a:solidFill>
                  <a:schemeClr val="bg2"/>
                </a:solidFill>
              </a:rPr>
              <a:t>Ron (Broadcom) </a:t>
            </a:r>
          </a:p>
          <a:p>
            <a:r>
              <a:rPr lang="en-US" altLang="ko-KR" dirty="0" smtClean="0">
                <a:solidFill>
                  <a:schemeClr val="bg2"/>
                </a:solidFill>
              </a:rPr>
              <a:t>11-12/371r0 BF-Feedback-and-Protocol</a:t>
            </a:r>
            <a:endParaRPr lang="en-US" altLang="ko-KR" dirty="0">
              <a:solidFill>
                <a:schemeClr val="bg2"/>
              </a:solidFill>
            </a:endParaRPr>
          </a:p>
          <a:p>
            <a:pPr lvl="1"/>
            <a:r>
              <a:rPr lang="en-US" altLang="ko-KR" dirty="0">
                <a:solidFill>
                  <a:schemeClr val="bg2"/>
                </a:solidFill>
              </a:rPr>
              <a:t>Ron (Broadcom) </a:t>
            </a:r>
            <a:endParaRPr lang="en-US" altLang="ko-KR" dirty="0" smtClean="0">
              <a:solidFill>
                <a:schemeClr val="bg2"/>
              </a:solidFill>
            </a:endParaRPr>
          </a:p>
          <a:p>
            <a:r>
              <a:rPr lang="en-US" altLang="ko-KR" dirty="0">
                <a:solidFill>
                  <a:schemeClr val="bg2"/>
                </a:solidFill>
              </a:rPr>
              <a:t>11-12/373r0 </a:t>
            </a:r>
            <a:r>
              <a:rPr lang="en-US" altLang="ko-KR" dirty="0" smtClean="0">
                <a:solidFill>
                  <a:schemeClr val="bg2"/>
                </a:solidFill>
              </a:rPr>
              <a:t>BF-Frame-Format</a:t>
            </a:r>
          </a:p>
          <a:p>
            <a:pPr lvl="1"/>
            <a:r>
              <a:rPr lang="en-US" altLang="ko-KR" dirty="0">
                <a:solidFill>
                  <a:schemeClr val="bg2"/>
                </a:solidFill>
              </a:rPr>
              <a:t>Ron (Broadcom) </a:t>
            </a:r>
            <a:endParaRPr lang="ko-KR" altLang="en-US" dirty="0"/>
          </a:p>
        </p:txBody>
      </p:sp>
      <p:sp>
        <p:nvSpPr>
          <p:cNvPr id="4" name="날짜 개체 틀 3"/>
          <p:cNvSpPr>
            <a:spLocks noGrp="1"/>
          </p:cNvSpPr>
          <p:nvPr>
            <p:ph type="dt" sz="half" idx="10"/>
          </p:nvPr>
        </p:nvSpPr>
        <p:spPr/>
        <p:txBody>
          <a:bodyPr/>
          <a:lstStyle/>
          <a:p>
            <a:pPr>
              <a:defRPr/>
            </a:pPr>
            <a:r>
              <a:rPr lang="en-US" smtClean="0"/>
              <a:t>March 2012</a:t>
            </a:r>
            <a:endParaRPr lang="en-US" dirty="0"/>
          </a:p>
        </p:txBody>
      </p:sp>
      <p:sp>
        <p:nvSpPr>
          <p:cNvPr id="5" name="바닥글 개체 틀 4"/>
          <p:cNvSpPr>
            <a:spLocks noGrp="1"/>
          </p:cNvSpPr>
          <p:nvPr>
            <p:ph type="ftr" sz="quarter" idx="11"/>
          </p:nvPr>
        </p:nvSpPr>
        <p:spPr/>
        <p:txBody>
          <a:bodyPr/>
          <a:lstStyle/>
          <a:p>
            <a:pPr>
              <a:defRPr/>
            </a:pPr>
            <a:r>
              <a:rPr lang="en-US" smtClean="0"/>
              <a:t>David Halasz, Motorola Mobility</a:t>
            </a:r>
            <a:endParaRPr lang="en-US"/>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extLst>
      <p:ext uri="{BB962C8B-B14F-4D97-AF65-F5344CB8AC3E}">
        <p14:creationId xmlns:p14="http://schemas.microsoft.com/office/powerpoint/2010/main" val="41497982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648200"/>
          </a:xfrm>
        </p:spPr>
        <p:txBody>
          <a:bodyPr/>
          <a:lstStyle/>
          <a:p>
            <a:pPr marL="609600" indent="-609600"/>
            <a:r>
              <a:rPr lang="da-DK" dirty="0" smtClean="0">
                <a:solidFill>
                  <a:schemeClr val="bg2"/>
                </a:solidFill>
              </a:rPr>
              <a:t>12/308r0 Revisit 2MHz SIG Field</a:t>
            </a:r>
          </a:p>
          <a:p>
            <a:pPr marL="1009650" lvl="1" indent="-609600"/>
            <a:r>
              <a:rPr lang="en-US" dirty="0" err="1" smtClean="0">
                <a:solidFill>
                  <a:schemeClr val="bg2"/>
                </a:solidFill>
              </a:rPr>
              <a:t>Sameer</a:t>
            </a:r>
            <a:r>
              <a:rPr lang="en-US" dirty="0" smtClean="0">
                <a:solidFill>
                  <a:schemeClr val="bg2"/>
                </a:solidFill>
              </a:rPr>
              <a:t> </a:t>
            </a:r>
            <a:r>
              <a:rPr lang="en-US" dirty="0" err="1" smtClean="0">
                <a:solidFill>
                  <a:schemeClr val="bg2"/>
                </a:solidFill>
              </a:rPr>
              <a:t>Vermani</a:t>
            </a:r>
            <a:r>
              <a:rPr lang="en-US" dirty="0" smtClean="0">
                <a:solidFill>
                  <a:schemeClr val="bg2"/>
                </a:solidFill>
              </a:rPr>
              <a:t> (Qualcomm)</a:t>
            </a:r>
            <a:endParaRPr lang="da-DK" dirty="0" smtClean="0">
              <a:solidFill>
                <a:schemeClr val="bg2"/>
              </a:solidFill>
            </a:endParaRPr>
          </a:p>
          <a:p>
            <a:pPr marL="609600" indent="-609600"/>
            <a:r>
              <a:rPr lang="de-DE" dirty="0" smtClean="0">
                <a:solidFill>
                  <a:schemeClr val="bg2"/>
                </a:solidFill>
              </a:rPr>
              <a:t>12/309r0 1Mhz Waveform in Wider Bandwidth</a:t>
            </a:r>
            <a:endParaRPr lang="en-US" dirty="0" smtClean="0">
              <a:solidFill>
                <a:schemeClr val="bg2"/>
              </a:solidFill>
            </a:endParaRPr>
          </a:p>
          <a:p>
            <a:pPr marL="1009650" lvl="1" indent="-609600"/>
            <a:r>
              <a:rPr lang="en-US" dirty="0" err="1" smtClean="0">
                <a:solidFill>
                  <a:schemeClr val="bg2"/>
                </a:solidFill>
              </a:rPr>
              <a:t>Sameer</a:t>
            </a:r>
            <a:r>
              <a:rPr lang="en-US" dirty="0" smtClean="0">
                <a:solidFill>
                  <a:schemeClr val="bg2"/>
                </a:solidFill>
              </a:rPr>
              <a:t> </a:t>
            </a:r>
            <a:r>
              <a:rPr lang="en-US" dirty="0" err="1" smtClean="0">
                <a:solidFill>
                  <a:schemeClr val="bg2"/>
                </a:solidFill>
              </a:rPr>
              <a:t>Vermani</a:t>
            </a:r>
            <a:r>
              <a:rPr lang="en-US" dirty="0" smtClean="0">
                <a:solidFill>
                  <a:schemeClr val="bg2"/>
                </a:solidFill>
              </a:rPr>
              <a:t> (Qualcomm)</a:t>
            </a:r>
          </a:p>
          <a:p>
            <a:pPr marL="1009650" lvl="1" indent="-609600"/>
            <a:endParaRPr lang="en-US" dirty="0" smtClean="0"/>
          </a:p>
          <a:p>
            <a:pPr marL="609600" indent="-609600"/>
            <a:r>
              <a:rPr lang="en-US" dirty="0" smtClean="0"/>
              <a:t>12/407r0 Considerations for PSMP Enhancements</a:t>
            </a:r>
          </a:p>
          <a:p>
            <a:pPr marL="1009650" lvl="1" indent="-609600"/>
            <a:r>
              <a:rPr lang="en-US" dirty="0" err="1" smtClean="0"/>
              <a:t>Sudheer</a:t>
            </a:r>
            <a:r>
              <a:rPr lang="en-US" dirty="0" smtClean="0"/>
              <a:t> </a:t>
            </a:r>
            <a:r>
              <a:rPr lang="en-US" dirty="0" err="1" smtClean="0"/>
              <a:t>Grandhi</a:t>
            </a:r>
            <a:endParaRPr lang="da-DK" dirty="0" smtClean="0"/>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12</a:t>
            </a:fld>
            <a:endParaRPr lang="en-US"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648200"/>
          </a:xfrm>
        </p:spPr>
        <p:txBody>
          <a:bodyPr/>
          <a:lstStyle/>
          <a:p>
            <a:pPr marL="609600" indent="-609600"/>
            <a:r>
              <a:rPr lang="en-US" dirty="0"/>
              <a:t>12/420 Providing extended range with limited transmission power in 802.11ah </a:t>
            </a:r>
            <a:r>
              <a:rPr lang="en-US" dirty="0" smtClean="0"/>
              <a:t>network</a:t>
            </a:r>
            <a:endParaRPr lang="en-US" dirty="0" smtClean="0"/>
          </a:p>
          <a:p>
            <a:pPr marL="1009650" lvl="1" indent="-609600"/>
            <a:r>
              <a:rPr lang="en-US" dirty="0" err="1" smtClean="0"/>
              <a:t>Fei</a:t>
            </a:r>
            <a:r>
              <a:rPr lang="en-US" dirty="0" smtClean="0"/>
              <a:t> Tong (CSR)</a:t>
            </a:r>
          </a:p>
          <a:p>
            <a:pPr marL="609600" indent="-609600"/>
            <a:r>
              <a:rPr lang="en-US" dirty="0" smtClean="0"/>
              <a:t>12/409 low power medium access</a:t>
            </a:r>
          </a:p>
          <a:p>
            <a:pPr marL="1009650" lvl="1" indent="-609600"/>
            <a:r>
              <a:rPr lang="en-US" dirty="0" err="1" smtClean="0"/>
              <a:t>Shoukang</a:t>
            </a:r>
            <a:r>
              <a:rPr lang="en-US" dirty="0" smtClean="0"/>
              <a:t> </a:t>
            </a:r>
            <a:r>
              <a:rPr lang="en-US" dirty="0" err="1" smtClean="0"/>
              <a:t>Zheng</a:t>
            </a:r>
            <a:r>
              <a:rPr lang="en-US" dirty="0" smtClean="0"/>
              <a:t> (I2R)</a:t>
            </a:r>
            <a:endParaRPr lang="da-DK" dirty="0" smtClean="0"/>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13</a:t>
            </a:fld>
            <a:endParaRPr lang="en-US"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dirty="0" smtClean="0"/>
              <a:t>Desire </a:t>
            </a:r>
            <a:r>
              <a:rPr lang="en-US" dirty="0"/>
              <a:t>to have rolling time of noon, 10 AM and 7 PM </a:t>
            </a:r>
          </a:p>
        </p:txBody>
      </p:sp>
      <p:sp>
        <p:nvSpPr>
          <p:cNvPr id="4" name="Date Placeholder 3"/>
          <p:cNvSpPr>
            <a:spLocks noGrp="1"/>
          </p:cNvSpPr>
          <p:nvPr>
            <p:ph type="dt" sz="half" idx="10"/>
          </p:nvPr>
        </p:nvSpPr>
        <p:spPr/>
        <p:txBody>
          <a:bodyPr/>
          <a:lstStyle/>
          <a:p>
            <a:pPr>
              <a:defRPr/>
            </a:pPr>
            <a:r>
              <a:rPr lang="en-US" smtClean="0"/>
              <a:t>March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March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extLst>
      <p:ext uri="{BB962C8B-B14F-4D97-AF65-F5344CB8AC3E}">
        <p14:creationId xmlns:p14="http://schemas.microsoft.com/office/powerpoint/2010/main" val="10593312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March 2012</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
        <p:nvSpPr>
          <p:cNvPr id="9" name="Footer Placeholder 8"/>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March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March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March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7" name="Footer Placeholder 6"/>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solidFill>
                  <a:schemeClr val="bg2"/>
                </a:solidFill>
              </a:rPr>
              <a:t>Call for a secretary</a:t>
            </a:r>
          </a:p>
          <a:p>
            <a:pPr marL="609600" indent="-609600"/>
            <a:r>
              <a:rPr lang="en-US" dirty="0" smtClean="0">
                <a:solidFill>
                  <a:schemeClr val="bg2"/>
                </a:solidFill>
              </a:rPr>
              <a:t>IPR and other relevant </a:t>
            </a:r>
            <a:r>
              <a:rPr lang="en-US" dirty="0">
                <a:solidFill>
                  <a:schemeClr val="bg2"/>
                </a:solidFill>
              </a:rPr>
              <a:t>policy and </a:t>
            </a:r>
            <a:r>
              <a:rPr lang="en-US" dirty="0" smtClean="0">
                <a:solidFill>
                  <a:schemeClr val="bg2"/>
                </a:solidFill>
              </a:rPr>
              <a:t>procedures</a:t>
            </a:r>
          </a:p>
          <a:p>
            <a:pPr marL="609600" indent="-609600"/>
            <a:r>
              <a:rPr lang="en-US" dirty="0" smtClean="0">
                <a:solidFill>
                  <a:schemeClr val="bg2"/>
                </a:solidFill>
              </a:rPr>
              <a:t>Approve January meeting minutes</a:t>
            </a:r>
          </a:p>
          <a:p>
            <a:pPr marL="1009650" lvl="1" indent="-609600"/>
            <a:r>
              <a:rPr lang="en-US" dirty="0" smtClean="0">
                <a:solidFill>
                  <a:schemeClr val="bg2"/>
                </a:solidFill>
              </a:rPr>
              <a:t>January meeting minutes 11/0186r1</a:t>
            </a:r>
          </a:p>
          <a:p>
            <a:pPr marL="609600" indent="-609600"/>
            <a:r>
              <a:rPr lang="en-US" dirty="0" smtClean="0">
                <a:solidFill>
                  <a:schemeClr val="bg2"/>
                </a:solidFill>
              </a:rPr>
              <a:t>Approve Teleconference meeting minutes</a:t>
            </a:r>
          </a:p>
          <a:p>
            <a:pPr marL="1009650" lvl="1" indent="-609600"/>
            <a:r>
              <a:rPr lang="en-US" dirty="0" smtClean="0">
                <a:solidFill>
                  <a:schemeClr val="bg2"/>
                </a:solidFill>
              </a:rPr>
              <a:t>March 5 </a:t>
            </a:r>
            <a:r>
              <a:rPr lang="en-US" dirty="0">
                <a:solidFill>
                  <a:schemeClr val="bg2"/>
                </a:solidFill>
              </a:rPr>
              <a:t>teleconference </a:t>
            </a:r>
            <a:r>
              <a:rPr lang="en-US" dirty="0" smtClean="0">
                <a:solidFill>
                  <a:schemeClr val="bg2"/>
                </a:solidFill>
              </a:rPr>
              <a:t>minutes 12/0332r0 </a:t>
            </a:r>
            <a:endParaRPr lang="en-US" dirty="0">
              <a:solidFill>
                <a:schemeClr val="bg2"/>
              </a:solidFill>
            </a:endParaRPr>
          </a:p>
          <a:p>
            <a:pPr marL="1009650" lvl="1" indent="-609600"/>
            <a:r>
              <a:rPr lang="en-US" dirty="0" smtClean="0">
                <a:solidFill>
                  <a:schemeClr val="bg2"/>
                </a:solidFill>
              </a:rPr>
              <a:t>February 13 </a:t>
            </a:r>
            <a:r>
              <a:rPr lang="en-US" dirty="0">
                <a:solidFill>
                  <a:schemeClr val="bg2"/>
                </a:solidFill>
              </a:rPr>
              <a:t>teleconference </a:t>
            </a:r>
            <a:r>
              <a:rPr lang="en-US" dirty="0" smtClean="0">
                <a:solidFill>
                  <a:schemeClr val="bg2"/>
                </a:solidFill>
              </a:rPr>
              <a:t>minutes 12/0218r0</a:t>
            </a:r>
          </a:p>
          <a:p>
            <a:pPr marL="609600" indent="-609600"/>
            <a:r>
              <a:rPr lang="en-US" dirty="0" smtClean="0"/>
              <a:t>Call for submissions</a:t>
            </a:r>
          </a:p>
          <a:p>
            <a:pPr marL="609600" indent="-609600"/>
            <a:r>
              <a:rPr lang="en-US" dirty="0" smtClean="0"/>
              <a:t>Ad Hoc sub groups formation (Wednesday AM1)</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March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Submissions</a:t>
            </a:r>
            <a:endParaRPr lang="en-US" dirty="0"/>
          </a:p>
        </p:txBody>
      </p:sp>
      <p:sp>
        <p:nvSpPr>
          <p:cNvPr id="3" name="Content Placeholder 2"/>
          <p:cNvSpPr>
            <a:spLocks noGrp="1"/>
          </p:cNvSpPr>
          <p:nvPr>
            <p:ph idx="1"/>
          </p:nvPr>
        </p:nvSpPr>
        <p:spPr/>
        <p:txBody>
          <a:bodyPr/>
          <a:lstStyle/>
          <a:p>
            <a:endParaRPr lang="nl-NL" dirty="0"/>
          </a:p>
          <a:p>
            <a:endParaRPr lang="en-US" dirty="0">
              <a:hlinkClick r:id="rId2"/>
            </a:endParaRPr>
          </a:p>
        </p:txBody>
      </p:sp>
      <p:sp>
        <p:nvSpPr>
          <p:cNvPr id="4" name="Date Placeholder 3"/>
          <p:cNvSpPr>
            <a:spLocks noGrp="1"/>
          </p:cNvSpPr>
          <p:nvPr>
            <p:ph type="dt" sz="half" idx="10"/>
          </p:nvPr>
        </p:nvSpPr>
        <p:spPr/>
        <p:txBody>
          <a:bodyPr/>
          <a:lstStyle/>
          <a:p>
            <a:pPr>
              <a:defRPr/>
            </a:pPr>
            <a:r>
              <a:rPr lang="en-US" smtClean="0"/>
              <a:t>March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
        <p:nvSpPr>
          <p:cNvPr id="8" name="Content Placeholder 2"/>
          <p:cNvSpPr txBox="1">
            <a:spLocks/>
          </p:cNvSpPr>
          <p:nvPr/>
        </p:nvSpPr>
        <p:spPr bwMode="auto">
          <a:xfrm>
            <a:off x="9906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endParaRPr lang="en-US" dirty="0" smtClean="0"/>
          </a:p>
        </p:txBody>
      </p:sp>
      <p:sp>
        <p:nvSpPr>
          <p:cNvPr id="9" name="Content Placeholder 2"/>
          <p:cNvSpPr txBox="1">
            <a:spLocks/>
          </p:cNvSpPr>
          <p:nvPr/>
        </p:nvSpPr>
        <p:spPr bwMode="auto">
          <a:xfrm>
            <a:off x="838200" y="21336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609600" lvl="0" indent="-609600">
              <a:spcBef>
                <a:spcPct val="20000"/>
              </a:spcBef>
              <a:buFontTx/>
              <a:buChar char="•"/>
            </a:pPr>
            <a:r>
              <a:rPr lang="en-US" sz="2400" b="1" dirty="0" smtClean="0">
                <a:solidFill>
                  <a:schemeClr val="bg2"/>
                </a:solidFill>
              </a:rPr>
              <a:t>12/0110r6 Frame Header Compression</a:t>
            </a:r>
          </a:p>
          <a:p>
            <a:pPr marL="1066800" lvl="1" indent="-609600">
              <a:spcBef>
                <a:spcPct val="20000"/>
              </a:spcBef>
              <a:buFontTx/>
              <a:buChar char="•"/>
            </a:pPr>
            <a:r>
              <a:rPr lang="en-US" sz="2400" dirty="0" err="1" smtClean="0">
                <a:solidFill>
                  <a:schemeClr val="bg2"/>
                </a:solidFill>
              </a:rPr>
              <a:t>Liwen</a:t>
            </a:r>
            <a:r>
              <a:rPr lang="en-US" sz="2400" dirty="0" smtClean="0">
                <a:solidFill>
                  <a:schemeClr val="bg2"/>
                </a:solidFill>
              </a:rPr>
              <a:t> Chu (ST Microelectronics)</a:t>
            </a:r>
          </a:p>
          <a:p>
            <a:pPr marL="609600" lvl="0" indent="-609600">
              <a:spcBef>
                <a:spcPct val="20000"/>
              </a:spcBef>
              <a:buFontTx/>
              <a:buChar char="•"/>
            </a:pPr>
            <a:r>
              <a:rPr lang="en-US" sz="2400" b="1" dirty="0" smtClean="0">
                <a:solidFill>
                  <a:schemeClr val="bg2"/>
                </a:solidFill>
              </a:rPr>
              <a:t>12/0342r0 Enhancement of Low Power Medium Access STAs</a:t>
            </a:r>
          </a:p>
          <a:p>
            <a:pPr marL="1066800" lvl="1" indent="-609600">
              <a:spcBef>
                <a:spcPct val="20000"/>
              </a:spcBef>
              <a:buFontTx/>
              <a:buChar char="•"/>
            </a:pPr>
            <a:r>
              <a:rPr lang="en-US" sz="2400" dirty="0" err="1" smtClean="0">
                <a:solidFill>
                  <a:schemeClr val="bg2"/>
                </a:solidFill>
              </a:rPr>
              <a:t>Liwen</a:t>
            </a:r>
            <a:r>
              <a:rPr lang="en-US" sz="2400" dirty="0" smtClean="0">
                <a:solidFill>
                  <a:schemeClr val="bg2"/>
                </a:solidFill>
              </a:rPr>
              <a:t> Chu (ST Microelectronics)</a:t>
            </a:r>
          </a:p>
          <a:p>
            <a:pPr marL="609600" lvl="0" indent="-609600">
              <a:spcBef>
                <a:spcPct val="20000"/>
              </a:spcBef>
              <a:buFontTx/>
              <a:buChar char="•"/>
            </a:pPr>
            <a:r>
              <a:rPr lang="en-US" sz="2400" b="1" dirty="0" smtClean="0"/>
              <a:t>Channel Bandwidth Indication and Negotiation</a:t>
            </a:r>
          </a:p>
          <a:p>
            <a:pPr marL="1066800" lvl="1" indent="-609600">
              <a:spcBef>
                <a:spcPct val="20000"/>
              </a:spcBef>
              <a:buFontTx/>
              <a:buChar char="•"/>
            </a:pPr>
            <a:r>
              <a:rPr lang="en-US" sz="2400" dirty="0" err="1" smtClean="0"/>
              <a:t>Liwen</a:t>
            </a:r>
            <a:r>
              <a:rPr lang="en-US" sz="2400" dirty="0" smtClean="0"/>
              <a:t> Chu (ST Microelectronics)</a:t>
            </a:r>
          </a:p>
          <a:p>
            <a:pPr marL="609600" indent="-609600">
              <a:spcBef>
                <a:spcPct val="20000"/>
              </a:spcBef>
              <a:buFontTx/>
              <a:buChar char="•"/>
            </a:pPr>
            <a:r>
              <a:rPr lang="en-US" sz="2400" b="1" dirty="0" smtClean="0"/>
              <a:t>Power efficient PS Poll</a:t>
            </a:r>
          </a:p>
          <a:p>
            <a:pPr marL="1066800" lvl="1" indent="-609600">
              <a:spcBef>
                <a:spcPct val="20000"/>
              </a:spcBef>
              <a:buFontTx/>
              <a:buChar char="•"/>
            </a:pPr>
            <a:r>
              <a:rPr lang="en-US" sz="2400" dirty="0" err="1" smtClean="0"/>
              <a:t>Liwen</a:t>
            </a:r>
            <a:r>
              <a:rPr lang="en-US" sz="2400" dirty="0" smtClean="0"/>
              <a:t> Chu (ST Microelectronics)</a:t>
            </a:r>
          </a:p>
          <a:p>
            <a:pPr marL="609600" lvl="0" indent="-609600">
              <a:spcBef>
                <a:spcPct val="20000"/>
              </a:spcBef>
              <a:buFontTx/>
              <a:buChar char="•"/>
            </a:pPr>
            <a:endParaRPr lang="en-US" sz="2400" dirty="0" smtClean="0"/>
          </a:p>
          <a:p>
            <a:pPr marL="609600" lvl="0" indent="-609600">
              <a:spcBef>
                <a:spcPct val="20000"/>
              </a:spcBef>
              <a:buFontTx/>
              <a:buChar char="•"/>
            </a:pPr>
            <a:endParaRPr kumimoji="0" lang="en-US" sz="2400" b="1" i="0" u="none" strike="noStrike" kern="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15551885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t>Experimental results of indoor path-loss in actual European houses</a:t>
            </a:r>
          </a:p>
          <a:p>
            <a:pPr marL="1009650" lvl="1" indent="-609600"/>
            <a:r>
              <a:rPr lang="en-US" dirty="0" smtClean="0"/>
              <a:t>Raymond Yu (Panasonic)</a:t>
            </a:r>
          </a:p>
          <a:p>
            <a:pPr marL="609600" indent="-609600"/>
            <a:r>
              <a:rPr lang="en-US" dirty="0" err="1" smtClean="0"/>
              <a:t>TGah</a:t>
            </a:r>
            <a:r>
              <a:rPr lang="en-US" dirty="0" smtClean="0"/>
              <a:t> coexistence assurance</a:t>
            </a:r>
          </a:p>
          <a:p>
            <a:pPr marL="1009650" lvl="1" indent="-609600"/>
            <a:r>
              <a:rPr lang="en-US" dirty="0" smtClean="0"/>
              <a:t>Raymond Yu (Panasonic)</a:t>
            </a:r>
          </a:p>
          <a:p>
            <a:pPr marL="609600" indent="-609600"/>
            <a:r>
              <a:rPr lang="en-US" dirty="0" err="1" smtClean="0"/>
              <a:t>TGah</a:t>
            </a:r>
            <a:r>
              <a:rPr lang="en-US" dirty="0" smtClean="0"/>
              <a:t> channel model document correction</a:t>
            </a:r>
          </a:p>
          <a:p>
            <a:pPr marL="1009650" lvl="1" indent="-609600"/>
            <a:r>
              <a:rPr lang="en-US" dirty="0" smtClean="0"/>
              <a:t>Raymond Yu (Panasonic)</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4</a:t>
            </a:fld>
            <a:endParaRPr lang="en-US"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648200"/>
          </a:xfrm>
        </p:spPr>
        <p:txBody>
          <a:bodyPr/>
          <a:lstStyle/>
          <a:p>
            <a:pPr marL="609600" indent="-609600"/>
            <a:r>
              <a:rPr lang="en-US" altLang="ko-KR" dirty="0">
                <a:solidFill>
                  <a:schemeClr val="bg2"/>
                </a:solidFill>
              </a:rPr>
              <a:t>12/327 PS-Poll Immediate ACK enhancements</a:t>
            </a:r>
          </a:p>
          <a:p>
            <a:pPr marL="1009650" lvl="1" indent="-609600"/>
            <a:r>
              <a:rPr lang="en-US" altLang="ko-KR" dirty="0" err="1">
                <a:solidFill>
                  <a:schemeClr val="bg2"/>
                </a:solidFill>
              </a:rPr>
              <a:t>Chittabrata</a:t>
            </a:r>
            <a:r>
              <a:rPr lang="en-US" altLang="ko-KR" dirty="0">
                <a:solidFill>
                  <a:schemeClr val="bg2"/>
                </a:solidFill>
              </a:rPr>
              <a:t> </a:t>
            </a:r>
            <a:r>
              <a:rPr lang="en-US" altLang="ko-KR" dirty="0" err="1">
                <a:solidFill>
                  <a:schemeClr val="bg2"/>
                </a:solidFill>
              </a:rPr>
              <a:t>Ghosh</a:t>
            </a:r>
            <a:r>
              <a:rPr lang="en-US" altLang="ko-KR" dirty="0">
                <a:solidFill>
                  <a:schemeClr val="bg2"/>
                </a:solidFill>
              </a:rPr>
              <a:t> (Nokia</a:t>
            </a:r>
            <a:r>
              <a:rPr lang="en-US" altLang="ko-KR" dirty="0" smtClean="0">
                <a:solidFill>
                  <a:schemeClr val="bg2"/>
                </a:solidFill>
              </a:rPr>
              <a:t>)</a:t>
            </a:r>
          </a:p>
          <a:p>
            <a:pPr marL="609600" indent="-609600"/>
            <a:r>
              <a:rPr lang="fr-FR" altLang="ko-KR" dirty="0">
                <a:solidFill>
                  <a:schemeClr val="bg2"/>
                </a:solidFill>
              </a:rPr>
              <a:t>12/328 PS-Poll enhancement</a:t>
            </a:r>
          </a:p>
          <a:p>
            <a:pPr marL="1009650" lvl="1" indent="-609600"/>
            <a:r>
              <a:rPr lang="en-US" altLang="ko-KR" dirty="0" err="1">
                <a:solidFill>
                  <a:schemeClr val="bg2"/>
                </a:solidFill>
              </a:rPr>
              <a:t>Chittabrata</a:t>
            </a:r>
            <a:r>
              <a:rPr lang="en-US" altLang="ko-KR" dirty="0">
                <a:solidFill>
                  <a:schemeClr val="bg2"/>
                </a:solidFill>
              </a:rPr>
              <a:t> </a:t>
            </a:r>
            <a:r>
              <a:rPr lang="en-US" altLang="ko-KR" dirty="0" err="1">
                <a:solidFill>
                  <a:schemeClr val="bg2"/>
                </a:solidFill>
              </a:rPr>
              <a:t>Ghosh</a:t>
            </a:r>
            <a:r>
              <a:rPr lang="en-US" altLang="ko-KR" dirty="0">
                <a:solidFill>
                  <a:schemeClr val="bg2"/>
                </a:solidFill>
              </a:rPr>
              <a:t> (Nokia</a:t>
            </a:r>
            <a:r>
              <a:rPr lang="en-US" altLang="ko-KR" dirty="0" smtClean="0">
                <a:solidFill>
                  <a:schemeClr val="bg2"/>
                </a:solidFill>
              </a:rPr>
              <a:t>)</a:t>
            </a:r>
            <a:endParaRPr lang="en-US" dirty="0" smtClean="0"/>
          </a:p>
          <a:p>
            <a:pPr marL="609600" indent="-609600"/>
            <a:r>
              <a:rPr lang="en-US" dirty="0" smtClean="0">
                <a:solidFill>
                  <a:schemeClr val="bg2"/>
                </a:solidFill>
              </a:rPr>
              <a:t>12/326r1 Performance Comparison of PP-MAC and DCF</a:t>
            </a:r>
          </a:p>
          <a:p>
            <a:pPr marL="1009650" lvl="1" indent="-609600"/>
            <a:r>
              <a:rPr lang="en-US" dirty="0" err="1" smtClean="0">
                <a:solidFill>
                  <a:schemeClr val="bg2"/>
                </a:solidFill>
              </a:rPr>
              <a:t>Chittabrata</a:t>
            </a:r>
            <a:r>
              <a:rPr lang="en-US" dirty="0" smtClean="0">
                <a:solidFill>
                  <a:schemeClr val="bg2"/>
                </a:solidFill>
              </a:rPr>
              <a:t> </a:t>
            </a:r>
            <a:r>
              <a:rPr lang="en-US" dirty="0" err="1" smtClean="0">
                <a:solidFill>
                  <a:schemeClr val="bg2"/>
                </a:solidFill>
              </a:rPr>
              <a:t>Ghosh</a:t>
            </a:r>
            <a:r>
              <a:rPr lang="en-US" dirty="0" smtClean="0">
                <a:solidFill>
                  <a:schemeClr val="bg2"/>
                </a:solidFill>
              </a:rPr>
              <a:t> (Nokia)</a:t>
            </a:r>
          </a:p>
          <a:p>
            <a:pPr marL="609600" indent="-609600"/>
            <a:r>
              <a:rPr lang="en-US" dirty="0" smtClean="0">
                <a:solidFill>
                  <a:schemeClr val="bg2"/>
                </a:solidFill>
              </a:rPr>
              <a:t>12/329 Group Synchronized DCF</a:t>
            </a:r>
          </a:p>
          <a:p>
            <a:pPr marL="1009650" lvl="1" indent="-609600"/>
            <a:r>
              <a:rPr lang="en-US" dirty="0" err="1" smtClean="0">
                <a:solidFill>
                  <a:schemeClr val="bg2"/>
                </a:solidFill>
              </a:rPr>
              <a:t>Chittabrata</a:t>
            </a:r>
            <a:r>
              <a:rPr lang="en-US" dirty="0" smtClean="0">
                <a:solidFill>
                  <a:schemeClr val="bg2"/>
                </a:solidFill>
              </a:rPr>
              <a:t> </a:t>
            </a:r>
            <a:r>
              <a:rPr lang="en-US" dirty="0" err="1" smtClean="0">
                <a:solidFill>
                  <a:schemeClr val="bg2"/>
                </a:solidFill>
              </a:rPr>
              <a:t>Ghosh</a:t>
            </a:r>
            <a:r>
              <a:rPr lang="en-US" dirty="0" smtClean="0">
                <a:solidFill>
                  <a:schemeClr val="bg2"/>
                </a:solidFill>
              </a:rPr>
              <a:t> (Nokia)</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5</a:t>
            </a:fld>
            <a:endParaRPr lang="en-US"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648200"/>
          </a:xfrm>
        </p:spPr>
        <p:txBody>
          <a:bodyPr/>
          <a:lstStyle/>
          <a:p>
            <a:pPr marL="609600" indent="-609600"/>
            <a:endParaRPr lang="en-US" altLang="ko-KR" dirty="0" smtClean="0">
              <a:solidFill>
                <a:schemeClr val="bg2"/>
              </a:solidFill>
            </a:endParaRPr>
          </a:p>
          <a:p>
            <a:pPr marL="609600" indent="-609600"/>
            <a:r>
              <a:rPr lang="en-US" dirty="0" smtClean="0"/>
              <a:t>12/325 TIM enhancement with group bits</a:t>
            </a:r>
          </a:p>
          <a:p>
            <a:pPr marL="1009650" lvl="1" indent="-609600"/>
            <a:r>
              <a:rPr lang="en-US" dirty="0" err="1" smtClean="0"/>
              <a:t>Chittabrata</a:t>
            </a:r>
            <a:r>
              <a:rPr lang="en-US" dirty="0" smtClean="0"/>
              <a:t> </a:t>
            </a:r>
            <a:r>
              <a:rPr lang="en-US" dirty="0" err="1" smtClean="0"/>
              <a:t>Ghosh</a:t>
            </a:r>
            <a:r>
              <a:rPr lang="en-US" dirty="0" smtClean="0"/>
              <a:t> (Nokia)</a:t>
            </a:r>
          </a:p>
          <a:p>
            <a:pPr marL="609600" indent="-609600"/>
            <a:r>
              <a:rPr lang="en-US" dirty="0" smtClean="0"/>
              <a:t>12/370 Tim Compression</a:t>
            </a:r>
          </a:p>
          <a:p>
            <a:pPr marL="1009650" lvl="1" indent="-609600"/>
            <a:r>
              <a:rPr lang="en-US" dirty="0" err="1" smtClean="0"/>
              <a:t>Haiguang</a:t>
            </a:r>
            <a:r>
              <a:rPr lang="en-US" dirty="0" smtClean="0"/>
              <a:t> Wang (I2R)</a:t>
            </a:r>
          </a:p>
          <a:p>
            <a:pPr marL="609600" indent="-609600"/>
            <a:r>
              <a:rPr lang="en-US" dirty="0" smtClean="0">
                <a:solidFill>
                  <a:schemeClr val="bg2"/>
                </a:solidFill>
              </a:rPr>
              <a:t>12/388 </a:t>
            </a:r>
            <a:r>
              <a:rPr lang="en-US" dirty="0" err="1" smtClean="0">
                <a:solidFill>
                  <a:schemeClr val="bg2"/>
                </a:solidFill>
              </a:rPr>
              <a:t>TGah</a:t>
            </a:r>
            <a:r>
              <a:rPr lang="en-US" dirty="0" smtClean="0">
                <a:solidFill>
                  <a:schemeClr val="bg2"/>
                </a:solidFill>
              </a:rPr>
              <a:t> Efficient TIM Encoding</a:t>
            </a:r>
          </a:p>
          <a:p>
            <a:pPr marL="1009650" lvl="1" indent="-609600"/>
            <a:r>
              <a:rPr lang="en-US" dirty="0" err="1" smtClean="0">
                <a:solidFill>
                  <a:schemeClr val="bg2"/>
                </a:solidFill>
              </a:rPr>
              <a:t>Minyoung</a:t>
            </a:r>
            <a:r>
              <a:rPr lang="en-US" dirty="0" smtClean="0">
                <a:solidFill>
                  <a:schemeClr val="bg2"/>
                </a:solidFill>
              </a:rPr>
              <a:t> Park (Intel)</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6</a:t>
            </a:fld>
            <a:endParaRPr lang="en-US"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114800"/>
          </a:xfrm>
        </p:spPr>
        <p:txBody>
          <a:bodyPr/>
          <a:lstStyle/>
          <a:p>
            <a:r>
              <a:rPr lang="en-US" dirty="0" smtClean="0"/>
              <a:t>12/338 </a:t>
            </a:r>
            <a:r>
              <a:rPr lang="en-US" dirty="0" err="1" smtClean="0"/>
              <a:t>DeepSleep</a:t>
            </a:r>
            <a:r>
              <a:rPr lang="en-US" dirty="0" smtClean="0"/>
              <a:t>: Power Saving Mode to Support a Large Number of Devices</a:t>
            </a:r>
          </a:p>
          <a:p>
            <a:pPr lvl="1"/>
            <a:r>
              <a:rPr lang="en-US" dirty="0" smtClean="0"/>
              <a:t>Hung-Yu Wei</a:t>
            </a:r>
          </a:p>
          <a:p>
            <a:pPr marL="609600" indent="-609600"/>
            <a:r>
              <a:rPr lang="en-US" dirty="0" smtClean="0"/>
              <a:t>12/349 DFT Spreading OFDM options for 11ah PHY enhancement</a:t>
            </a:r>
          </a:p>
          <a:p>
            <a:pPr marL="1009650" lvl="1" indent="-609600"/>
            <a:r>
              <a:rPr lang="en-US" dirty="0" smtClean="0"/>
              <a:t>Masahiro </a:t>
            </a:r>
            <a:r>
              <a:rPr lang="en-US" dirty="0" err="1" smtClean="0"/>
              <a:t>Umehira</a:t>
            </a:r>
            <a:r>
              <a:rPr lang="en-US" dirty="0" smtClean="0"/>
              <a:t> – Wednesday PM or later request</a:t>
            </a:r>
          </a:p>
          <a:p>
            <a:pPr marL="609600" indent="-609600"/>
            <a:r>
              <a:rPr lang="en-US" dirty="0" smtClean="0">
                <a:solidFill>
                  <a:schemeClr val="bg2"/>
                </a:solidFill>
              </a:rPr>
              <a:t>12/324 Short </a:t>
            </a:r>
            <a:r>
              <a:rPr lang="en-US" dirty="0" err="1" smtClean="0">
                <a:solidFill>
                  <a:schemeClr val="bg2"/>
                </a:solidFill>
              </a:rPr>
              <a:t>Ack</a:t>
            </a:r>
            <a:endParaRPr lang="en-US" dirty="0" smtClean="0">
              <a:solidFill>
                <a:schemeClr val="bg2"/>
              </a:solidFill>
            </a:endParaRPr>
          </a:p>
          <a:p>
            <a:pPr marL="1009650" lvl="1" indent="-609600"/>
            <a:r>
              <a:rPr lang="en-US" dirty="0" smtClean="0">
                <a:solidFill>
                  <a:schemeClr val="bg2"/>
                </a:solidFill>
              </a:rPr>
              <a:t>Yong Liu (Marvell)</a:t>
            </a:r>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7</a:t>
            </a:fld>
            <a:endParaRPr lang="en-US"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648200"/>
          </a:xfrm>
        </p:spPr>
        <p:txBody>
          <a:bodyPr/>
          <a:lstStyle/>
          <a:p>
            <a:pPr marL="609600" indent="-609600"/>
            <a:r>
              <a:rPr lang="en-US" dirty="0" smtClean="0">
                <a:solidFill>
                  <a:schemeClr val="bg2"/>
                </a:solidFill>
              </a:rPr>
              <a:t>12/364 AID reassignment protocol</a:t>
            </a:r>
          </a:p>
          <a:p>
            <a:pPr marL="1009650" lvl="1" indent="-609600"/>
            <a:r>
              <a:rPr lang="en-US" dirty="0" err="1" smtClean="0">
                <a:solidFill>
                  <a:schemeClr val="bg2"/>
                </a:solidFill>
              </a:rPr>
              <a:t>Jeongki</a:t>
            </a:r>
            <a:r>
              <a:rPr lang="en-US" dirty="0" smtClean="0">
                <a:solidFill>
                  <a:schemeClr val="bg2"/>
                </a:solidFill>
              </a:rPr>
              <a:t> Kim (LG Electronics)</a:t>
            </a:r>
          </a:p>
          <a:p>
            <a:pPr marL="609600" indent="-609600"/>
            <a:r>
              <a:rPr lang="en-US" dirty="0" smtClean="0">
                <a:solidFill>
                  <a:schemeClr val="bg2"/>
                </a:solidFill>
              </a:rPr>
              <a:t>12/363 Pilot sequence value (PHY)</a:t>
            </a:r>
          </a:p>
          <a:p>
            <a:pPr marL="1009650" lvl="1" indent="-609600"/>
            <a:r>
              <a:rPr lang="en-US" dirty="0" err="1" smtClean="0">
                <a:solidFill>
                  <a:schemeClr val="bg2"/>
                </a:solidFill>
              </a:rPr>
              <a:t>Seunghee</a:t>
            </a:r>
            <a:r>
              <a:rPr lang="en-US" dirty="0" smtClean="0">
                <a:solidFill>
                  <a:schemeClr val="bg2"/>
                </a:solidFill>
              </a:rPr>
              <a:t> Han (LG Electronics)</a:t>
            </a:r>
          </a:p>
          <a:p>
            <a:pPr marL="609600" indent="-609600"/>
            <a:r>
              <a:rPr lang="en-US" dirty="0" smtClean="0">
                <a:solidFill>
                  <a:schemeClr val="bg2"/>
                </a:solidFill>
              </a:rPr>
              <a:t>12/348 1MHz STF Issues</a:t>
            </a:r>
          </a:p>
          <a:p>
            <a:pPr marL="1009650" lvl="1" indent="-609600"/>
            <a:r>
              <a:rPr lang="en-US" dirty="0" smtClean="0">
                <a:solidFill>
                  <a:schemeClr val="bg2"/>
                </a:solidFill>
              </a:rPr>
              <a:t>Ron </a:t>
            </a:r>
            <a:r>
              <a:rPr lang="en-US" dirty="0" err="1" smtClean="0">
                <a:solidFill>
                  <a:schemeClr val="bg2"/>
                </a:solidFill>
              </a:rPr>
              <a:t>Murias</a:t>
            </a:r>
            <a:r>
              <a:rPr lang="en-US" dirty="0" smtClean="0">
                <a:solidFill>
                  <a:schemeClr val="bg2"/>
                </a:solidFill>
              </a:rPr>
              <a:t> (</a:t>
            </a:r>
            <a:r>
              <a:rPr lang="en-US" dirty="0" err="1" smtClean="0">
                <a:solidFill>
                  <a:schemeClr val="bg2"/>
                </a:solidFill>
              </a:rPr>
              <a:t>InterDigital</a:t>
            </a:r>
            <a:r>
              <a:rPr lang="en-US" dirty="0" smtClean="0">
                <a:solidFill>
                  <a:schemeClr val="bg2"/>
                </a:solidFill>
              </a:rPr>
              <a:t>)</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8</a:t>
            </a:fld>
            <a:endParaRPr lang="en-US"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648200"/>
          </a:xfrm>
        </p:spPr>
        <p:txBody>
          <a:bodyPr/>
          <a:lstStyle/>
          <a:p>
            <a:pPr marL="609600" indent="-609600"/>
            <a:r>
              <a:rPr lang="en-US" dirty="0" smtClean="0">
                <a:solidFill>
                  <a:schemeClr val="bg2"/>
                </a:solidFill>
              </a:rPr>
              <a:t>12/400r0 </a:t>
            </a:r>
            <a:r>
              <a:rPr lang="en-US" dirty="0" err="1" smtClean="0">
                <a:solidFill>
                  <a:schemeClr val="bg2"/>
                </a:solidFill>
              </a:rPr>
              <a:t>Ack</a:t>
            </a:r>
            <a:r>
              <a:rPr lang="en-US" dirty="0" smtClean="0">
                <a:solidFill>
                  <a:schemeClr val="bg2"/>
                </a:solidFill>
              </a:rPr>
              <a:t> Transmission</a:t>
            </a:r>
          </a:p>
          <a:p>
            <a:pPr marL="1009650" lvl="1" indent="-609600"/>
            <a:r>
              <a:rPr lang="en-US" dirty="0" err="1" smtClean="0">
                <a:solidFill>
                  <a:schemeClr val="bg2"/>
                </a:solidFill>
              </a:rPr>
              <a:t>Zander</a:t>
            </a:r>
            <a:r>
              <a:rPr lang="en-US" dirty="0" smtClean="0">
                <a:solidFill>
                  <a:schemeClr val="bg2"/>
                </a:solidFill>
              </a:rPr>
              <a:t> Lei (I2R)</a:t>
            </a:r>
          </a:p>
          <a:p>
            <a:pPr marL="609600" indent="-609600"/>
            <a:r>
              <a:rPr lang="en-US" dirty="0" smtClean="0"/>
              <a:t>12/112r1 Supporting Authentication/Association for Large Number of Stations</a:t>
            </a:r>
          </a:p>
          <a:p>
            <a:pPr marL="1009650" lvl="1" indent="-609600"/>
            <a:r>
              <a:rPr lang="en-US" dirty="0" err="1" smtClean="0"/>
              <a:t>Haiguang</a:t>
            </a:r>
            <a:r>
              <a:rPr lang="en-US" dirty="0" smtClean="0"/>
              <a:t> Wang (I2R)</a:t>
            </a:r>
          </a:p>
          <a:p>
            <a:pPr marL="609600" indent="-609600"/>
            <a:endParaRPr lang="en-US" dirty="0" smtClean="0"/>
          </a:p>
          <a:p>
            <a:pPr marL="609600" indent="-609600"/>
            <a:r>
              <a:rPr lang="en-US" dirty="0" smtClean="0"/>
              <a:t>Submission 4</a:t>
            </a:r>
          </a:p>
          <a:p>
            <a:pPr marL="1009650" lvl="1" indent="-609600"/>
            <a:r>
              <a:rPr lang="en-US" dirty="0" smtClean="0"/>
              <a:t>(I2R)</a:t>
            </a:r>
          </a:p>
          <a:p>
            <a:pPr marL="609600" indent="-609600"/>
            <a:r>
              <a:rPr lang="en-US" dirty="0" smtClean="0"/>
              <a:t>Submission 5</a:t>
            </a:r>
          </a:p>
          <a:p>
            <a:pPr marL="1009650" lvl="1" indent="-609600"/>
            <a:r>
              <a:rPr lang="en-US" dirty="0" smtClean="0"/>
              <a:t>(I2R)</a:t>
            </a:r>
          </a:p>
          <a:p>
            <a:pPr marL="609600"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9</a:t>
            </a:fld>
            <a:endParaRPr lang="en-US"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3390</TotalTime>
  <Words>1087</Words>
  <Application>Microsoft Office PowerPoint</Application>
  <PresentationFormat>화면 슬라이드 쇼(4:3)</PresentationFormat>
  <Paragraphs>269</Paragraphs>
  <Slides>20</Slides>
  <Notes>14</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20</vt:i4>
      </vt:variant>
    </vt:vector>
  </HeadingPairs>
  <TitlesOfParts>
    <vt:vector size="22" baseType="lpstr">
      <vt:lpstr>802-11-PathProtection</vt:lpstr>
      <vt:lpstr>Document</vt:lpstr>
      <vt:lpstr>IEEE 802.11ah Sub 1 GHz license-exempt operation Agenda for March 2012</vt:lpstr>
      <vt:lpstr>IEEE 802.11ah Agenda</vt:lpstr>
      <vt:lpstr>Agenda cont. Submissions</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Windows XP</cp:lastModifiedBy>
  <cp:revision>320</cp:revision>
  <cp:lastPrinted>1998-02-10T13:28:06Z</cp:lastPrinted>
  <dcterms:created xsi:type="dcterms:W3CDTF">2009-11-09T00:32:22Z</dcterms:created>
  <dcterms:modified xsi:type="dcterms:W3CDTF">2012-03-14T20:56:02Z</dcterms:modified>
</cp:coreProperties>
</file>