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5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6" r:id="rId12"/>
    <p:sldId id="273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49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</a:t>
            </a:r>
            <a:r>
              <a:rPr lang="en-US" dirty="0" smtClean="0"/>
              <a:t>802.11-12/0346r2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</a:t>
            </a:r>
            <a:r>
              <a:rPr lang="en-US" dirty="0" smtClean="0"/>
              <a:t>802.11-12/0346r2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802.11-12/0346r2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802.11-12/0346r2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410200" y="6475413"/>
            <a:ext cx="3132138" cy="15398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11-12/0346r2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html-info/24302.htm" TargetMode="External"/><Relationship Id="rId7" Type="http://schemas.openxmlformats.org/officeDocument/2006/relationships/hyperlink" Target="http://www.openmobilealliance.org/Technical/current_releases.aspx" TargetMode="External"/><Relationship Id="rId2" Type="http://schemas.openxmlformats.org/officeDocument/2006/relationships/hyperlink" Target="http://www.3gpp.org/ftp/Specs/html-info/2340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html/rfc6153" TargetMode="External"/><Relationship Id="rId5" Type="http://schemas.openxmlformats.org/officeDocument/2006/relationships/hyperlink" Target="http://www.rfc-editor.org/rfc/rfc1035.txt" TargetMode="External"/><Relationship Id="rId4" Type="http://schemas.openxmlformats.org/officeDocument/2006/relationships/hyperlink" Target="http://www.3gpp.org/ftp/Specs/html-info/24312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inbox/LSs_from_external_bodies/GSMA/LS%20to%203GPP%20and%20WFA%20on%20WiFi%20Roaming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WLAN and Cellular Interworking and Discovery Use Case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2012-05-14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57200" y="2728913"/>
          <a:ext cx="7915275" cy="2986087"/>
        </p:xfrm>
        <a:graphic>
          <a:graphicData uri="http://schemas.openxmlformats.org/presentationml/2006/ole">
            <p:oleObj spid="_x0000_s3075" name="Document" r:id="rId4" imgW="8253286" imgH="312368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050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 Summary Potential SG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800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ANDSF is an important ISD protocol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Enables discovery and usage of “mobility services,” which is arguably the main IP-network service offered by cellular networks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Known gaps exist when ANDSF is used with existing 802.11-based systems (i.e. WiFi systems)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SG should examine the issues highlighted in detail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 understand whether these are in scope for 802.11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so, the scope of the proposed amendment produced by SG should include closing these gaps.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Suggested Use Case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8006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 smtClean="0"/>
              <a:t>user is roaming and does not want to get pricy data access over the cellular connection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user enters a location where the user’s home operator can offer a decently priced deal to get data over a WLAN roaming agreement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user’s device discovers the WLAN access that can provide the service and obtains a new operator’s policy where local </a:t>
            </a:r>
            <a:r>
              <a:rPr lang="en-US" dirty="0" smtClean="0"/>
              <a:t>WLANs </a:t>
            </a:r>
            <a:r>
              <a:rPr lang="en-US" dirty="0" smtClean="0"/>
              <a:t>are indicated as a preferred access for the data service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device selects and connects to the indicated </a:t>
            </a:r>
            <a:r>
              <a:rPr lang="en-US" dirty="0" smtClean="0"/>
              <a:t>WLAN, </a:t>
            </a:r>
            <a:r>
              <a:rPr lang="en-US" dirty="0" smtClean="0"/>
              <a:t>and data services are now accessed through this </a:t>
            </a:r>
            <a:r>
              <a:rPr lang="en-US" dirty="0" smtClean="0"/>
              <a:t>WLAN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Note: The use case can also be applicable to WLAN-only devices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81600"/>
          </a:xfrm>
        </p:spPr>
        <p:txBody>
          <a:bodyPr>
            <a:normAutofit fontScale="47500" lnSpcReduction="20000"/>
          </a:bodyPr>
          <a:lstStyle/>
          <a:p>
            <a:r>
              <a:rPr lang="en-US" sz="2900" dirty="0" smtClean="0"/>
              <a:t>3GPP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TS 23.402, Architecture Enhancement for non-3GPP Access: </a:t>
            </a:r>
            <a:r>
              <a:rPr lang="en-US" sz="3400" dirty="0" smtClean="0">
                <a:hlinkClick r:id="rId2"/>
              </a:rPr>
              <a:t>http://www.3gpp.org/ftp/Specs/html-info/23402.htm</a:t>
            </a:r>
            <a:r>
              <a:rPr lang="en-US" sz="3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TS 24.302, Access to the 3GPP Evolved Packet Core (EPC) via non-3GPP access networks: </a:t>
            </a:r>
            <a:r>
              <a:rPr lang="en-US" sz="3400" dirty="0" smtClean="0">
                <a:hlinkClick r:id="rId3"/>
              </a:rPr>
              <a:t>http://www.3gpp.org/ftp/Specs/html-info/24302.htm</a:t>
            </a:r>
            <a:r>
              <a:rPr lang="en-US" sz="3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TS 24.312, Access Network Discovery and Selection Function (ANDSF) Management Object (MO): </a:t>
            </a:r>
            <a:r>
              <a:rPr lang="en-US" sz="3400" dirty="0" smtClean="0">
                <a:hlinkClick r:id="rId4"/>
              </a:rPr>
              <a:t>http://www.3gpp.org/ftp/Specs/html-info/24312.htm</a:t>
            </a:r>
            <a:r>
              <a:rPr lang="en-US" sz="3400" dirty="0" smtClean="0"/>
              <a:t> </a:t>
            </a:r>
          </a:p>
          <a:p>
            <a:endParaRPr lang="en-US" sz="2900" dirty="0" smtClean="0"/>
          </a:p>
          <a:p>
            <a:r>
              <a:rPr lang="en-US" sz="2900" dirty="0" smtClean="0"/>
              <a:t>IETF: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RFC 1035, Domain names: implementation and specification: </a:t>
            </a:r>
            <a:r>
              <a:rPr lang="en-US" sz="3400" dirty="0" smtClean="0">
                <a:hlinkClick r:id="rId5"/>
              </a:rPr>
              <a:t>http://www.rfc-editor.org/rfc/rfc1035.txt</a:t>
            </a:r>
            <a:r>
              <a:rPr lang="en-US" sz="3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RFC 6153, DHCPv4 and DHCPv6 Options for Access Network Discovery and Selection Function (ANDSF) Discovery: </a:t>
            </a:r>
            <a:r>
              <a:rPr lang="en-US" sz="3400" dirty="0" smtClean="0">
                <a:hlinkClick r:id="rId6"/>
              </a:rPr>
              <a:t>http://tools.ietf.org/html/rfc6153</a:t>
            </a:r>
            <a:r>
              <a:rPr lang="en-US" sz="3400" dirty="0" smtClean="0"/>
              <a:t> </a:t>
            </a:r>
          </a:p>
          <a:p>
            <a:endParaRPr lang="en-US" dirty="0" smtClean="0"/>
          </a:p>
          <a:p>
            <a:r>
              <a:rPr lang="en-US" sz="2900" dirty="0" smtClean="0"/>
              <a:t>OMA</a:t>
            </a:r>
          </a:p>
          <a:p>
            <a:pPr>
              <a:buFont typeface="Arial" pitchFamily="34" charset="0"/>
              <a:buChar char="•"/>
            </a:pPr>
            <a:r>
              <a:rPr lang="en-GB" sz="3400" dirty="0" smtClean="0"/>
              <a:t>OMA-DDS-DM_ConnMO-V1_0- 20081107-A: "Standardized Connectivity Management Objects."</a:t>
            </a:r>
            <a:endParaRPr lang="en-US" sz="3400" dirty="0" smtClean="0"/>
          </a:p>
          <a:p>
            <a:pPr>
              <a:buFont typeface="Arial" pitchFamily="34" charset="0"/>
              <a:buChar char="•"/>
            </a:pPr>
            <a:r>
              <a:rPr lang="en-GB" sz="3400" dirty="0" smtClean="0"/>
              <a:t>OMA-DDS-DM_ConnMO_WLAN-V1_0-20081024-A: "Standardized Connectivity Management Objects WLAN Parameters.”</a:t>
            </a:r>
            <a:endParaRPr lang="en-US" sz="3400" dirty="0" smtClean="0"/>
          </a:p>
          <a:p>
            <a:pPr>
              <a:buFont typeface="Arial" pitchFamily="34" charset="0"/>
              <a:buChar char="•"/>
            </a:pPr>
            <a:r>
              <a:rPr lang="en-GB" sz="3400" dirty="0" smtClean="0"/>
              <a:t>OMA-ERELD-DM-V1_2: "Enabler Release Definition for OMA Device Management.“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>
                <a:hlinkClick r:id="rId7"/>
              </a:rPr>
              <a:t>http://www.openmobilealliance.org/Technical/current_releases.aspx</a:t>
            </a:r>
            <a:endParaRPr lang="en-US" sz="3400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620000" cy="4648200"/>
          </a:xfrm>
          <a:ln/>
        </p:spPr>
        <p:txBody>
          <a:bodyPr/>
          <a:lstStyle/>
          <a:p>
            <a:r>
              <a:rPr lang="en-US" sz="2800" dirty="0" smtClean="0"/>
              <a:t>Overview of WLAN and Cellular Use Case</a:t>
            </a:r>
          </a:p>
          <a:p>
            <a:endParaRPr lang="en-US" sz="2800" dirty="0" smtClean="0"/>
          </a:p>
          <a:p>
            <a:r>
              <a:rPr lang="en-US" sz="2800" dirty="0" smtClean="0"/>
              <a:t>Present ANDSF: the 3GPP Discovery Function for non-3GPP access</a:t>
            </a:r>
          </a:p>
          <a:p>
            <a:pPr lvl="1"/>
            <a:r>
              <a:rPr lang="en-US" sz="2400" dirty="0" smtClean="0"/>
              <a:t>Highlight some known issues with the current function</a:t>
            </a:r>
          </a:p>
          <a:p>
            <a:endParaRPr lang="en-US" sz="2800" dirty="0" smtClean="0"/>
          </a:p>
          <a:p>
            <a:r>
              <a:rPr lang="en-US" sz="2800" dirty="0" smtClean="0"/>
              <a:t>Potential SG Actions</a:t>
            </a:r>
          </a:p>
          <a:p>
            <a:pPr lvl="2"/>
            <a:endParaRPr lang="en-US" sz="2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>
            <a:stCxn id="15" idx="1"/>
            <a:endCxn id="16" idx="3"/>
          </p:cNvCxnSpPr>
          <p:nvPr/>
        </p:nvCxnSpPr>
        <p:spPr bwMode="auto">
          <a:xfrm rot="10800000" flipV="1">
            <a:off x="1460172" y="3774282"/>
            <a:ext cx="2323659" cy="15945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Cloud 4"/>
          <p:cNvSpPr/>
          <p:nvPr/>
        </p:nvSpPr>
        <p:spPr bwMode="auto">
          <a:xfrm>
            <a:off x="1676400" y="2174082"/>
            <a:ext cx="4953000" cy="1535907"/>
          </a:xfrm>
          <a:prstGeom prst="cloud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35" tIns="45717" rIns="91435" bIns="45717" numCol="1" rtlCol="0" anchor="t" anchorCtr="0" compatLnSpc="1">
            <a:prstTxWarp prst="textNoShape">
              <a:avLst/>
            </a:prstTxWarp>
          </a:bodyPr>
          <a:lstStyle/>
          <a:p>
            <a:pPr defTabSz="914355"/>
            <a:endParaRPr lang="en-US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6" name="Pentagon 5"/>
          <p:cNvSpPr/>
          <p:nvPr/>
        </p:nvSpPr>
        <p:spPr bwMode="auto">
          <a:xfrm rot="5400000">
            <a:off x="4490320" y="1330401"/>
            <a:ext cx="380998" cy="1458763"/>
          </a:xfrm>
          <a:prstGeom prst="homePlate">
            <a:avLst>
              <a:gd name="adj" fmla="val 21642"/>
            </a:avLst>
          </a:prstGeom>
          <a:solidFill>
            <a:schemeClr val="bg1"/>
          </a:solidFill>
          <a:ln w="9525" cap="flat" cmpd="sng" algn="ctr">
            <a:solidFill>
              <a:srgbClr val="00B0F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vert270" lIns="91435" tIns="45717" rIns="91435" bIns="45717" anchor="ctr"/>
          <a:lstStyle/>
          <a:p>
            <a:pPr algn="ctr" eaLnBrk="0" hangingPunct="0">
              <a:defRPr/>
            </a:pPr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Services</a:t>
            </a:r>
            <a:endParaRPr lang="en-US" sz="1500" dirty="0">
              <a:solidFill>
                <a:schemeClr val="bg1">
                  <a:lumMod val="50000"/>
                </a:schemeClr>
              </a:solidFill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2250282"/>
            <a:ext cx="1143000" cy="492918"/>
          </a:xfrm>
          <a:prstGeom prst="rect">
            <a:avLst/>
          </a:prstGeom>
          <a:noFill/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500" b="1" dirty="0" smtClean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Service Provider </a:t>
            </a:r>
            <a:r>
              <a:rPr lang="en-US" sz="1500" b="1" dirty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NW</a:t>
            </a:r>
          </a:p>
        </p:txBody>
      </p:sp>
      <p:cxnSp>
        <p:nvCxnSpPr>
          <p:cNvPr id="8" name="Straight Connector 38"/>
          <p:cNvCxnSpPr>
            <a:cxnSpLocks noChangeShapeType="1"/>
            <a:stCxn id="6" idx="3"/>
            <a:endCxn id="9" idx="0"/>
          </p:cNvCxnSpPr>
          <p:nvPr/>
        </p:nvCxnSpPr>
        <p:spPr bwMode="auto">
          <a:xfrm rot="16200000" flipH="1">
            <a:off x="4543860" y="2387240"/>
            <a:ext cx="498475" cy="224557"/>
          </a:xfrm>
          <a:prstGeom prst="line">
            <a:avLst/>
          </a:prstGeom>
          <a:noFill/>
          <a:ln w="28575" algn="ctr">
            <a:solidFill>
              <a:srgbClr val="00B0F0"/>
            </a:solidFill>
            <a:prstDash val="sysDot"/>
            <a:round/>
            <a:headEnd/>
            <a:tailEnd/>
          </a:ln>
        </p:spPr>
      </p:cxnSp>
      <p:sp>
        <p:nvSpPr>
          <p:cNvPr id="9" name="Rectangle 8"/>
          <p:cNvSpPr/>
          <p:nvPr/>
        </p:nvSpPr>
        <p:spPr bwMode="auto">
          <a:xfrm>
            <a:off x="4572000" y="2748757"/>
            <a:ext cx="666752" cy="37544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300" b="1" dirty="0" smtClean="0">
                <a:latin typeface="Arial Narrow" pitchFamily="34" charset="0"/>
                <a:ea typeface="ＭＳ Ｐゴシック" pitchFamily="21" charset="-128"/>
              </a:rPr>
              <a:t>P-GW</a:t>
            </a:r>
            <a:endParaRPr lang="en-US" sz="1300" b="1" i="1" dirty="0">
              <a:latin typeface="Arial Narrow" pitchFamily="34" charset="0"/>
              <a:ea typeface="ＭＳ Ｐゴシック" pitchFamily="21" charset="-128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5481638" y="4548187"/>
            <a:ext cx="1905000" cy="663867"/>
          </a:xfrm>
          <a:prstGeom prst="cloud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35" tIns="45717" rIns="91435" bIns="45717" numCol="1" rtlCol="0" anchor="t" anchorCtr="0" compatLnSpc="1">
            <a:prstTxWarp prst="textNoShape">
              <a:avLst/>
            </a:prstTxWarp>
          </a:bodyPr>
          <a:lstStyle/>
          <a:p>
            <a:pPr defTabSz="914355"/>
            <a:endParaRPr lang="en-US" sz="1500" dirty="0">
              <a:latin typeface="Arial Narrow" pitchFamily="34" charset="0"/>
              <a:ea typeface="ヒラギノ角ゴ Pro W3" pitchFamily="1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48300" y="4668064"/>
            <a:ext cx="2147544" cy="346848"/>
          </a:xfrm>
          <a:prstGeom prst="rect">
            <a:avLst/>
          </a:prstGeom>
          <a:noFill/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500" b="1" dirty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WLAN /</a:t>
            </a:r>
          </a:p>
          <a:p>
            <a:pPr algn="ctr" eaLnBrk="0" hangingPunct="0">
              <a:defRPr/>
            </a:pPr>
            <a:r>
              <a:rPr lang="en-US" sz="1500" b="1" dirty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Unlicensed Band</a:t>
            </a:r>
          </a:p>
        </p:txBody>
      </p:sp>
      <p:cxnSp>
        <p:nvCxnSpPr>
          <p:cNvPr id="13" name="Elbow Connector 28"/>
          <p:cNvCxnSpPr>
            <a:stCxn id="9" idx="3"/>
            <a:endCxn id="10" idx="3"/>
          </p:cNvCxnSpPr>
          <p:nvPr/>
        </p:nvCxnSpPr>
        <p:spPr bwMode="auto">
          <a:xfrm>
            <a:off x="5238752" y="2936479"/>
            <a:ext cx="1195386" cy="1649665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33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itle 40"/>
          <p:cNvSpPr txBox="1">
            <a:spLocks/>
          </p:cNvSpPr>
          <p:nvPr/>
        </p:nvSpPr>
        <p:spPr bwMode="auto">
          <a:xfrm>
            <a:off x="1905000" y="24384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7" rIns="91435" bIns="45717" anchor="ctr"/>
          <a:lstStyle/>
          <a:p>
            <a:pPr eaLnBrk="0" hangingPunct="0">
              <a:defRPr/>
            </a:pPr>
            <a:r>
              <a:rPr lang="en-US" b="1" i="1" kern="0" dirty="0" smtClean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+mj-ea"/>
              </a:rPr>
              <a:t>ANDSF Server</a:t>
            </a:r>
            <a:endParaRPr lang="en-US" b="1" i="1" kern="0" dirty="0">
              <a:solidFill>
                <a:schemeClr val="bg2">
                  <a:lumMod val="75000"/>
                </a:schemeClr>
              </a:solidFill>
              <a:latin typeface="Arial Narrow" pitchFamily="34" charset="0"/>
              <a:ea typeface="+mj-ea"/>
            </a:endParaRPr>
          </a:p>
        </p:txBody>
      </p:sp>
      <p:pic>
        <p:nvPicPr>
          <p:cNvPr id="15" name="Picture 14" descr="celltower.png"/>
          <p:cNvPicPr>
            <a:picLocks noChangeAspect="1"/>
          </p:cNvPicPr>
          <p:nvPr/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 bwMode="auto">
          <a:xfrm>
            <a:off x="3783828" y="3317081"/>
            <a:ext cx="735786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 descr="Smart Pho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85677">
            <a:off x="1090901" y="5110826"/>
            <a:ext cx="381031" cy="6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124811" y="762000"/>
            <a:ext cx="8662984" cy="609600"/>
          </a:xfrm>
        </p:spPr>
        <p:txBody>
          <a:bodyPr/>
          <a:lstStyle/>
          <a:p>
            <a:r>
              <a:rPr lang="en-US" dirty="0" smtClean="0"/>
              <a:t>WLAN and Cellular Use Case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itle 40"/>
          <p:cNvSpPr txBox="1">
            <a:spLocks/>
          </p:cNvSpPr>
          <p:nvPr/>
        </p:nvSpPr>
        <p:spPr bwMode="auto">
          <a:xfrm>
            <a:off x="857250" y="5818982"/>
            <a:ext cx="1524000" cy="34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100" i="1" kern="0" dirty="0" smtClean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+mj-ea"/>
              </a:rPr>
              <a:t>UE/STA</a:t>
            </a:r>
            <a:endParaRPr lang="en-US" sz="1100" i="1" kern="0" dirty="0">
              <a:solidFill>
                <a:schemeClr val="bg2">
                  <a:lumMod val="75000"/>
                </a:schemeClr>
              </a:solidFill>
              <a:latin typeface="Arial Narrow" pitchFamily="34" charset="0"/>
              <a:ea typeface="+mj-ea"/>
            </a:endParaRPr>
          </a:p>
        </p:txBody>
      </p:sp>
      <p:cxnSp>
        <p:nvCxnSpPr>
          <p:cNvPr id="24" name="Straight Connector 38"/>
          <p:cNvCxnSpPr>
            <a:cxnSpLocks noChangeShapeType="1"/>
            <a:stCxn id="9" idx="2"/>
          </p:cNvCxnSpPr>
          <p:nvPr/>
        </p:nvCxnSpPr>
        <p:spPr bwMode="auto">
          <a:xfrm rot="5400000">
            <a:off x="4395788" y="2995612"/>
            <a:ext cx="381000" cy="638176"/>
          </a:xfrm>
          <a:prstGeom prst="line">
            <a:avLst/>
          </a:prstGeom>
          <a:noFill/>
          <a:ln w="28575" algn="ctr">
            <a:solidFill>
              <a:srgbClr val="00B0F0"/>
            </a:solidFill>
            <a:prstDash val="sysDash"/>
            <a:round/>
            <a:headEnd/>
            <a:tailEnd/>
          </a:ln>
        </p:spPr>
      </p:cxnSp>
      <p:sp>
        <p:nvSpPr>
          <p:cNvPr id="25" name="Oval 32"/>
          <p:cNvSpPr>
            <a:spLocks noChangeArrowheads="1"/>
          </p:cNvSpPr>
          <p:nvPr/>
        </p:nvSpPr>
        <p:spPr bwMode="auto">
          <a:xfrm>
            <a:off x="1219200" y="5298281"/>
            <a:ext cx="152400" cy="152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02413" tIns="51206" rIns="102413" bIns="51206"/>
          <a:lstStyle/>
          <a:p>
            <a:pPr eaLnBrk="0" hangingPunct="0"/>
            <a:endParaRPr lang="en-US" dirty="0">
              <a:latin typeface="Arial Narrow" pitchFamily="34" charset="0"/>
            </a:endParaRPr>
          </a:p>
        </p:txBody>
      </p:sp>
      <p:pic>
        <p:nvPicPr>
          <p:cNvPr id="27" name="Picture 26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2859881"/>
            <a:ext cx="267250" cy="4171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6" name="Rounded Rectangle 35"/>
          <p:cNvSpPr/>
          <p:nvPr/>
        </p:nvSpPr>
        <p:spPr bwMode="auto">
          <a:xfrm>
            <a:off x="2362200" y="5298281"/>
            <a:ext cx="1600200" cy="45720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ctr" anchorCtr="0" compatLnSpc="1">
            <a:prstTxWarp prst="textNoShape">
              <a:avLst/>
            </a:prstTxWarp>
          </a:bodyPr>
          <a:lstStyle/>
          <a:p>
            <a:pPr algn="ctr" defTabSz="1024128"/>
            <a:r>
              <a:rPr lang="en-US" sz="1000" b="1" dirty="0" smtClean="0">
                <a:latin typeface="Arial" charset="0"/>
                <a:ea typeface="ヒラギノ角ゴ Pro W3" pitchFamily="1" charset="-128"/>
              </a:rPr>
              <a:t>Terminal Selects &amp; Connects to WLAN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4114800" y="5105400"/>
            <a:ext cx="1371600" cy="53340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ctr" anchorCtr="0" compatLnSpc="1">
            <a:prstTxWarp prst="textNoShape">
              <a:avLst/>
            </a:prstTxWarp>
          </a:bodyPr>
          <a:lstStyle/>
          <a:p>
            <a:pPr algn="ctr" defTabSz="1024128"/>
            <a:r>
              <a:rPr lang="en-US" sz="1000" b="1" dirty="0" smtClean="0">
                <a:latin typeface="Arial" charset="0"/>
                <a:ea typeface="ヒラギノ角ゴ Pro W3" pitchFamily="1" charset="-128"/>
              </a:rPr>
              <a:t>Allocate Specific App Flows to Specific Links</a:t>
            </a:r>
          </a:p>
        </p:txBody>
      </p:sp>
      <p:sp>
        <p:nvSpPr>
          <p:cNvPr id="38" name="Freeform 37"/>
          <p:cNvSpPr/>
          <p:nvPr/>
        </p:nvSpPr>
        <p:spPr bwMode="auto">
          <a:xfrm>
            <a:off x="1142723" y="3200400"/>
            <a:ext cx="2428385" cy="1938632"/>
          </a:xfrm>
          <a:custGeom>
            <a:avLst/>
            <a:gdLst>
              <a:gd name="connsiteX0" fmla="*/ 1958939 w 3142179"/>
              <a:gd name="connsiteY0" fmla="*/ 0 h 2054832"/>
              <a:gd name="connsiteX1" fmla="*/ 2893887 w 3142179"/>
              <a:gd name="connsiteY1" fmla="*/ 400692 h 2054832"/>
              <a:gd name="connsiteX2" fmla="*/ 469186 w 3142179"/>
              <a:gd name="connsiteY2" fmla="*/ 924674 h 2054832"/>
              <a:gd name="connsiteX3" fmla="*/ 78768 w 3142179"/>
              <a:gd name="connsiteY3" fmla="*/ 2054832 h 2054832"/>
              <a:gd name="connsiteX0" fmla="*/ 2194199 w 3181389"/>
              <a:gd name="connsiteY0" fmla="*/ 0 h 1974065"/>
              <a:gd name="connsiteX1" fmla="*/ 2893887 w 3181389"/>
              <a:gd name="connsiteY1" fmla="*/ 319925 h 1974065"/>
              <a:gd name="connsiteX2" fmla="*/ 469186 w 3181389"/>
              <a:gd name="connsiteY2" fmla="*/ 843907 h 1974065"/>
              <a:gd name="connsiteX3" fmla="*/ 78768 w 3181389"/>
              <a:gd name="connsiteY3" fmla="*/ 1974065 h 1974065"/>
              <a:gd name="connsiteX0" fmla="*/ 2194198 w 3181389"/>
              <a:gd name="connsiteY0" fmla="*/ 0 h 2054832"/>
              <a:gd name="connsiteX1" fmla="*/ 2893887 w 3181389"/>
              <a:gd name="connsiteY1" fmla="*/ 400692 h 2054832"/>
              <a:gd name="connsiteX2" fmla="*/ 469186 w 3181389"/>
              <a:gd name="connsiteY2" fmla="*/ 924674 h 2054832"/>
              <a:gd name="connsiteX3" fmla="*/ 78768 w 3181389"/>
              <a:gd name="connsiteY3" fmla="*/ 2054832 h 2054832"/>
              <a:gd name="connsiteX0" fmla="*/ 2154814 w 2746434"/>
              <a:gd name="connsiteY0" fmla="*/ 0 h 2054832"/>
              <a:gd name="connsiteX1" fmla="*/ 2327174 w 2746434"/>
              <a:gd name="connsiteY1" fmla="*/ 484604 h 2054832"/>
              <a:gd name="connsiteX2" fmla="*/ 429802 w 2746434"/>
              <a:gd name="connsiteY2" fmla="*/ 924674 h 2054832"/>
              <a:gd name="connsiteX3" fmla="*/ 39384 w 2746434"/>
              <a:gd name="connsiteY3" fmla="*/ 2054832 h 205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6434" h="2054832">
                <a:moveTo>
                  <a:pt x="2154814" y="0"/>
                </a:moveTo>
                <a:cubicBezTo>
                  <a:pt x="2746434" y="123290"/>
                  <a:pt x="2614676" y="330492"/>
                  <a:pt x="2327174" y="484604"/>
                </a:cubicBezTo>
                <a:cubicBezTo>
                  <a:pt x="2039672" y="638716"/>
                  <a:pt x="811100" y="662969"/>
                  <a:pt x="429802" y="924674"/>
                </a:cubicBezTo>
                <a:cubicBezTo>
                  <a:pt x="48504" y="1186379"/>
                  <a:pt x="0" y="1627598"/>
                  <a:pt x="39384" y="2054832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t" anchorCtr="0" compatLnSpc="1">
            <a:prstTxWarp prst="textNoShape">
              <a:avLst/>
            </a:prstTxWarp>
          </a:bodyPr>
          <a:lstStyle/>
          <a:p>
            <a:pPr defTabSz="1024128"/>
            <a:endParaRPr lang="en-US" sz="2700" dirty="0" smtClean="0"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43" name="Straight Connector 42"/>
          <p:cNvCxnSpPr>
            <a:stCxn id="16" idx="3"/>
            <a:endCxn id="10" idx="2"/>
          </p:cNvCxnSpPr>
          <p:nvPr/>
        </p:nvCxnSpPr>
        <p:spPr bwMode="auto">
          <a:xfrm flipV="1">
            <a:off x="1460169" y="4880122"/>
            <a:ext cx="4027378" cy="4887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ounded Rectangle 34"/>
          <p:cNvSpPr/>
          <p:nvPr/>
        </p:nvSpPr>
        <p:spPr bwMode="auto">
          <a:xfrm>
            <a:off x="762000" y="4002881"/>
            <a:ext cx="1143000" cy="38100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ctr" anchorCtr="0" compatLnSpc="1">
            <a:prstTxWarp prst="textNoShape">
              <a:avLst/>
            </a:prstTxWarp>
          </a:bodyPr>
          <a:lstStyle/>
          <a:p>
            <a:pPr algn="ctr" defTabSz="1024128"/>
            <a:r>
              <a:rPr lang="en-US" sz="1000" b="1" dirty="0" smtClean="0">
                <a:latin typeface="Arial" charset="0"/>
                <a:ea typeface="ヒラギノ角ゴ Pro W3" pitchFamily="1" charset="-128"/>
              </a:rPr>
              <a:t>Terminal Fetches Policy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48F3-DAF1-4DA3-B4FF-A0876991AA2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4" name="Date Placeholder 4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45" name="Footer Placeholder 4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077200" cy="685800"/>
          </a:xfrm>
        </p:spPr>
        <p:txBody>
          <a:bodyPr/>
          <a:lstStyle/>
          <a:p>
            <a:r>
              <a:rPr lang="en-US" dirty="0" smtClean="0"/>
              <a:t>ANDSF: Mobile Services Discovery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923213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ANDSF (Access Network Discovery and Selection Function)</a:t>
            </a:r>
          </a:p>
          <a:p>
            <a:pPr lvl="1"/>
            <a:r>
              <a:rPr lang="en-US" dirty="0" smtClean="0"/>
              <a:t>Provides 3GPP Mobiles (UEs) information about available networks and policies for selecting and using such networks</a:t>
            </a:r>
          </a:p>
          <a:p>
            <a:pPr lvl="1"/>
            <a:r>
              <a:rPr lang="en-US" dirty="0" smtClean="0"/>
              <a:t>Primary function is selecting non-3GPP access networks, in particular 802.11-based (WLAN) networks</a:t>
            </a:r>
          </a:p>
          <a:p>
            <a:pPr lvl="2"/>
            <a:r>
              <a:rPr lang="en-US" dirty="0" smtClean="0"/>
              <a:t>Also includes CDMA2000 info, WiMaX info, etc. </a:t>
            </a:r>
          </a:p>
          <a:p>
            <a:pPr lvl="1"/>
            <a:r>
              <a:rPr lang="en-US" dirty="0" smtClean="0"/>
              <a:t>Location (and UE) specific</a:t>
            </a:r>
          </a:p>
          <a:p>
            <a:pPr lvl="1"/>
            <a:r>
              <a:rPr lang="en-US" dirty="0" smtClean="0"/>
              <a:t>Relatively static: (currently) not intended to be responsive to real-time network conditions</a:t>
            </a:r>
          </a:p>
          <a:p>
            <a:r>
              <a:rPr lang="en-US" dirty="0" smtClean="0"/>
              <a:t>Is this a “service discovery” protocol?  Absolutely:</a:t>
            </a:r>
          </a:p>
          <a:p>
            <a:pPr lvl="1"/>
            <a:r>
              <a:rPr lang="en-US" dirty="0" smtClean="0"/>
              <a:t>Services discovered: mobile IP access as provided by the UEs mobile operator</a:t>
            </a:r>
          </a:p>
          <a:p>
            <a:pPr lvl="1"/>
            <a:r>
              <a:rPr lang="en-US" dirty="0" smtClean="0"/>
              <a:t> Cellular devices are one of the largest markets for 802.11-based technology; thus, mobile services are an important class of services whose discovery 802.11 should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383931" y="685800"/>
          <a:ext cx="4035669" cy="3056138"/>
        </p:xfrm>
        <a:graphic>
          <a:graphicData uri="http://schemas.openxmlformats.org/presentationml/2006/ole">
            <p:oleObj spid="_x0000_s16386" name="Picture" r:id="rId3" imgW="2940393" imgH="2225896" progId="Word.Picture.8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ANDSF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657600"/>
            <a:ext cx="8305800" cy="2743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High-level overview of the protocol (Pull model)</a:t>
            </a:r>
          </a:p>
          <a:p>
            <a:pPr lvl="1"/>
            <a:r>
              <a:rPr lang="en-US" dirty="0" smtClean="0"/>
              <a:t>ANDSF Discovery by UE</a:t>
            </a:r>
          </a:p>
          <a:p>
            <a:pPr lvl="1"/>
            <a:r>
              <a:rPr lang="en-US" dirty="0" smtClean="0"/>
              <a:t>UE contacts ANDSF to request policy information</a:t>
            </a:r>
          </a:p>
          <a:p>
            <a:pPr lvl="1"/>
            <a:r>
              <a:rPr lang="en-US" dirty="0" smtClean="0"/>
              <a:t>UE interprets and acts on the policy</a:t>
            </a:r>
          </a:p>
          <a:p>
            <a:r>
              <a:rPr lang="en-US" dirty="0" smtClean="0"/>
              <a:t>Push model variations</a:t>
            </a:r>
          </a:p>
          <a:p>
            <a:pPr lvl="1"/>
            <a:r>
              <a:rPr lang="en-US" dirty="0" smtClean="0"/>
              <a:t>Policy is pushed to UE (SMS is the most common method)</a:t>
            </a:r>
          </a:p>
          <a:p>
            <a:pPr lvl="1"/>
            <a:r>
              <a:rPr lang="en-US" dirty="0" smtClean="0"/>
              <a:t>Push may provide full information</a:t>
            </a:r>
          </a:p>
          <a:p>
            <a:pPr lvl="1"/>
            <a:r>
              <a:rPr lang="en-US" dirty="0" smtClean="0"/>
              <a:t>Alternatively, it may result in UE contacting ANDSF for more information (i.e. Push may be just a Pull trigger)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0" y="1219200"/>
            <a:ext cx="4267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D1"/>
              </a:buClr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Simple client-server architecture</a:t>
            </a:r>
          </a:p>
          <a:p>
            <a:pPr marL="800100" lvl="1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lang="en-US" sz="2800" kern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IP-based interface (S14)</a:t>
            </a:r>
          </a:p>
          <a:p>
            <a:pPr marL="800100" lvl="1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OMA DM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(Device Management) used as </a:t>
            </a:r>
          </a:p>
          <a:p>
            <a:pPr marL="1257300" lvl="2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lang="en-US" sz="2800" kern="0" noProof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Protocol</a:t>
            </a:r>
          </a:p>
          <a:p>
            <a:pPr marL="1257300" lvl="2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Information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Standard</a:t>
            </a:r>
          </a:p>
          <a:p>
            <a:pPr marL="342900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lang="en-US" sz="2800" kern="0" baseline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Both Push and Pull communication models used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200400"/>
            <a:ext cx="2578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3GPP TS 23.402, v. 10.4.0</a:t>
            </a:r>
            <a:endParaRPr lang="en-US" sz="12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ANDSF Operational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ANDSF Discovery Options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 (home)-ANDSF and V(visiting)-ANDSF may be discovered via DNS (IETF RFC 1035)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H-ANDSF may be provisioned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H-ANDSF may be discovered via DHCP query (IETF RFC 6153)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ANDSF Security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3GPP GBA-based security preferred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OMA-DM specified security can be used as fall-back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ANDSF Access / Information request (Pull only)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Typically utilizes OMA DM Generic Alert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ANDSF Discovery Information and Policy “encoding”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 single OMA DM Management Object (MO) is used (define in 3GPP TS 24.312)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MO carries information related to discovery of networks as well as their usage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We overview discovery only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ANDSF MO Overview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204459" y="1752600"/>
          <a:ext cx="3453141" cy="3810000"/>
        </p:xfrm>
        <a:graphic>
          <a:graphicData uri="http://schemas.openxmlformats.org/presentationml/2006/ole">
            <p:oleObj spid="_x0000_s17410" name="Visio" r:id="rId3" imgW="3136725" imgH="3460766" progId="Visio.Drawing.11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93023"/>
            <a:ext cx="2760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Source: 3GPP TS 24.312, v. 10.3.0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5715000"/>
            <a:ext cx="1745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Top-Level View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066800" y="2895600"/>
            <a:ext cx="2590800" cy="838200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228975" y="1676400"/>
          <a:ext cx="5534025" cy="4362450"/>
        </p:xfrm>
        <a:graphic>
          <a:graphicData uri="http://schemas.openxmlformats.org/presentationml/2006/ole">
            <p:oleObj spid="_x0000_s17411" name="Visio" r:id="rId4" imgW="5530691" imgH="4366879" progId="Visio.Drawing.11">
              <p:embed/>
            </p:oleObj>
          </a:graphicData>
        </a:graphic>
      </p:graphicFrame>
      <p:sp>
        <p:nvSpPr>
          <p:cNvPr id="10" name="Rounded Rectangle 9"/>
          <p:cNvSpPr/>
          <p:nvPr/>
        </p:nvSpPr>
        <p:spPr bwMode="auto">
          <a:xfrm>
            <a:off x="5715000" y="4495800"/>
            <a:ext cx="1905000" cy="533400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620000" y="4572000"/>
            <a:ext cx="1066800" cy="762000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715000" y="5029200"/>
            <a:ext cx="1905000" cy="762000"/>
          </a:xfrm>
          <a:prstGeom prst="roundRect">
            <a:avLst/>
          </a:prstGeom>
          <a:solidFill>
            <a:srgbClr val="FF00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620000" y="5334000"/>
            <a:ext cx="1066800" cy="762000"/>
          </a:xfrm>
          <a:prstGeom prst="roundRect">
            <a:avLst/>
          </a:prstGeom>
          <a:solidFill>
            <a:srgbClr val="FF00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6096000"/>
            <a:ext cx="3202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Discovery Information Sub-Tree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685801"/>
            <a:ext cx="8305800" cy="762000"/>
          </a:xfrm>
        </p:spPr>
        <p:txBody>
          <a:bodyPr/>
          <a:lstStyle/>
          <a:p>
            <a:r>
              <a:rPr lang="en-US" dirty="0" smtClean="0"/>
              <a:t>WLAN/ANDSF interoperability example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71600"/>
            <a:ext cx="8391525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533400"/>
          </a:xfrm>
        </p:spPr>
        <p:txBody>
          <a:bodyPr/>
          <a:lstStyle/>
          <a:p>
            <a:r>
              <a:rPr lang="en-US" dirty="0" smtClean="0"/>
              <a:t>There are known issues with the current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5181600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GSMA and WBA provided a detailed analysis which identifies a number of issues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Incompatibility of ANQP MO and ANDSF MO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Signaling inefficiencies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Functionality which needs to be improved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LS to 3GPP and WiFi Alliance based on this paper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  <a:hlinkClick r:id="rId2"/>
              </a:rPr>
              <a:t>http://www.3gpp.org/ftp/inbox/LSs_from_external_bodies/GSMA/LS to 3GPP and WFA on WiFi Roaming.zip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Some excerpts:</a:t>
            </a:r>
          </a:p>
          <a:p>
            <a:pPr lvl="2">
              <a:buFont typeface="Arial" pitchFamily="34" charset="0"/>
              <a:buChar char="•"/>
            </a:pPr>
            <a:r>
              <a:rPr lang="en-GB" b="1" dirty="0" smtClean="0"/>
              <a:t>WFA</a:t>
            </a:r>
            <a:r>
              <a:rPr lang="en-GB" dirty="0" smtClean="0"/>
              <a:t> is requested to define its Subscription Management Object (MO) to make policy objects optional.  This will allow for a migration path towards the use of an ANDSF MO in future, where policy is provisioned via an ANDSF MO.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GB" b="1" dirty="0" smtClean="0"/>
              <a:t>WFA </a:t>
            </a:r>
            <a:r>
              <a:rPr lang="en-GB" dirty="0" smtClean="0"/>
              <a:t>is requested to limit the scope of its Subscription MO to policies needed for a terminal’s Wi-Fi network selection function. This would thus make ISMP and ISRP out of scope within WFA (Note that ISMP and ISRP remain within scope of 3GPP – the change is to prevent remove potential overlap of definitions).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GB" dirty="0" smtClean="0"/>
              <a:t>Upon completion of the WFA work on Subscription MO, </a:t>
            </a:r>
            <a:r>
              <a:rPr lang="en-GB" b="1" dirty="0" smtClean="0"/>
              <a:t>WFA </a:t>
            </a:r>
            <a:r>
              <a:rPr lang="en-GB" dirty="0" smtClean="0"/>
              <a:t>and </a:t>
            </a:r>
            <a:r>
              <a:rPr lang="en-GB" b="1" dirty="0" smtClean="0"/>
              <a:t>3GPP </a:t>
            </a:r>
            <a:r>
              <a:rPr lang="en-GB" dirty="0" smtClean="0"/>
              <a:t>are requested to work together to align their definitions to ensure consistency on this subject.  GSMA and WBA would also like </a:t>
            </a:r>
            <a:r>
              <a:rPr lang="en-GB" b="1" dirty="0" smtClean="0"/>
              <a:t>WFA</a:t>
            </a:r>
            <a:r>
              <a:rPr lang="en-GB" dirty="0" smtClean="0"/>
              <a:t> to forward the Subscription MO to us to check it’s appropriateness to meet requirements from the Task Force, once the Subscription MO is finalised.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GB" dirty="0" smtClean="0"/>
              <a:t>Once the Subscription MO is finalised, </a:t>
            </a:r>
            <a:r>
              <a:rPr lang="en-GB" b="1" dirty="0" smtClean="0"/>
              <a:t>WFA </a:t>
            </a:r>
            <a:r>
              <a:rPr lang="en-GB" dirty="0" smtClean="0"/>
              <a:t>and </a:t>
            </a:r>
            <a:r>
              <a:rPr lang="en-GB" b="1" dirty="0" smtClean="0"/>
              <a:t>3GPP </a:t>
            </a:r>
            <a:r>
              <a:rPr lang="en-GB" dirty="0" smtClean="0"/>
              <a:t>are requested to work together to update ANDSF to align with the relevant parts of the HotSpot 2.0 MO.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802-11-Submission_Template</Template>
  <TotalTime>746</TotalTime>
  <Words>1177</Words>
  <Application>Microsoft Office PowerPoint</Application>
  <PresentationFormat>On-screen Show (4:3)</PresentationFormat>
  <Paragraphs>155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802-11-Submission_Template</vt:lpstr>
      <vt:lpstr>Microsoft Office Word 97 - 2003 Document</vt:lpstr>
      <vt:lpstr>Picture</vt:lpstr>
      <vt:lpstr>Visio</vt:lpstr>
      <vt:lpstr>WLAN and Cellular Interworking and Discovery Use Case</vt:lpstr>
      <vt:lpstr>Abstract</vt:lpstr>
      <vt:lpstr>WLAN and Cellular Use Case</vt:lpstr>
      <vt:lpstr>ANDSF: Mobile Services Discovery Protocol</vt:lpstr>
      <vt:lpstr>ANDSF Architecture</vt:lpstr>
      <vt:lpstr>ANDSF Operational Overview </vt:lpstr>
      <vt:lpstr>ANDSF MO Overview</vt:lpstr>
      <vt:lpstr>WLAN/ANDSF interoperability example</vt:lpstr>
      <vt:lpstr>There are known issues with the current function</vt:lpstr>
      <vt:lpstr> Summary Potential SG Actions</vt:lpstr>
      <vt:lpstr>Suggested Use Case </vt:lpstr>
      <vt:lpstr>References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ANDSF: How 3GPP UE’s discover non-3GPP Access Networks</dc:title>
  <dc:creator>Joseph Levy</dc:creator>
  <cp:lastModifiedBy>Juan Carlos Zuniga</cp:lastModifiedBy>
  <cp:revision>38</cp:revision>
  <cp:lastPrinted>1601-01-01T00:00:00Z</cp:lastPrinted>
  <dcterms:created xsi:type="dcterms:W3CDTF">2012-03-07T15:54:02Z</dcterms:created>
  <dcterms:modified xsi:type="dcterms:W3CDTF">2012-05-14T18:00:05Z</dcterms:modified>
</cp:coreProperties>
</file>