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60" r:id="rId6"/>
  </p:sldMasterIdLst>
  <p:notesMasterIdLst>
    <p:notesMasterId r:id="rId20"/>
  </p:notesMasterIdLst>
  <p:handoutMasterIdLst>
    <p:handoutMasterId r:id="rId21"/>
  </p:handoutMasterIdLst>
  <p:sldIdLst>
    <p:sldId id="256" r:id="rId7"/>
    <p:sldId id="257" r:id="rId8"/>
    <p:sldId id="259" r:id="rId9"/>
    <p:sldId id="260" r:id="rId10"/>
    <p:sldId id="261" r:id="rId11"/>
    <p:sldId id="262" r:id="rId12"/>
    <p:sldId id="263" r:id="rId13"/>
    <p:sldId id="273" r:id="rId14"/>
    <p:sldId id="274" r:id="rId15"/>
    <p:sldId id="272" r:id="rId16"/>
    <p:sldId id="267" r:id="rId17"/>
    <p:sldId id="269" r:id="rId18"/>
    <p:sldId id="270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13" autoAdjust="0"/>
  </p:normalViewPr>
  <p:slideViewPr>
    <p:cSldViewPr>
      <p:cViewPr>
        <p:scale>
          <a:sx n="80" d="100"/>
          <a:sy n="80" d="100"/>
        </p:scale>
        <p:origin x="-86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0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4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9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47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733800" y="6705600"/>
            <a:ext cx="16002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802.11-12/0329r1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9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37FFC-B705-40CC-8336-971B331D11C0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867400" y="6524625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2012-03-12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873126"/>
              </p:ext>
            </p:extLst>
          </p:nvPr>
        </p:nvGraphicFramePr>
        <p:xfrm>
          <a:off x="522288" y="2422525"/>
          <a:ext cx="8218487" cy="341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5" name="Document" r:id="rId4" imgW="8258040" imgH="3443988" progId="Word.Document.8">
                  <p:embed/>
                </p:oleObj>
              </mc:Choice>
              <mc:Fallback>
                <p:oleObj name="Document" r:id="rId4" imgW="8258040" imgH="34439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422525"/>
                        <a:ext cx="8218487" cy="3419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57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Group Synchronized DCF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810000" y="6628195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58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Comparison between DCF and GS-DCF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pic>
        <p:nvPicPr>
          <p:cNvPr id="25602" name="Picture 2" descr="C:\Users\chghosh\Documents\work_at_nokia\802_11_ah_docs\March_Hawaii_meeting_docs\comp_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55" y="1828800"/>
            <a:ext cx="563880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16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GAPS element proposed to be included in the Beacon frame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Only limited number of groups are allowed to contend during specified medium access window defined in the GAPS element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GS-DCF outperforms DCF with increasing number of STAs contending for the </a:t>
            </a:r>
            <a:r>
              <a:rPr lang="en-US" dirty="0" smtClean="0"/>
              <a:t>channel 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89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“</a:t>
            </a:r>
            <a:r>
              <a:rPr lang="en-US" altLang="ja-JP" dirty="0" smtClean="0">
                <a:ea typeface="ＭＳ Ｐゴシック" pitchFamily="34" charset="-128"/>
              </a:rPr>
              <a:t>Power </a:t>
            </a:r>
            <a:r>
              <a:rPr lang="en-US" altLang="ja-JP" dirty="0">
                <a:ea typeface="ＭＳ Ｐゴシック" pitchFamily="34" charset="-128"/>
              </a:rPr>
              <a:t>Saving Possibilities for Networks Supporting a Large number of </a:t>
            </a:r>
            <a:r>
              <a:rPr lang="en-US" altLang="ja-JP" dirty="0" smtClean="0">
                <a:ea typeface="ＭＳ Ｐゴシック" pitchFamily="34" charset="-128"/>
              </a:rPr>
              <a:t>STAs,” doc.: IEEE 802.11-12/0028r1, January 2012, </a:t>
            </a:r>
            <a:r>
              <a:rPr lang="en-US" altLang="ja-JP" dirty="0" err="1" smtClean="0">
                <a:ea typeface="ＭＳ Ｐゴシック" pitchFamily="34" charset="-128"/>
              </a:rPr>
              <a:t>Renesas</a:t>
            </a:r>
            <a:r>
              <a:rPr lang="en-US" altLang="ja-JP" dirty="0" smtClean="0">
                <a:ea typeface="ＭＳ Ｐゴシック" pitchFamily="34" charset="-128"/>
              </a:rPr>
              <a:t> Mobile Corporation</a:t>
            </a:r>
          </a:p>
          <a:p>
            <a:pPr marL="457200" indent="-457200">
              <a:buAutoNum type="arabicPeriod"/>
            </a:pPr>
            <a:r>
              <a:rPr lang="en-US" dirty="0" smtClean="0">
                <a:ea typeface="ＭＳ Ｐゴシック" pitchFamily="34" charset="-128"/>
              </a:rPr>
              <a:t>“</a:t>
            </a:r>
            <a:r>
              <a:rPr lang="en-US" altLang="zh-CN" dirty="0">
                <a:ea typeface="宋体" charset="-122"/>
              </a:rPr>
              <a:t>DCF Enhancements for Large Number of </a:t>
            </a:r>
            <a:r>
              <a:rPr lang="en-US" altLang="zh-CN" dirty="0" smtClean="0">
                <a:ea typeface="宋体" charset="-122"/>
              </a:rPr>
              <a:t>STAs,” doc.: IEEE 802.11-11/1255r0, September 2011, CATR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835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</a:t>
            </a:r>
            <a:r>
              <a:rPr lang="en-US" dirty="0" smtClean="0"/>
              <a:t>GAPS </a:t>
            </a:r>
            <a:r>
              <a:rPr lang="en-US" dirty="0"/>
              <a:t>information element in the Beacon </a:t>
            </a:r>
            <a:r>
              <a:rPr lang="en-US" dirty="0" smtClean="0"/>
              <a:t>frame?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1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STAs with a group may be allowed to contend for the medium – idea of group synchronized DCF (GS-DCF)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Medium access window allowed to certain groups and prohibited to other groups</a:t>
            </a:r>
          </a:p>
          <a:p>
            <a:r>
              <a:rPr lang="en-US" dirty="0"/>
              <a:t> </a:t>
            </a:r>
            <a:r>
              <a:rPr lang="en-US" dirty="0" smtClean="0"/>
              <a:t>       - </a:t>
            </a:r>
            <a:r>
              <a:rPr lang="en-US" b="0" dirty="0" smtClean="0"/>
              <a:t>AP decides on defining the medium access start and end times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Performance comparison of GS-DCF with DCF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03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Group Medium Access </a:t>
            </a:r>
            <a:r>
              <a:rPr lang="en-US" dirty="0"/>
              <a:t>in Beacon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685800" y="1524000"/>
            <a:ext cx="7770813" cy="3724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dirty="0" smtClean="0"/>
              <a:t>AP informed of </a:t>
            </a:r>
            <a:r>
              <a:rPr lang="en-US" i="1" dirty="0" smtClean="0"/>
              <a:t>Supported </a:t>
            </a:r>
            <a:r>
              <a:rPr lang="en-US" i="1" dirty="0"/>
              <a:t>Rates</a:t>
            </a:r>
            <a:r>
              <a:rPr lang="en-US" dirty="0"/>
              <a:t>, </a:t>
            </a:r>
            <a:r>
              <a:rPr lang="en-US" i="1" dirty="0" err="1"/>
              <a:t>QoS</a:t>
            </a:r>
            <a:r>
              <a:rPr lang="en-US" i="1" dirty="0"/>
              <a:t> Capability</a:t>
            </a:r>
            <a:r>
              <a:rPr lang="en-US" dirty="0"/>
              <a:t>, </a:t>
            </a:r>
            <a:r>
              <a:rPr lang="en-US" i="1" dirty="0" err="1"/>
              <a:t>QoS</a:t>
            </a:r>
            <a:r>
              <a:rPr lang="en-US" i="1" dirty="0"/>
              <a:t> Traffic Capability</a:t>
            </a:r>
            <a:r>
              <a:rPr lang="en-US" dirty="0"/>
              <a:t>, and </a:t>
            </a:r>
            <a:r>
              <a:rPr lang="en-US" i="1" dirty="0"/>
              <a:t>Power Capability</a:t>
            </a:r>
            <a:r>
              <a:rPr lang="en-US" dirty="0"/>
              <a:t> in </a:t>
            </a:r>
            <a:r>
              <a:rPr lang="en-US" i="1" dirty="0"/>
              <a:t>Association Request</a:t>
            </a:r>
            <a:r>
              <a:rPr lang="en-US" dirty="0"/>
              <a:t> frame from </a:t>
            </a:r>
            <a:r>
              <a:rPr lang="en-US" dirty="0" smtClean="0"/>
              <a:t>STAs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smtClean="0"/>
              <a:t>AP </a:t>
            </a:r>
            <a:r>
              <a:rPr lang="en-US" dirty="0"/>
              <a:t>clusters STAs into </a:t>
            </a:r>
            <a:r>
              <a:rPr lang="en-US" dirty="0" smtClean="0"/>
              <a:t>groups and informs the group IDs in </a:t>
            </a:r>
            <a:r>
              <a:rPr lang="en-US" i="1" dirty="0" smtClean="0"/>
              <a:t>Association Response </a:t>
            </a:r>
            <a:r>
              <a:rPr lang="en-US" dirty="0" smtClean="0"/>
              <a:t>frame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smtClean="0"/>
              <a:t>Beacon frame defines the medium access time for each group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8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Information 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304800" y="3259775"/>
            <a:ext cx="8763000" cy="3063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dirty="0" smtClean="0"/>
              <a:t>Propose to add an </a:t>
            </a:r>
            <a:r>
              <a:rPr lang="en-US" i="1" dirty="0" smtClean="0"/>
              <a:t>Information Element</a:t>
            </a:r>
            <a:r>
              <a:rPr lang="en-US" dirty="0" smtClean="0"/>
              <a:t> termed </a:t>
            </a:r>
            <a:r>
              <a:rPr lang="en-US" i="1" dirty="0" smtClean="0"/>
              <a:t>as Group Access Parameter Set</a:t>
            </a:r>
            <a:r>
              <a:rPr lang="en-US" dirty="0" smtClean="0"/>
              <a:t> (GAPS) element in the </a:t>
            </a:r>
            <a:r>
              <a:rPr lang="en-US" i="1" dirty="0" smtClean="0"/>
              <a:t>Beacon</a:t>
            </a:r>
            <a:r>
              <a:rPr lang="en-US" dirty="0" smtClean="0"/>
              <a:t> frame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GAPS element for group ‘</a:t>
            </a:r>
            <a:r>
              <a:rPr lang="en-US" i="1" dirty="0" smtClean="0"/>
              <a:t>n</a:t>
            </a:r>
            <a:r>
              <a:rPr lang="en-US" dirty="0" smtClean="0"/>
              <a:t>’ shall comprise of:</a:t>
            </a:r>
          </a:p>
          <a:p>
            <a:pPr lvl="0"/>
            <a:r>
              <a:rPr lang="en-US" i="1" dirty="0" smtClean="0"/>
              <a:t>			 (</a:t>
            </a:r>
            <a:r>
              <a:rPr lang="en-US" i="1" dirty="0" err="1" smtClean="0"/>
              <a:t>i</a:t>
            </a:r>
            <a:r>
              <a:rPr lang="en-US" i="1" dirty="0" smtClean="0"/>
              <a:t>) </a:t>
            </a:r>
            <a:r>
              <a:rPr lang="en-US" i="1" dirty="0" smtClean="0">
                <a:solidFill>
                  <a:srgbClr val="C00000"/>
                </a:solidFill>
              </a:rPr>
              <a:t>GID</a:t>
            </a:r>
            <a:r>
              <a:rPr lang="en-US" i="1" dirty="0" smtClean="0"/>
              <a:t>: </a:t>
            </a:r>
            <a:r>
              <a:rPr lang="en-US" dirty="0" smtClean="0"/>
              <a:t>Group Identification </a:t>
            </a:r>
            <a:r>
              <a:rPr lang="en-US" i="1" dirty="0" smtClean="0"/>
              <a:t>	</a:t>
            </a:r>
          </a:p>
          <a:p>
            <a:pPr lvl="0"/>
            <a:r>
              <a:rPr lang="en-US" i="1" dirty="0"/>
              <a:t> </a:t>
            </a:r>
            <a:r>
              <a:rPr lang="en-US" i="1" dirty="0" smtClean="0"/>
              <a:t>          (ii) </a:t>
            </a:r>
            <a:r>
              <a:rPr lang="en-US" i="1" dirty="0" smtClean="0">
                <a:solidFill>
                  <a:srgbClr val="C00000"/>
                </a:solidFill>
              </a:rPr>
              <a:t>Group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C00000"/>
                </a:solidFill>
              </a:rPr>
              <a:t>Access Start Time</a:t>
            </a:r>
            <a:r>
              <a:rPr lang="en-US" i="1" dirty="0" smtClean="0"/>
              <a:t>: </a:t>
            </a:r>
            <a:r>
              <a:rPr lang="en-US" dirty="0" smtClean="0"/>
              <a:t>Value of </a:t>
            </a:r>
            <a:r>
              <a:rPr lang="en-US" i="1" dirty="0" err="1" smtClean="0"/>
              <a:t>T_n</a:t>
            </a:r>
            <a:r>
              <a:rPr lang="en-US" dirty="0" smtClean="0"/>
              <a:t> </a:t>
            </a:r>
          </a:p>
          <a:p>
            <a:pPr lvl="0"/>
            <a:r>
              <a:rPr lang="en-US" i="1" dirty="0" smtClean="0"/>
              <a:t>	       (iii) </a:t>
            </a:r>
            <a:r>
              <a:rPr lang="en-US" i="1" dirty="0" smtClean="0">
                <a:solidFill>
                  <a:srgbClr val="C00000"/>
                </a:solidFill>
              </a:rPr>
              <a:t>Group Interval End Time</a:t>
            </a:r>
            <a:r>
              <a:rPr lang="en-US" i="1" dirty="0" smtClean="0"/>
              <a:t>: </a:t>
            </a:r>
            <a:r>
              <a:rPr lang="en-US" dirty="0" smtClean="0"/>
              <a:t>End time of  medium access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14400" y="1752600"/>
            <a:ext cx="80010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6002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3622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31242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7338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600200" y="191009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Beacon Interval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8932" y="1918850"/>
            <a:ext cx="805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Stamp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279075" y="196437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Capability Information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9200" y="2027005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SSID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33800" y="1905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Supported Rates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45720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572000" y="1821875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     FH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Parameter       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Set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0200" y="1828800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     DS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Parameter       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Set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54102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2484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248400" y="1828800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     CF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Parameter       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Set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3820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8405750" y="20574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70866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7543800" y="17526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479475" y="1828800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     </a:t>
            </a:r>
            <a:r>
              <a:rPr lang="en-US" sz="1400" b="1" dirty="0" err="1" smtClean="0">
                <a:solidFill>
                  <a:schemeClr val="tx1"/>
                </a:solidFill>
              </a:rPr>
              <a:t>GrPS</a:t>
            </a:r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Parameter        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</a:rPr>
              <a:t>    Set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7377550" y="2204644"/>
            <a:ext cx="76200" cy="12707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7186550" y="2197925"/>
            <a:ext cx="76200" cy="12707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Arrow Connector 32"/>
          <p:cNvCxnSpPr>
            <a:endCxn id="29" idx="2"/>
          </p:cNvCxnSpPr>
          <p:nvPr/>
        </p:nvCxnSpPr>
        <p:spPr bwMode="auto">
          <a:xfrm flipV="1">
            <a:off x="8012875" y="2567464"/>
            <a:ext cx="0" cy="251936"/>
          </a:xfrm>
          <a:prstGeom prst="straightConnector1">
            <a:avLst/>
          </a:prstGeom>
          <a:solidFill>
            <a:srgbClr val="00B8FF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7086600" y="26769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Proposed IE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4800" y="2590800"/>
            <a:ext cx="1968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Beacon Frame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 Medium </a:t>
            </a:r>
            <a:r>
              <a:rPr lang="en-US" dirty="0"/>
              <a:t>Access of </a:t>
            </a:r>
            <a:r>
              <a:rPr lang="en-US" dirty="0" smtClean="0"/>
              <a:t>STA </a:t>
            </a:r>
            <a:r>
              <a:rPr lang="en-US" dirty="0"/>
              <a:t>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85800" y="3609486"/>
            <a:ext cx="8229600" cy="3324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000" b="0" dirty="0" smtClean="0"/>
              <a:t>Group i’s medium access </a:t>
            </a:r>
            <a:r>
              <a:rPr lang="en-US" sz="2000" b="0" i="1" dirty="0" smtClean="0"/>
              <a:t>Start </a:t>
            </a:r>
            <a:r>
              <a:rPr lang="en-US" sz="2000" b="0" i="1" dirty="0"/>
              <a:t>T</a:t>
            </a:r>
            <a:r>
              <a:rPr lang="en-US" sz="2000" b="0" i="1" dirty="0" smtClean="0"/>
              <a:t>ime </a:t>
            </a:r>
            <a:r>
              <a:rPr lang="en-US" sz="2000" b="0" dirty="0" smtClean="0"/>
              <a:t>is decided by the AP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b="0" i="1" dirty="0" smtClean="0"/>
              <a:t>Start Time </a:t>
            </a:r>
            <a:r>
              <a:rPr lang="en-US" sz="2000" b="0" dirty="0" smtClean="0"/>
              <a:t>based on number of associated / active STAs per group and priority setting per group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b="0" i="1" dirty="0" smtClean="0"/>
              <a:t>Group Interval End Time </a:t>
            </a:r>
            <a:r>
              <a:rPr lang="en-US" sz="2000" b="0" dirty="0" smtClean="0"/>
              <a:t>for </a:t>
            </a:r>
            <a:r>
              <a:rPr lang="en-US" sz="2000" b="0" dirty="0" err="1" smtClean="0"/>
              <a:t>i-th</a:t>
            </a:r>
            <a:r>
              <a:rPr lang="en-US" sz="2000" b="0" dirty="0" smtClean="0"/>
              <a:t> group is identical to prohibition time for (i+1)-</a:t>
            </a:r>
            <a:r>
              <a:rPr lang="en-US" sz="2000" b="0" dirty="0" err="1" smtClean="0"/>
              <a:t>th</a:t>
            </a:r>
            <a:r>
              <a:rPr lang="en-US" sz="2000" b="0" dirty="0" smtClean="0"/>
              <a:t> group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n-US" sz="2000" b="0" dirty="0" smtClean="0"/>
          </a:p>
          <a:p>
            <a:pPr marL="457200" indent="-457200" algn="just">
              <a:buFont typeface="Arial" pitchFamily="34" charset="0"/>
              <a:buChar char="•"/>
            </a:pPr>
            <a:endParaRPr lang="en-US" sz="2000" dirty="0" smtClean="0"/>
          </a:p>
          <a:p>
            <a:pPr marL="457200" indent="-457200" algn="just">
              <a:buFont typeface="Arial" pitchFamily="34" charset="0"/>
              <a:buChar char="•"/>
            </a:pPr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107224"/>
              </p:ext>
            </p:extLst>
          </p:nvPr>
        </p:nvGraphicFramePr>
        <p:xfrm>
          <a:off x="381000" y="1676400"/>
          <a:ext cx="8204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7" name="Visio" r:id="rId3" imgW="6214683" imgH="1038157" progId="Visio.Drawing.11">
                  <p:embed/>
                </p:oleObj>
              </mc:Choice>
              <mc:Fallback>
                <p:oleObj name="Visio" r:id="rId3" imgW="6214683" imgH="103815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76400"/>
                        <a:ext cx="82042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310509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Group Access Start Time for Group 3</a:t>
            </a:r>
            <a:endParaRPr lang="en-US" sz="2000" dirty="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219200" y="3048000"/>
            <a:ext cx="2895600" cy="0"/>
          </a:xfrm>
          <a:prstGeom prst="straightConnector1">
            <a:avLst/>
          </a:prstGeom>
          <a:ln w="254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45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Medium Access Times among STA </a:t>
            </a:r>
            <a:r>
              <a:rPr lang="en-US" dirty="0"/>
              <a:t>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3383863"/>
            <a:ext cx="8153400" cy="1093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Overlapping medium access  times for efficient medium contention, </a:t>
            </a:r>
            <a:r>
              <a:rPr lang="en-US" sz="2000" i="1" dirty="0" smtClean="0"/>
              <a:t>e.g</a:t>
            </a:r>
            <a:r>
              <a:rPr lang="en-US" sz="2000" dirty="0" smtClean="0"/>
              <a:t>., Groups 4 and 3 medium access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Overlapping medium access reduced idle medium time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794507"/>
              </p:ext>
            </p:extLst>
          </p:nvPr>
        </p:nvGraphicFramePr>
        <p:xfrm>
          <a:off x="533400" y="1905000"/>
          <a:ext cx="8204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1" name="Visio" r:id="rId3" imgW="6214683" imgH="1038157" progId="Visio.Drawing.11">
                  <p:embed/>
                </p:oleObj>
              </mc:Choice>
              <mc:Fallback>
                <p:oleObj name="Visio" r:id="rId3" imgW="6214683" imgH="103815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05000"/>
                        <a:ext cx="82042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047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GS-DCF </a:t>
            </a:r>
            <a:r>
              <a:rPr lang="en-US" dirty="0"/>
              <a:t>Medium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85800" y="3657600"/>
            <a:ext cx="7770813" cy="1416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/>
              <a:t>B</a:t>
            </a:r>
            <a:r>
              <a:rPr lang="en-US" sz="2000" dirty="0" smtClean="0"/>
              <a:t>eacon frame consists of information on all group synchronized medium access periods until next beacon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/>
              <a:t>Time not assigned to groups is assigned for regular DCF</a:t>
            </a:r>
          </a:p>
          <a:p>
            <a:pPr lvl="1" indent="-342900" algn="just">
              <a:buFont typeface="Arial" pitchFamily="34" charset="0"/>
              <a:buChar char="•"/>
            </a:pPr>
            <a:endParaRPr lang="en-US" sz="16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69474"/>
              </p:ext>
            </p:extLst>
          </p:nvPr>
        </p:nvGraphicFramePr>
        <p:xfrm>
          <a:off x="381000" y="2057400"/>
          <a:ext cx="8204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5" name="Visio" r:id="rId3" imgW="6214683" imgH="1038157" progId="Visio.Drawing.11">
                  <p:embed/>
                </p:oleObj>
              </mc:Choice>
              <mc:Fallback>
                <p:oleObj name="Visio" r:id="rId3" imgW="6214683" imgH="103815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82042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914400" y="2138065"/>
            <a:ext cx="228600" cy="6813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1000" y="1676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Beacon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67300" y="2438400"/>
            <a:ext cx="1143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0" y="1524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Short Beacon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181600" y="1969532"/>
            <a:ext cx="304800" cy="39266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 bwMode="auto">
          <a:xfrm>
            <a:off x="914400" y="2362200"/>
            <a:ext cx="228600" cy="2667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3284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GAPS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630375" y="2514600"/>
            <a:ext cx="3048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426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193675" y="1581150"/>
            <a:ext cx="9541168" cy="4972050"/>
          </a:xfrm>
        </p:spPr>
        <p:txBody>
          <a:bodyPr/>
          <a:lstStyle/>
          <a:p>
            <a:r>
              <a:rPr lang="en-US" sz="2000" dirty="0" smtClean="0"/>
              <a:t>GS-DCF Mechanism Parameters</a:t>
            </a:r>
          </a:p>
          <a:p>
            <a:pPr lvl="1"/>
            <a:r>
              <a:rPr lang="en-US" sz="1600" dirty="0" smtClean="0"/>
              <a:t>Number of groups: 5</a:t>
            </a:r>
          </a:p>
          <a:p>
            <a:pPr lvl="1"/>
            <a:r>
              <a:rPr lang="en-US" sz="1600" dirty="0" smtClean="0"/>
              <a:t>Group size: 20 STAs</a:t>
            </a:r>
          </a:p>
          <a:p>
            <a:pPr lvl="1"/>
            <a:r>
              <a:rPr lang="en-US" sz="1600" dirty="0" smtClean="0"/>
              <a:t>Packet accumulation interval 0-800ms</a:t>
            </a:r>
          </a:p>
          <a:p>
            <a:pPr lvl="1"/>
            <a:r>
              <a:rPr lang="en-US" sz="1600" dirty="0" smtClean="0"/>
              <a:t>Group active interval 800-1000ms </a:t>
            </a:r>
          </a:p>
          <a:p>
            <a:pPr lvl="1"/>
            <a:r>
              <a:rPr lang="en-US" sz="1600" dirty="0" smtClean="0"/>
              <a:t>Data rate per STA: 5 - 35 kbps </a:t>
            </a:r>
          </a:p>
          <a:p>
            <a:pPr lvl="1"/>
            <a:r>
              <a:rPr lang="en-US" sz="1600" dirty="0" smtClean="0"/>
              <a:t>No RTS/CTS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DCF Parameters</a:t>
            </a:r>
          </a:p>
          <a:p>
            <a:pPr lvl="1"/>
            <a:r>
              <a:rPr lang="en-US" sz="1600" dirty="0" smtClean="0"/>
              <a:t>Number of STAs: 100 STAs</a:t>
            </a:r>
          </a:p>
          <a:p>
            <a:pPr lvl="1"/>
            <a:r>
              <a:rPr lang="en-US" sz="1600" dirty="0" smtClean="0"/>
              <a:t>Active interval 0-1000ms</a:t>
            </a:r>
          </a:p>
          <a:p>
            <a:pPr lvl="1"/>
            <a:r>
              <a:rPr lang="en-US" sz="1600" dirty="0" smtClean="0"/>
              <a:t>Data rate per STA: 5 - 35 kbps</a:t>
            </a:r>
          </a:p>
          <a:p>
            <a:pPr lvl="1"/>
            <a:r>
              <a:rPr lang="en-US" sz="1600" dirty="0" smtClean="0"/>
              <a:t>No RTS/CTS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471487" lvl="1" indent="0">
              <a:buNone/>
            </a:pPr>
            <a:endParaRPr lang="en-US" sz="16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215733"/>
              </p:ext>
            </p:extLst>
          </p:nvPr>
        </p:nvGraphicFramePr>
        <p:xfrm>
          <a:off x="1066800" y="2006600"/>
          <a:ext cx="7467600" cy="33375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01529"/>
                <a:gridCol w="3566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Channel Bandwidth</a:t>
                      </a:r>
                      <a:endParaRPr lang="zh-CN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b="0" dirty="0" smtClean="0"/>
                        <a:t>2MHz</a:t>
                      </a:r>
                      <a:endParaRPr lang="zh-CN" altLang="en-US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TX Power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30dBm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Antenna</a:t>
                      </a:r>
                      <a:r>
                        <a:rPr lang="en-US" altLang="zh-CN" sz="1800" baseline="0" dirty="0" smtClean="0"/>
                        <a:t> Gains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3dB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Communication Range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100 Meters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Packet Size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250Bytes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Slot Time/SIFS/DIFS 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48µs/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160µs</a:t>
                      </a:r>
                      <a:r>
                        <a:rPr kumimoji="0" lang="en-US" altLang="ja-JP" sz="1800" dirty="0" smtClean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256µs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kumimoji="1" lang="en-US" altLang="ja-JP" sz="1800" dirty="0" err="1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kumimoji="1" lang="en-US" altLang="ja-JP" sz="18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kumimoji="1" lang="en-US" altLang="ja-JP" sz="1800" dirty="0" err="1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(15, 1023)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i-FI" altLang="ja-JP" sz="1800" dirty="0" smtClean="0">
                          <a:solidFill>
                            <a:sysClr val="windowText" lastClr="000000"/>
                          </a:solidFill>
                        </a:rPr>
                        <a:t>MCS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altLang="zh-CN" sz="1800" dirty="0" smtClean="0"/>
                        <a:t>BPSK ½</a:t>
                      </a:r>
                      <a:r>
                        <a:rPr lang="fi-FI" altLang="zh-CN" sz="1800" baseline="0" dirty="0" smtClean="0"/>
                        <a:t> 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i-FI" altLang="ja-JP" sz="1800" dirty="0" smtClean="0">
                          <a:solidFill>
                            <a:sysClr val="windowText" lastClr="000000"/>
                          </a:solidFill>
                        </a:rPr>
                        <a:t>Simulation time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altLang="zh-CN" sz="1800" dirty="0" smtClean="0"/>
                        <a:t>16s</a:t>
                      </a:r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6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http://schemas.microsoft.com/sharepoint/v3">Presentation</DocumentType>
    <Confidentiality xmlns="http://schemas.microsoft.com/sharepoint/v3">Nokia Internal Use Only</Confidentiality>
    <Owner xmlns="http://schemas.microsoft.com/sharepoint/v3">Chittabrata Ghosh</Owner>
    <IconOverlay xmlns="http://schemas.microsoft.com/sharepoint/v4" xsi:nil="true"/>
    <LifecycleStatus xmlns="http://schemas.microsoft.com/sharepoint/v3">Draft</LifecycleStatus>
    <AverageRating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okia Document" ma:contentTypeID="0x010100CE50E52E7543470BBDD3827FE50C59CB00B391338BF1EF2F4E826E95B9C0C412D4" ma:contentTypeVersion="1" ma:contentTypeDescription="Select document template" ma:contentTypeScope="" ma:versionID="06f610c4af2140748f7adcf14c818a89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targetNamespace="http://schemas.microsoft.com/office/2006/metadata/properties" ma:root="true" ma:fieldsID="579212d6eb7588cd1f64b56f123df94c" ns1:_="" ns2:_="">
    <xsd:import namespace="http://schemas.microsoft.com/sharepoint/v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LifecycleStatus"/>
                <xsd:element ref="ns1:DocumentType"/>
                <xsd:element ref="ns1:Confidentiality"/>
                <xsd:element ref="ns1:Owner" minOccurs="0"/>
                <xsd:element ref="ns1:AverageRating" minOccurs="0"/>
                <xsd:element ref="ns1:RatingCount" minOccurs="0"/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ifecycleStatus" ma:index="8" ma:displayName="Lifecycle Status" ma:default="Draft" ma:description="Status indicates the general lifecycle status of a document. (e.g. Draft means that no retention is needed for the document)" ma:format="Dropdown" ma:internalName="LifecycleStatus" ma:readOnly="false">
      <xsd:simpleType>
        <xsd:restriction base="dms:Choice">
          <xsd:enumeration value="Approved"/>
          <xsd:enumeration value="Archived"/>
          <xsd:enumeration value="Draft"/>
          <xsd:enumeration value="Expired"/>
          <xsd:enumeration value="Proposed"/>
          <xsd:enumeration value="Rejected"/>
        </xsd:restriction>
      </xsd:simpleType>
    </xsd:element>
    <xsd:element name="DocumentType" ma:index="9" ma:displayName="Document Type" ma:description="Document type specifies the content of the document" ma:internalName="DocumentType" ma:readOnly="false">
      <xsd:simpleType>
        <xsd:restriction base="dms:Choice">
          <xsd:enumeration value="Agenda"/>
          <xsd:enumeration value="Agreement"/>
          <xsd:enumeration value="Analysis"/>
          <xsd:enumeration value="Assessment"/>
          <xsd:enumeration value="Checklist"/>
          <xsd:enumeration value="Communication Material"/>
          <xsd:enumeration value="Configuration Description"/>
          <xsd:enumeration value="Description"/>
          <xsd:enumeration value="Diagram"/>
          <xsd:enumeration value="Drawing"/>
          <xsd:enumeration value="Form"/>
          <xsd:enumeration value="Guide or Manual"/>
          <xsd:enumeration value="Guideline"/>
          <xsd:enumeration value="Instruction"/>
          <xsd:enumeration value="Lessons Learnt"/>
          <xsd:enumeration value="List"/>
          <xsd:enumeration value="Local Operating Procedure"/>
          <xsd:enumeration value="Minutes"/>
          <xsd:enumeration value="Model"/>
          <xsd:enumeration value="Note"/>
          <xsd:enumeration value="Plan"/>
          <xsd:enumeration value="Policy Document"/>
          <xsd:enumeration value="Presentation"/>
          <xsd:enumeration value="Print Marketing Material"/>
          <xsd:enumeration value="Process Document"/>
          <xsd:enumeration value="Proposal"/>
          <xsd:enumeration value="Publication"/>
          <xsd:enumeration value="Report"/>
          <xsd:enumeration value="Requirement"/>
          <xsd:enumeration value="Roadmap"/>
          <xsd:enumeration value="Schedule"/>
          <xsd:enumeration value="Specification"/>
          <xsd:enumeration value="Standard Operating Procedure"/>
          <xsd:enumeration value="Strategy Document"/>
          <xsd:enumeration value="Success Story"/>
          <xsd:enumeration value="Summary"/>
          <xsd:enumeration value="Support Document"/>
          <xsd:enumeration value="Template"/>
          <xsd:enumeration value="Test"/>
          <xsd:enumeration value="Training Material"/>
        </xsd:restriction>
      </xsd:simpleType>
    </xsd:element>
    <xsd:element name="Confidentiality" ma:index="10" ma:displayName="Confidentiality" ma:default="Nokia Internal Use Only" ma:format="Dropdown" ma:internalName="Confidentiality" ma:readOnly="false">
      <xsd:simpleType>
        <xsd:restriction base="dms:Choice">
          <xsd:enumeration value="Nokia Internal Use Only"/>
          <xsd:enumeration value="Confidential"/>
          <xsd:enumeration value="Public"/>
          <xsd:enumeration value="Secret"/>
        </xsd:restriction>
      </xsd:simpleType>
    </xsd:element>
    <xsd:element name="Owner" ma:index="11" nillable="true" ma:displayName="Owner" ma:description="Owner identifies the person or group who owns the document (default value is the same as the Creator of the document)" ma:internalName="Owner" ma:readOnly="false">
      <xsd:simpleType>
        <xsd:restriction base="dms:Text"/>
      </xsd:simpleType>
    </xsd:element>
    <xsd:element name="AverageRating" ma:index="12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3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52FD32-F1E5-4F94-B4CA-6F6C7E92F528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D0523E33-DD95-4FE3-BDE7-5074B9BB74A9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sharepoint/v4"/>
    <ds:schemaRef ds:uri="http://schemas.microsoft.com/office/infopath/2007/PartnerControls"/>
    <ds:schemaRef ds:uri="http://www.w3.org/XML/1998/namespace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A0606F-13C3-4BDD-8E02-26D04538C56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DEF3F53-6C6B-43BC-8B3C-218FF5E0C7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3891</TotalTime>
  <Words>635</Words>
  <Application>Microsoft Office PowerPoint</Application>
  <PresentationFormat>On-screen Show (4:3)</PresentationFormat>
  <Paragraphs>151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802-11-Submission</vt:lpstr>
      <vt:lpstr>Custom Design</vt:lpstr>
      <vt:lpstr>Document</vt:lpstr>
      <vt:lpstr>Visio</vt:lpstr>
      <vt:lpstr>PowerPoint Presentation</vt:lpstr>
      <vt:lpstr>Abstract</vt:lpstr>
      <vt:lpstr>Group Medium Access in Beacon Frame</vt:lpstr>
      <vt:lpstr>Proposed Information Element</vt:lpstr>
      <vt:lpstr> Medium Access of STA Groups</vt:lpstr>
      <vt:lpstr>Overlapping Medium Access Times among STA Groups</vt:lpstr>
      <vt:lpstr>GS-DCF Medium Access</vt:lpstr>
      <vt:lpstr>Simulation Parameters</vt:lpstr>
      <vt:lpstr>Simulation Parameters</vt:lpstr>
      <vt:lpstr>Throughput Comparison between DCF and GS-DCF</vt:lpstr>
      <vt:lpstr>Summary</vt:lpstr>
      <vt:lpstr>References</vt:lpstr>
      <vt:lpstr>Straw Poll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DCF in Environment and Agriculture Applications</dc:title>
  <dc:creator>Jin Zhong-Yi (Nokia-NRC/Berkeley)</dc:creator>
  <cp:lastModifiedBy>chghosh</cp:lastModifiedBy>
  <cp:revision>511</cp:revision>
  <cp:lastPrinted>1601-01-01T00:00:00Z</cp:lastPrinted>
  <dcterms:created xsi:type="dcterms:W3CDTF">2011-09-15T20:53:41Z</dcterms:created>
  <dcterms:modified xsi:type="dcterms:W3CDTF">2012-03-13T21:49:06Z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8517124d-93c8-4958-8e92-886e874a4741</vt:lpwstr>
  </property>
  <property fmtid="{D5CDD505-2E9C-101B-9397-08002B2CF9AE}" pid="3" name="ContentTypeId">
    <vt:lpwstr>0x010100CE50E52E7543470BBDD3827FE50C59CB00B391338BF1EF2F4E826E95B9C0C412D4</vt:lpwstr>
  </property>
  <property fmtid="{D5CDD505-2E9C-101B-9397-08002B2CF9AE}" pid="4" name="NokiaConfidentiality">
    <vt:lpwstr>Public</vt:lpwstr>
  </property>
</Properties>
</file>