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  <p:sldMasterId id="2147483660" r:id="rId6"/>
  </p:sldMasterIdLst>
  <p:notesMasterIdLst>
    <p:notesMasterId r:id="rId21"/>
  </p:notesMasterIdLst>
  <p:handoutMasterIdLst>
    <p:handoutMasterId r:id="rId22"/>
  </p:handout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5" r:id="rId15"/>
    <p:sldId id="267" r:id="rId16"/>
    <p:sldId id="269" r:id="rId17"/>
    <p:sldId id="268" r:id="rId18"/>
    <p:sldId id="270" r:id="rId19"/>
    <p:sldId id="271" r:id="rId20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3613" autoAdjust="0"/>
  </p:normalViewPr>
  <p:slideViewPr>
    <p:cSldViewPr>
      <p:cViewPr>
        <p:scale>
          <a:sx n="80" d="100"/>
          <a:sy n="80" d="100"/>
        </p:scale>
        <p:origin x="-1482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c" descr="Nokia Internal Use Only"/>
          <p:cNvSpPr txBox="1"/>
          <p:nvPr/>
        </p:nvSpPr>
        <p:spPr>
          <a:xfrm>
            <a:off x="0" y="9064625"/>
            <a:ext cx="69342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000" b="1" smtClean="0">
                <a:solidFill>
                  <a:srgbClr val="3E8430"/>
                </a:solidFill>
                <a:latin typeface="arial"/>
              </a:rPr>
              <a:t>Nokia Internal Use Only</a:t>
            </a:r>
            <a:endParaRPr lang="en-US" sz="1000" b="1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28167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" name="fc" descr="Nokia Internal Use Only"/>
          <p:cNvSpPr txBox="1"/>
          <p:nvPr/>
        </p:nvSpPr>
        <p:spPr>
          <a:xfrm>
            <a:off x="0" y="9064625"/>
            <a:ext cx="69342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Nokia Internal Use Only</a:t>
            </a:r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69842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4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9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c" descr="Nokia Internal Use Only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Nokia Internal Use Only</a:t>
            </a:r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7FFC-B705-40CC-8336-971B331D11C0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DDD6-09CA-4B12-AAA7-6D3EA5B4269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c" descr="Nokia Internal Use Only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Nokia Internal Use Only</a:t>
            </a:r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802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7FFC-B705-40CC-8336-971B331D11C0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DDD6-09CA-4B12-AAA7-6D3EA5B42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86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7FFC-B705-40CC-8336-971B331D11C0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DDD6-09CA-4B12-AAA7-6D3EA5B42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67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7FFC-B705-40CC-8336-971B331D11C0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DDD6-09CA-4B12-AAA7-6D3EA5B42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08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7FFC-B705-40CC-8336-971B331D11C0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DDD6-09CA-4B12-AAA7-6D3EA5B42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90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7FFC-B705-40CC-8336-971B331D11C0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DDD6-09CA-4B12-AAA7-6D3EA5B42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04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7FFC-B705-40CC-8336-971B331D11C0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DDD6-09CA-4B12-AAA7-6D3EA5B42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90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7FFC-B705-40CC-8336-971B331D11C0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DDD6-09CA-4B12-AAA7-6D3EA5B42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84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7FFC-B705-40CC-8336-971B331D11C0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DDD6-09CA-4B12-AAA7-6D3EA5B42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59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7FFC-B705-40CC-8336-971B331D11C0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DDD6-09CA-4B12-AAA7-6D3EA5B42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5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Chittabrata Ghosh, Nokia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March 2012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3733800" y="6705600"/>
            <a:ext cx="16002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7FFC-B705-40CC-8336-971B331D11C0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DDD6-09CA-4B12-AAA7-6D3EA5B42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6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2011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March 2012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John Doe, Some Company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802.11-12/0329r0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9" name="fc" descr="Nokia Internal Use Only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Nokia Internal Use Only</a:t>
            </a:r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37FFC-B705-40CC-8336-971B331D11C0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BDDD6-09CA-4B12-AAA7-6D3EA5B4269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c" descr="Nokia Internal Use Only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000" b="1" i="0" u="none" baseline="0" smtClean="0">
                <a:solidFill>
                  <a:srgbClr val="3E8430"/>
                </a:solidFill>
                <a:latin typeface="arial"/>
              </a:rPr>
              <a:t>Nokia Internal Use Only</a:t>
            </a:r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560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4294967295"/>
          </p:nvPr>
        </p:nvSpPr>
        <p:spPr>
          <a:xfrm>
            <a:off x="696912" y="333375"/>
            <a:ext cx="2303451" cy="2730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March 2012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867400" y="6524625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Chittabrata Ghosh, Nokia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2012-03-12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149466"/>
              </p:ext>
            </p:extLst>
          </p:nvPr>
        </p:nvGraphicFramePr>
        <p:xfrm>
          <a:off x="522288" y="2422525"/>
          <a:ext cx="8218487" cy="341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1" name="Document" r:id="rId4" imgW="8258040" imgH="3439301" progId="Word.Document.8">
                  <p:embed/>
                </p:oleObj>
              </mc:Choice>
              <mc:Fallback>
                <p:oleObj name="Document" r:id="rId4" imgW="8258040" imgH="343930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2422525"/>
                        <a:ext cx="8218487" cy="34194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4572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Group Synchronized DCF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810000" y="6628195"/>
            <a:ext cx="1676400" cy="202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587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S-DCF outperforms DCF with increasing number of STAs contending for the channel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GrPS</a:t>
            </a:r>
            <a:r>
              <a:rPr lang="en-US" dirty="0" smtClean="0"/>
              <a:t> element proposed to be included in the Beacon frame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Only limited number of groups are allowed to contend during specified medium access window defined in the </a:t>
            </a:r>
            <a:r>
              <a:rPr lang="en-US" dirty="0" err="1" smtClean="0"/>
              <a:t>GrPS</a:t>
            </a:r>
            <a:r>
              <a:rPr lang="en-US" dirty="0" smtClean="0"/>
              <a:t> element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Chittabrata Ghosh, Nokia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8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“</a:t>
            </a:r>
            <a:r>
              <a:rPr lang="en-US" altLang="ja-JP" dirty="0" smtClean="0">
                <a:ea typeface="ＭＳ Ｐゴシック" pitchFamily="34" charset="-128"/>
              </a:rPr>
              <a:t>Power </a:t>
            </a:r>
            <a:r>
              <a:rPr lang="en-US" altLang="ja-JP" dirty="0">
                <a:ea typeface="ＭＳ Ｐゴシック" pitchFamily="34" charset="-128"/>
              </a:rPr>
              <a:t>Saving Possibilities for Networks Supporting a Large number of </a:t>
            </a:r>
            <a:r>
              <a:rPr lang="en-US" altLang="ja-JP" dirty="0" smtClean="0">
                <a:ea typeface="ＭＳ Ｐゴシック" pitchFamily="34" charset="-128"/>
              </a:rPr>
              <a:t>STAs,” doc.: IEEE 802.11-12/0028r1, January 2012, </a:t>
            </a:r>
            <a:r>
              <a:rPr lang="en-US" altLang="ja-JP" dirty="0" err="1" smtClean="0">
                <a:ea typeface="ＭＳ Ｐゴシック" pitchFamily="34" charset="-128"/>
              </a:rPr>
              <a:t>Renesas</a:t>
            </a:r>
            <a:r>
              <a:rPr lang="en-US" altLang="ja-JP" dirty="0" smtClean="0">
                <a:ea typeface="ＭＳ Ｐゴシック" pitchFamily="34" charset="-128"/>
              </a:rPr>
              <a:t> Mobile Corporation</a:t>
            </a:r>
          </a:p>
          <a:p>
            <a:pPr marL="457200" indent="-457200">
              <a:buAutoNum type="arabicPeriod"/>
            </a:pPr>
            <a:r>
              <a:rPr lang="en-US" dirty="0" smtClean="0">
                <a:ea typeface="ＭＳ Ｐゴシック" pitchFamily="34" charset="-128"/>
              </a:rPr>
              <a:t>“</a:t>
            </a:r>
            <a:r>
              <a:rPr lang="en-US" altLang="zh-CN" dirty="0">
                <a:ea typeface="宋体" charset="-122"/>
              </a:rPr>
              <a:t>DCF Enhancements for Large Number of </a:t>
            </a:r>
            <a:r>
              <a:rPr lang="en-US" altLang="zh-CN" dirty="0" smtClean="0">
                <a:ea typeface="宋体" charset="-122"/>
              </a:rPr>
              <a:t>STAs,” doc.: IEEE 802.11-11/1255r0, September 2011, CATR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Chittabrata Ghosh, Nokia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8355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7" y="1828800"/>
            <a:ext cx="7770813" cy="4113213"/>
          </a:xfrm>
        </p:spPr>
        <p:txBody>
          <a:bodyPr/>
          <a:lstStyle/>
          <a:p>
            <a:r>
              <a:rPr lang="en-US" dirty="0" smtClean="0"/>
              <a:t>     Do you agree to include a parameter set in the Beacon frame?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Chittabrata Ghosh, Nokia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39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Do </a:t>
            </a:r>
            <a:r>
              <a:rPr lang="en-US" dirty="0"/>
              <a:t>you agree to include the </a:t>
            </a:r>
            <a:r>
              <a:rPr lang="en-US" dirty="0" err="1"/>
              <a:t>GrPS</a:t>
            </a:r>
            <a:r>
              <a:rPr lang="en-US" dirty="0"/>
              <a:t> information element in the Beacon </a:t>
            </a:r>
            <a:r>
              <a:rPr lang="en-US" dirty="0" smtClean="0"/>
              <a:t>frame?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Chittabrata Ghosh, Nokia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6101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7" y="1828800"/>
            <a:ext cx="7770813" cy="4113213"/>
          </a:xfrm>
        </p:spPr>
        <p:txBody>
          <a:bodyPr/>
          <a:lstStyle/>
          <a:p>
            <a:r>
              <a:rPr lang="en-US" dirty="0" smtClean="0"/>
              <a:t>    Do </a:t>
            </a:r>
            <a:r>
              <a:rPr lang="en-US" dirty="0"/>
              <a:t>you agree that certain number of groups are allowed to contend for access within a specific medium access </a:t>
            </a:r>
            <a:r>
              <a:rPr lang="en-US" dirty="0" smtClean="0"/>
              <a:t>window?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Chittabrata Ghosh, Nokia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5570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STAs with a group may be allowed to contend for the medium – idea of synchronized DCF (S-DCF)</a:t>
            </a:r>
          </a:p>
          <a:p>
            <a:pPr marL="0" indent="0"/>
            <a:r>
              <a:rPr lang="en-US" dirty="0"/>
              <a:t> </a:t>
            </a:r>
            <a:r>
              <a:rPr lang="en-US" dirty="0" smtClean="0"/>
              <a:t>       - </a:t>
            </a:r>
            <a:r>
              <a:rPr lang="en-US" b="0" dirty="0" err="1" smtClean="0"/>
              <a:t>Q</a:t>
            </a:r>
            <a:r>
              <a:rPr lang="en-US" b="0" baseline="-25000" dirty="0" err="1" smtClean="0"/>
              <a:t>n</a:t>
            </a:r>
            <a:r>
              <a:rPr lang="en-US" b="0" dirty="0" smtClean="0"/>
              <a:t> [1, 2] is not necessary for access control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edium access window allowed to certain groups and prohibited to other groups</a:t>
            </a:r>
          </a:p>
          <a:p>
            <a:r>
              <a:rPr lang="en-US" dirty="0"/>
              <a:t> </a:t>
            </a:r>
            <a:r>
              <a:rPr lang="en-US" dirty="0" smtClean="0"/>
              <a:t>       - </a:t>
            </a:r>
            <a:r>
              <a:rPr lang="en-US" b="0" dirty="0" smtClean="0"/>
              <a:t>AP decides on defining these access start and end times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Numerical analysis of S-DCF and comparison with DCF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Chittabrata Ghosh, Nokia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03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4987"/>
            <a:ext cx="7770813" cy="1065213"/>
          </a:xfrm>
        </p:spPr>
        <p:txBody>
          <a:bodyPr/>
          <a:lstStyle/>
          <a:p>
            <a:r>
              <a:rPr lang="en-US" altLang="zh-CN" dirty="0"/>
              <a:t>Motivation: Combination with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Chittabrata Ghosh, Nokia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2012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0813" cy="289560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altLang="zh-CN" sz="2400" dirty="0" smtClean="0"/>
              <a:t>STAs can be classified into several groups. Different group can also has different priority. Each group has its own {</a:t>
            </a:r>
            <a:r>
              <a:rPr lang="en-US" altLang="zh-CN" sz="2400" dirty="0" err="1" smtClean="0"/>
              <a:t>Q</a:t>
            </a:r>
            <a:r>
              <a:rPr lang="en-US" altLang="zh-CN" sz="2400" baseline="-25000" dirty="0" err="1" smtClean="0"/>
              <a:t>n</a:t>
            </a:r>
            <a:r>
              <a:rPr lang="en-US" altLang="zh-CN" sz="2400" dirty="0" err="1" smtClean="0"/>
              <a:t>,T</a:t>
            </a:r>
            <a:r>
              <a:rPr lang="en-US" altLang="zh-CN" sz="2400" baseline="-25000" dirty="0" err="1" smtClean="0"/>
              <a:t>n</a:t>
            </a:r>
            <a:r>
              <a:rPr lang="en-US" altLang="zh-CN" sz="2400" dirty="0" smtClean="0"/>
              <a:t>} [1, 2]. 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zh-CN" sz="2400" dirty="0" smtClean="0"/>
              <a:t>By setting different {</a:t>
            </a:r>
            <a:r>
              <a:rPr lang="en-US" altLang="zh-CN" sz="2400" dirty="0" err="1" smtClean="0"/>
              <a:t>Q</a:t>
            </a:r>
            <a:r>
              <a:rPr lang="en-US" altLang="zh-CN" sz="2400" baseline="-25000" dirty="0" err="1" smtClean="0"/>
              <a:t>n</a:t>
            </a:r>
            <a:r>
              <a:rPr lang="en-US" altLang="zh-CN" sz="2400" dirty="0" err="1" smtClean="0"/>
              <a:t>,T</a:t>
            </a:r>
            <a:r>
              <a:rPr lang="en-US" altLang="zh-CN" sz="2400" baseline="-25000" dirty="0" err="1" smtClean="0"/>
              <a:t>n</a:t>
            </a:r>
            <a:r>
              <a:rPr lang="en-US" altLang="zh-CN" sz="2400" dirty="0" smtClean="0"/>
              <a:t>}</a:t>
            </a:r>
            <a:r>
              <a:rPr lang="en-US" altLang="zh-CN" sz="2400" baseline="-25000" dirty="0" smtClean="0"/>
              <a:t> </a:t>
            </a:r>
            <a:r>
              <a:rPr lang="en-US" altLang="zh-CN" sz="2400" dirty="0" smtClean="0"/>
              <a:t>values for different groups, AP can control the mainly transmission groups at a period of time.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10963"/>
              </p:ext>
            </p:extLst>
          </p:nvPr>
        </p:nvGraphicFramePr>
        <p:xfrm>
          <a:off x="2276475" y="3886200"/>
          <a:ext cx="5267325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5" name="Visio" r:id="rId3" imgW="6850980" imgH="2962904" progId="Visio.Drawing.11">
                  <p:embed/>
                </p:oleObj>
              </mc:Choice>
              <mc:Fallback>
                <p:oleObj name="Visio" r:id="rId3" imgW="6850980" imgH="296290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475" y="3886200"/>
                        <a:ext cx="5267325" cy="227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900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0813" cy="1065213"/>
          </a:xfrm>
        </p:spPr>
        <p:txBody>
          <a:bodyPr/>
          <a:lstStyle/>
          <a:p>
            <a:r>
              <a:rPr lang="en-US" dirty="0"/>
              <a:t>Grouping in Beacon Frame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Chittabrata Ghosh, Nokia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2012</a:t>
            </a:r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745972"/>
              </p:ext>
            </p:extLst>
          </p:nvPr>
        </p:nvGraphicFramePr>
        <p:xfrm>
          <a:off x="2819400" y="3429000"/>
          <a:ext cx="3886200" cy="308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9" name="Visio" r:id="rId3" imgW="4750920" imgH="3775135" progId="Visio.Drawing.11">
                  <p:embed/>
                </p:oleObj>
              </mc:Choice>
              <mc:Fallback>
                <p:oleObj name="Visio" r:id="rId3" imgW="4750920" imgH="377513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29000"/>
                        <a:ext cx="3886200" cy="308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/>
          <p:cNvSpPr txBox="1">
            <a:spLocks noGrp="1"/>
          </p:cNvSpPr>
          <p:nvPr>
            <p:ph idx="1"/>
          </p:nvPr>
        </p:nvSpPr>
        <p:spPr>
          <a:xfrm>
            <a:off x="685800" y="1524000"/>
            <a:ext cx="7770813" cy="2909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dirty="0" smtClean="0"/>
              <a:t>AP informed of </a:t>
            </a:r>
            <a:r>
              <a:rPr lang="en-US" i="1" dirty="0" smtClean="0"/>
              <a:t>Supported </a:t>
            </a:r>
            <a:r>
              <a:rPr lang="en-US" i="1" dirty="0"/>
              <a:t>Rates</a:t>
            </a:r>
            <a:r>
              <a:rPr lang="en-US" dirty="0"/>
              <a:t>, </a:t>
            </a:r>
            <a:r>
              <a:rPr lang="en-US" i="1" dirty="0" err="1"/>
              <a:t>QoS</a:t>
            </a:r>
            <a:r>
              <a:rPr lang="en-US" i="1" dirty="0"/>
              <a:t> Capability</a:t>
            </a:r>
            <a:r>
              <a:rPr lang="en-US" dirty="0"/>
              <a:t>, </a:t>
            </a:r>
            <a:r>
              <a:rPr lang="en-US" i="1" dirty="0" err="1"/>
              <a:t>QoS</a:t>
            </a:r>
            <a:r>
              <a:rPr lang="en-US" i="1" dirty="0"/>
              <a:t> Traffic Capability</a:t>
            </a:r>
            <a:r>
              <a:rPr lang="en-US" dirty="0"/>
              <a:t>, and </a:t>
            </a:r>
            <a:r>
              <a:rPr lang="en-US" i="1" dirty="0"/>
              <a:t>Power Capability</a:t>
            </a:r>
            <a:r>
              <a:rPr lang="en-US" dirty="0"/>
              <a:t> in </a:t>
            </a:r>
            <a:r>
              <a:rPr lang="en-US" i="1" dirty="0"/>
              <a:t>Association Request</a:t>
            </a:r>
            <a:r>
              <a:rPr lang="en-US" dirty="0"/>
              <a:t> frame from </a:t>
            </a:r>
            <a:r>
              <a:rPr lang="en-US" dirty="0" smtClean="0"/>
              <a:t>STAs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dirty="0" smtClean="0"/>
              <a:t>AP </a:t>
            </a:r>
            <a:r>
              <a:rPr lang="en-US" dirty="0"/>
              <a:t>clusters STAs into </a:t>
            </a:r>
            <a:r>
              <a:rPr lang="en-US" dirty="0" smtClean="0"/>
              <a:t>groups and informs the group IDs in </a:t>
            </a:r>
            <a:r>
              <a:rPr lang="en-US" i="1" dirty="0" smtClean="0"/>
              <a:t>Association Response </a:t>
            </a:r>
            <a:r>
              <a:rPr lang="en-US" dirty="0" smtClean="0"/>
              <a:t>frame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8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Information Element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Chittabrata Ghosh, Nokia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2012</a:t>
            </a:r>
            <a:endParaRPr lang="en-GB" dirty="0"/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304800" y="3259775"/>
            <a:ext cx="8763000" cy="3063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dirty="0" smtClean="0"/>
              <a:t>Propose to add an </a:t>
            </a:r>
            <a:r>
              <a:rPr lang="en-US" i="1" dirty="0" smtClean="0"/>
              <a:t>Information Element</a:t>
            </a:r>
            <a:r>
              <a:rPr lang="en-US" dirty="0" smtClean="0"/>
              <a:t> termed </a:t>
            </a:r>
            <a:r>
              <a:rPr lang="en-US" i="1" dirty="0" smtClean="0"/>
              <a:t>as Grouping Parameter Set</a:t>
            </a:r>
            <a:r>
              <a:rPr lang="en-US" dirty="0" smtClean="0"/>
              <a:t> (</a:t>
            </a:r>
            <a:r>
              <a:rPr lang="en-US" dirty="0" err="1" smtClean="0"/>
              <a:t>GrPS</a:t>
            </a:r>
            <a:r>
              <a:rPr lang="en-US" dirty="0" smtClean="0"/>
              <a:t>) element in the </a:t>
            </a:r>
            <a:r>
              <a:rPr lang="en-US" i="1" dirty="0" smtClean="0"/>
              <a:t>Beacon</a:t>
            </a:r>
            <a:r>
              <a:rPr lang="en-US" dirty="0" smtClean="0"/>
              <a:t> frame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GrPS</a:t>
            </a:r>
            <a:r>
              <a:rPr lang="en-US" dirty="0" smtClean="0"/>
              <a:t> element for group ‘</a:t>
            </a:r>
            <a:r>
              <a:rPr lang="en-US" i="1" dirty="0" smtClean="0"/>
              <a:t>n</a:t>
            </a:r>
            <a:r>
              <a:rPr lang="en-US" dirty="0" smtClean="0"/>
              <a:t>’ shall comprise of:</a:t>
            </a:r>
          </a:p>
          <a:p>
            <a:pPr lvl="0"/>
            <a:r>
              <a:rPr lang="en-US" i="1" dirty="0" smtClean="0"/>
              <a:t>			 (</a:t>
            </a:r>
            <a:r>
              <a:rPr lang="en-US" i="1" dirty="0" err="1" smtClean="0"/>
              <a:t>i</a:t>
            </a:r>
            <a:r>
              <a:rPr lang="en-US" i="1" dirty="0" smtClean="0"/>
              <a:t>) </a:t>
            </a:r>
            <a:r>
              <a:rPr lang="en-US" i="1" dirty="0" smtClean="0">
                <a:solidFill>
                  <a:srgbClr val="C00000"/>
                </a:solidFill>
              </a:rPr>
              <a:t>GID</a:t>
            </a:r>
            <a:r>
              <a:rPr lang="en-US" i="1" dirty="0" smtClean="0"/>
              <a:t>: </a:t>
            </a:r>
            <a:r>
              <a:rPr lang="en-US" dirty="0" smtClean="0"/>
              <a:t>Group Identification </a:t>
            </a:r>
            <a:r>
              <a:rPr lang="en-US" i="1" dirty="0" smtClean="0"/>
              <a:t>	</a:t>
            </a:r>
          </a:p>
          <a:p>
            <a:pPr lvl="0"/>
            <a:r>
              <a:rPr lang="en-US" i="1" dirty="0"/>
              <a:t> </a:t>
            </a:r>
            <a:r>
              <a:rPr lang="en-US" i="1" dirty="0" smtClean="0"/>
              <a:t>          (ii) </a:t>
            </a:r>
            <a:r>
              <a:rPr lang="en-US" i="1" dirty="0" smtClean="0">
                <a:solidFill>
                  <a:srgbClr val="C00000"/>
                </a:solidFill>
              </a:rPr>
              <a:t>Group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C00000"/>
                </a:solidFill>
              </a:rPr>
              <a:t>Access Start Time</a:t>
            </a:r>
            <a:r>
              <a:rPr lang="en-US" i="1" dirty="0" smtClean="0"/>
              <a:t>: </a:t>
            </a:r>
            <a:r>
              <a:rPr lang="en-US" dirty="0" smtClean="0"/>
              <a:t>Value of </a:t>
            </a:r>
            <a:r>
              <a:rPr lang="en-US" i="1" dirty="0" err="1" smtClean="0"/>
              <a:t>T_n</a:t>
            </a:r>
            <a:r>
              <a:rPr lang="en-US" dirty="0" smtClean="0"/>
              <a:t> </a:t>
            </a:r>
          </a:p>
          <a:p>
            <a:pPr lvl="0"/>
            <a:r>
              <a:rPr lang="en-US" i="1" dirty="0" smtClean="0"/>
              <a:t>	       (iii) </a:t>
            </a:r>
            <a:r>
              <a:rPr lang="en-US" i="1" dirty="0" smtClean="0">
                <a:solidFill>
                  <a:srgbClr val="C00000"/>
                </a:solidFill>
              </a:rPr>
              <a:t>Group Interval End Time</a:t>
            </a:r>
            <a:r>
              <a:rPr lang="en-US" i="1" dirty="0" smtClean="0"/>
              <a:t>: </a:t>
            </a:r>
            <a:r>
              <a:rPr lang="en-US" dirty="0" smtClean="0"/>
              <a:t>End time of  medium access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914400" y="1752600"/>
            <a:ext cx="80010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600200" y="1752600"/>
            <a:ext cx="0" cy="838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362200" y="1752600"/>
            <a:ext cx="0" cy="838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3124200" y="1752600"/>
            <a:ext cx="0" cy="838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733800" y="1752600"/>
            <a:ext cx="0" cy="838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600200" y="191009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Beacon Interval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8932" y="1918850"/>
            <a:ext cx="805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Time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Stamp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279075" y="196437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Capability Information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19200" y="2027005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SSID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3800" y="19050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Supported Rates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4572000" y="1752600"/>
            <a:ext cx="0" cy="838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572000" y="1821875"/>
            <a:ext cx="91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     FH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Parameter        </a:t>
            </a:r>
          </a:p>
          <a:p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    Set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0200" y="1828800"/>
            <a:ext cx="91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     DS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Parameter        </a:t>
            </a:r>
          </a:p>
          <a:p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    Set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5410200" y="1752600"/>
            <a:ext cx="0" cy="838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6248400" y="1752600"/>
            <a:ext cx="0" cy="838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248400" y="1828800"/>
            <a:ext cx="91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     CF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Parameter        </a:t>
            </a:r>
          </a:p>
          <a:p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    Set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8382000" y="1752600"/>
            <a:ext cx="0" cy="838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8405750" y="20574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TIM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7086600" y="1752600"/>
            <a:ext cx="0" cy="838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7543800" y="1752600"/>
            <a:ext cx="0" cy="838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7479475" y="1828800"/>
            <a:ext cx="106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     </a:t>
            </a:r>
            <a:r>
              <a:rPr lang="en-US" sz="1400" b="1" dirty="0" err="1" smtClean="0">
                <a:solidFill>
                  <a:schemeClr val="tx1"/>
                </a:solidFill>
              </a:rPr>
              <a:t>GrPS</a:t>
            </a:r>
            <a:endParaRPr lang="en-US" sz="1400" b="1" dirty="0" smtClean="0">
              <a:solidFill>
                <a:schemeClr val="tx1"/>
              </a:solidFill>
            </a:endParaRPr>
          </a:p>
          <a:p>
            <a:r>
              <a:rPr lang="en-US" sz="1400" b="1" dirty="0" smtClean="0">
                <a:solidFill>
                  <a:schemeClr val="tx1"/>
                </a:solidFill>
              </a:rPr>
              <a:t>Parameter        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    Set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377550" y="2204644"/>
            <a:ext cx="76200" cy="1270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7186550" y="2197925"/>
            <a:ext cx="76200" cy="1270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3" name="Straight Arrow Connector 32"/>
          <p:cNvCxnSpPr>
            <a:endCxn id="29" idx="2"/>
          </p:cNvCxnSpPr>
          <p:nvPr/>
        </p:nvCxnSpPr>
        <p:spPr bwMode="auto">
          <a:xfrm flipV="1">
            <a:off x="8012875" y="2567464"/>
            <a:ext cx="0" cy="251936"/>
          </a:xfrm>
          <a:prstGeom prst="straightConnector1">
            <a:avLst/>
          </a:prstGeom>
          <a:solidFill>
            <a:srgbClr val="00B8FF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7086600" y="26769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Proposed IE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4800" y="2590800"/>
            <a:ext cx="1968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Beacon Frame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065213"/>
          </a:xfrm>
        </p:spPr>
        <p:txBody>
          <a:bodyPr/>
          <a:lstStyle/>
          <a:p>
            <a:r>
              <a:rPr lang="en-US" dirty="0" smtClean="0"/>
              <a:t> Medium </a:t>
            </a:r>
            <a:r>
              <a:rPr lang="en-US" dirty="0"/>
              <a:t>Access of </a:t>
            </a:r>
            <a:r>
              <a:rPr lang="en-US" dirty="0" smtClean="0"/>
              <a:t>STA </a:t>
            </a:r>
            <a:r>
              <a:rPr lang="en-US" dirty="0"/>
              <a:t>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Chittabrata Ghosh, Nokia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2012</a:t>
            </a:r>
            <a:endParaRPr lang="en-GB" dirty="0"/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685800" y="3609486"/>
            <a:ext cx="8229600" cy="3324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000" b="0" dirty="0" smtClean="0"/>
              <a:t>Group i’s medium access </a:t>
            </a:r>
            <a:r>
              <a:rPr lang="en-US" sz="2000" b="0" i="1" dirty="0" smtClean="0"/>
              <a:t>Start </a:t>
            </a:r>
            <a:r>
              <a:rPr lang="en-US" sz="2000" b="0" i="1" dirty="0"/>
              <a:t>T</a:t>
            </a:r>
            <a:r>
              <a:rPr lang="en-US" sz="2000" b="0" i="1" dirty="0" smtClean="0"/>
              <a:t>ime </a:t>
            </a:r>
            <a:r>
              <a:rPr lang="en-US" sz="2000" b="0" dirty="0" smtClean="0"/>
              <a:t>is decided by the AP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000" b="0" i="1" dirty="0" smtClean="0"/>
              <a:t>Start Time </a:t>
            </a:r>
            <a:r>
              <a:rPr lang="en-US" sz="2000" b="0" dirty="0" smtClean="0"/>
              <a:t>based on number of associated STAs per group and priority setting per group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000" b="0" i="1" dirty="0" smtClean="0"/>
              <a:t>Group Interval End Time </a:t>
            </a:r>
            <a:r>
              <a:rPr lang="en-US" sz="2000" b="0" dirty="0" smtClean="0"/>
              <a:t>for </a:t>
            </a:r>
            <a:r>
              <a:rPr lang="en-US" sz="2000" b="0" dirty="0" err="1" smtClean="0"/>
              <a:t>i-th</a:t>
            </a:r>
            <a:r>
              <a:rPr lang="en-US" sz="2000" b="0" dirty="0" smtClean="0"/>
              <a:t> group is identical to prohibition time for (i+1)-</a:t>
            </a:r>
            <a:r>
              <a:rPr lang="en-US" sz="2000" b="0" dirty="0" err="1" smtClean="0"/>
              <a:t>th</a:t>
            </a:r>
            <a:r>
              <a:rPr lang="en-US" sz="2000" b="0" dirty="0" smtClean="0"/>
              <a:t> group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n-US" sz="2000" b="0" dirty="0" smtClean="0"/>
          </a:p>
          <a:p>
            <a:pPr marL="457200" indent="-457200" algn="just">
              <a:buFont typeface="Arial" pitchFamily="34" charset="0"/>
              <a:buChar char="•"/>
            </a:pPr>
            <a:endParaRPr lang="en-US" sz="2000" dirty="0" smtClean="0"/>
          </a:p>
          <a:p>
            <a:pPr marL="457200" indent="-457200" algn="just">
              <a:buFont typeface="Arial" pitchFamily="34" charset="0"/>
              <a:buChar char="•"/>
            </a:pPr>
            <a:endParaRPr lang="en-US" sz="2000" dirty="0" smtClean="0"/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107224"/>
              </p:ext>
            </p:extLst>
          </p:nvPr>
        </p:nvGraphicFramePr>
        <p:xfrm>
          <a:off x="381000" y="1676400"/>
          <a:ext cx="82042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3" name="Visio" r:id="rId3" imgW="6214683" imgH="1038157" progId="Visio.Drawing.11">
                  <p:embed/>
                </p:oleObj>
              </mc:Choice>
              <mc:Fallback>
                <p:oleObj name="Visio" r:id="rId3" imgW="6214683" imgH="103815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76400"/>
                        <a:ext cx="82042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43000" y="310509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Medium access delay for Group 3</a:t>
            </a:r>
            <a:endParaRPr lang="en-US" sz="2000" dirty="0">
              <a:solidFill>
                <a:srgbClr val="0070C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219200" y="3048000"/>
            <a:ext cx="2895600" cy="0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45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Overlapping Prohibition </a:t>
            </a:r>
            <a:r>
              <a:rPr lang="en-US" dirty="0"/>
              <a:t>Time </a:t>
            </a:r>
            <a:r>
              <a:rPr lang="en-US" dirty="0" smtClean="0"/>
              <a:t>among STA </a:t>
            </a:r>
            <a:r>
              <a:rPr lang="en-US" dirty="0"/>
              <a:t>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Chittabrata Ghosh, Nokia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2012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3383863"/>
            <a:ext cx="8153400" cy="1093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Overlapping prohibition times for efficient medium contention, </a:t>
            </a:r>
            <a:r>
              <a:rPr lang="en-US" sz="2000" i="1" dirty="0" smtClean="0"/>
              <a:t>e.g</a:t>
            </a:r>
            <a:r>
              <a:rPr lang="en-US" sz="2000" dirty="0" smtClean="0"/>
              <a:t>., Groups 4 and 3 medium access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Overlapping medium access reduced idle medium time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794507"/>
              </p:ext>
            </p:extLst>
          </p:nvPr>
        </p:nvGraphicFramePr>
        <p:xfrm>
          <a:off x="533400" y="1905000"/>
          <a:ext cx="82042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7" name="Visio" r:id="rId3" imgW="6214683" imgH="1038157" progId="Visio.Drawing.11">
                  <p:embed/>
                </p:oleObj>
              </mc:Choice>
              <mc:Fallback>
                <p:oleObj name="Visio" r:id="rId3" imgW="6214683" imgH="103815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05000"/>
                        <a:ext cx="82042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047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Synchronized Medium Access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Chittabrata Ghosh, Nokia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2012</a:t>
            </a:r>
            <a:endParaRPr lang="en-GB" dirty="0"/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685800" y="3657600"/>
            <a:ext cx="7770813" cy="1785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/>
              <a:t>If otherwise not DCF, beacon frame consists of information on synchronized medium access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/>
              <a:t>Beacon informs the </a:t>
            </a:r>
            <a:r>
              <a:rPr lang="en-US" sz="2000" dirty="0" err="1" smtClean="0"/>
              <a:t>GrPS</a:t>
            </a:r>
            <a:r>
              <a:rPr lang="en-US" sz="2000" dirty="0" smtClean="0"/>
              <a:t> info to grouped STAs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/>
              <a:t>Short beacon consists of </a:t>
            </a:r>
            <a:r>
              <a:rPr lang="en-US" sz="2000" i="1" dirty="0" err="1" smtClean="0"/>
              <a:t>GrPS</a:t>
            </a:r>
            <a:r>
              <a:rPr lang="en-US" sz="2000" dirty="0" smtClean="0"/>
              <a:t> for remaining groups yet to access medium </a:t>
            </a:r>
            <a:endParaRPr lang="en-US" sz="2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69474"/>
              </p:ext>
            </p:extLst>
          </p:nvPr>
        </p:nvGraphicFramePr>
        <p:xfrm>
          <a:off x="381000" y="2057400"/>
          <a:ext cx="82042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1" name="Visio" r:id="rId3" imgW="6214683" imgH="1038157" progId="Visio.Drawing.11">
                  <p:embed/>
                </p:oleObj>
              </mc:Choice>
              <mc:Fallback>
                <p:oleObj name="Visio" r:id="rId3" imgW="6214683" imgH="103815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057400"/>
                        <a:ext cx="82042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914400" y="2138065"/>
            <a:ext cx="228600" cy="681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16764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Beacon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67300" y="2438400"/>
            <a:ext cx="1143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0" y="15240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Short Beacon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181600" y="1969532"/>
            <a:ext cx="304800" cy="39266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 bwMode="auto">
          <a:xfrm>
            <a:off x="914400" y="2362200"/>
            <a:ext cx="228600" cy="2667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450" y="2328446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/>
                </a:solidFill>
              </a:rPr>
              <a:t>GrPS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630375" y="2514600"/>
            <a:ext cx="304800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4267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Grouping for S-DCF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Chittabrata Ghosh, Nokia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2012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905000" y="3048000"/>
            <a:ext cx="5334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1905000" y="2209800"/>
            <a:ext cx="0" cy="838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3200400" y="2209800"/>
            <a:ext cx="0" cy="838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5181600" y="2209800"/>
            <a:ext cx="0" cy="838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7218218" y="2209800"/>
            <a:ext cx="0" cy="838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057400" y="3200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3200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N2 &gt; N1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3200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N3 &gt; N2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39624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For DCF, number of stations is denoted by 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For S-DCF: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Three groups chosen, (N1+N2+N3) = N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Variable durations of an empty slot (</a:t>
            </a:r>
            <a:r>
              <a:rPr lang="el-GR" dirty="0" smtClean="0">
                <a:solidFill>
                  <a:schemeClr val="tx1"/>
                </a:solidFill>
              </a:rPr>
              <a:t>σ</a:t>
            </a:r>
            <a:r>
              <a:rPr lang="en-US" dirty="0" smtClean="0">
                <a:solidFill>
                  <a:schemeClr val="tx1"/>
                </a:solidFill>
              </a:rPr>
              <a:t>) for N1, N2, and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      N3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Transmission probability, </a:t>
            </a:r>
            <a:r>
              <a:rPr lang="el-GR" dirty="0" smtClean="0">
                <a:solidFill>
                  <a:schemeClr val="tx1"/>
                </a:solidFill>
              </a:rPr>
              <a:t>τ</a:t>
            </a:r>
            <a:r>
              <a:rPr lang="en-US" dirty="0" smtClean="0">
                <a:solidFill>
                  <a:schemeClr val="tx1"/>
                </a:solidFill>
              </a:rPr>
              <a:t>, a function of N1, N2, and N3 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1905000" y="2743200"/>
            <a:ext cx="1295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905000" y="2209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DCF G1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1400" y="2209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DCF G2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200400" y="2895600"/>
            <a:ext cx="19812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5562600" y="22815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DCF G3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5181600" y="2743200"/>
            <a:ext cx="203661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3965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ype xmlns="http://schemas.microsoft.com/sharepoint/v3">Presentation</DocumentType>
    <Confidentiality xmlns="http://schemas.microsoft.com/sharepoint/v3">Nokia Internal Use Only</Confidentiality>
    <Owner xmlns="http://schemas.microsoft.com/sharepoint/v3">Chittabrata Ghosh</Owner>
    <IconOverlay xmlns="http://schemas.microsoft.com/sharepoint/v4" xsi:nil="true"/>
    <LifecycleStatus xmlns="http://schemas.microsoft.com/sharepoint/v3">Draft</LifecycleStatus>
    <AverageRating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Nokia Document" ma:contentTypeID="0x010100CE50E52E7543470BBDD3827FE50C59CB00B391338BF1EF2F4E826E95B9C0C412D4" ma:contentTypeVersion="1" ma:contentTypeDescription="Select document template" ma:contentTypeScope="" ma:versionID="06f610c4af2140748f7adcf14c818a89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579212d6eb7588cd1f64b56f123df94c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LifecycleStatus"/>
                <xsd:element ref="ns1:DocumentType"/>
                <xsd:element ref="ns1:Confidentiality"/>
                <xsd:element ref="ns1:Owner" minOccurs="0"/>
                <xsd:element ref="ns1:AverageRating" minOccurs="0"/>
                <xsd:element ref="ns1:RatingCount" minOccurs="0"/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ifecycleStatus" ma:index="8" ma:displayName="Lifecycle Status" ma:default="Draft" ma:description="Status indicates the general lifecycle status of a document. (e.g. Draft means that no retention is needed for the document)" ma:format="Dropdown" ma:internalName="LifecycleStatus" ma:readOnly="false">
      <xsd:simpleType>
        <xsd:restriction base="dms:Choice">
          <xsd:enumeration value="Approved"/>
          <xsd:enumeration value="Archived"/>
          <xsd:enumeration value="Draft"/>
          <xsd:enumeration value="Expired"/>
          <xsd:enumeration value="Proposed"/>
          <xsd:enumeration value="Rejected"/>
        </xsd:restriction>
      </xsd:simpleType>
    </xsd:element>
    <xsd:element name="DocumentType" ma:index="9" ma:displayName="Document Type" ma:description="Document type specifies the content of the document" ma:internalName="DocumentType" ma:readOnly="false">
      <xsd:simpleType>
        <xsd:restriction base="dms:Choice">
          <xsd:enumeration value="Agenda"/>
          <xsd:enumeration value="Agreement"/>
          <xsd:enumeration value="Analysis"/>
          <xsd:enumeration value="Assessment"/>
          <xsd:enumeration value="Checklist"/>
          <xsd:enumeration value="Communication Material"/>
          <xsd:enumeration value="Configuration Description"/>
          <xsd:enumeration value="Description"/>
          <xsd:enumeration value="Diagram"/>
          <xsd:enumeration value="Drawing"/>
          <xsd:enumeration value="Form"/>
          <xsd:enumeration value="Guide or Manual"/>
          <xsd:enumeration value="Guideline"/>
          <xsd:enumeration value="Instruction"/>
          <xsd:enumeration value="Lessons Learnt"/>
          <xsd:enumeration value="List"/>
          <xsd:enumeration value="Local Operating Procedure"/>
          <xsd:enumeration value="Minutes"/>
          <xsd:enumeration value="Model"/>
          <xsd:enumeration value="Note"/>
          <xsd:enumeration value="Plan"/>
          <xsd:enumeration value="Policy Document"/>
          <xsd:enumeration value="Presentation"/>
          <xsd:enumeration value="Print Marketing Material"/>
          <xsd:enumeration value="Process Document"/>
          <xsd:enumeration value="Proposal"/>
          <xsd:enumeration value="Publication"/>
          <xsd:enumeration value="Report"/>
          <xsd:enumeration value="Requirement"/>
          <xsd:enumeration value="Roadmap"/>
          <xsd:enumeration value="Schedule"/>
          <xsd:enumeration value="Specification"/>
          <xsd:enumeration value="Standard Operating Procedure"/>
          <xsd:enumeration value="Strategy Document"/>
          <xsd:enumeration value="Success Story"/>
          <xsd:enumeration value="Summary"/>
          <xsd:enumeration value="Support Document"/>
          <xsd:enumeration value="Template"/>
          <xsd:enumeration value="Test"/>
          <xsd:enumeration value="Training Material"/>
        </xsd:restriction>
      </xsd:simpleType>
    </xsd:element>
    <xsd:element name="Confidentiality" ma:index="10" ma:displayName="Confidentiality" ma:default="Nokia Internal Use Only" ma:format="Dropdown" ma:internalName="Confidentiality" ma:readOnly="false">
      <xsd:simpleType>
        <xsd:restriction base="dms:Choice">
          <xsd:enumeration value="Nokia Internal Use Only"/>
          <xsd:enumeration value="Confidential"/>
          <xsd:enumeration value="Public"/>
          <xsd:enumeration value="Secret"/>
        </xsd:restriction>
      </xsd:simpleType>
    </xsd:element>
    <xsd:element name="Owner" ma:index="11" nillable="true" ma:displayName="Owner" ma:description="Owner identifies the person or group who owns the document (default value is the same as the Creator of the document)" ma:internalName="Owner" ma:readOnly="false">
      <xsd:simpleType>
        <xsd:restriction base="dms:Text"/>
      </xsd:simpleType>
    </xsd:element>
    <xsd:element name="AverageRating" ma:index="12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13" nillable="true" ma:displayName="Number of Ratings" ma:decimals="0" ma:description="Number of ratings submitted" ma:internalName="RatingCount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4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52FD32-F1E5-4F94-B4CA-6F6C7E92F528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D0523E33-DD95-4FE3-BDE7-5074B9BB74A9}">
  <ds:schemaRefs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dcmitype/"/>
    <ds:schemaRef ds:uri="http://schemas.microsoft.com/sharepoint/v4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52A0606F-13C3-4BDD-8E02-26D04538C56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DEF3F53-6C6B-43BC-8B3C-218FF5E0C7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3706</TotalTime>
  <Words>706</Words>
  <Application>Microsoft Office PowerPoint</Application>
  <PresentationFormat>On-screen Show (4:3)</PresentationFormat>
  <Paragraphs>134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802-11-Submission</vt:lpstr>
      <vt:lpstr>Custom Design</vt:lpstr>
      <vt:lpstr>Document</vt:lpstr>
      <vt:lpstr>Visio</vt:lpstr>
      <vt:lpstr>PowerPoint Presentation</vt:lpstr>
      <vt:lpstr>Abstract</vt:lpstr>
      <vt:lpstr>Motivation: Combination with Group</vt:lpstr>
      <vt:lpstr>Grouping in Beacon Frame</vt:lpstr>
      <vt:lpstr>Proposed Information Element</vt:lpstr>
      <vt:lpstr> Medium Access of STA Groups</vt:lpstr>
      <vt:lpstr>Overlapping Prohibition Time among STA Groups</vt:lpstr>
      <vt:lpstr>Synchronized Medium Access</vt:lpstr>
      <vt:lpstr>Grouping for S-DCF</vt:lpstr>
      <vt:lpstr>Summary</vt:lpstr>
      <vt:lpstr>References</vt:lpstr>
      <vt:lpstr>Straw Poll</vt:lpstr>
      <vt:lpstr>Straw Poll</vt:lpstr>
      <vt:lpstr>Straw Poll</vt:lpstr>
    </vt:vector>
  </TitlesOfParts>
  <Company>NOKIA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Evaluation of DCF in Environment and Agriculture Applications</dc:title>
  <dc:creator>Jin Zhong-Yi (Nokia-NRC/Berkeley)</dc:creator>
  <cp:lastModifiedBy>chghosh</cp:lastModifiedBy>
  <cp:revision>447</cp:revision>
  <cp:lastPrinted>1601-01-01T00:00:00Z</cp:lastPrinted>
  <dcterms:created xsi:type="dcterms:W3CDTF">2011-09-15T20:53:41Z</dcterms:created>
  <dcterms:modified xsi:type="dcterms:W3CDTF">2012-03-12T10:17:38Z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8517124d-93c8-4958-8e92-886e874a4741</vt:lpwstr>
  </property>
  <property fmtid="{D5CDD505-2E9C-101B-9397-08002B2CF9AE}" pid="3" name="ContentTypeId">
    <vt:lpwstr>0x010100CE50E52E7543470BBDD3827FE50C59CB00B391338BF1EF2F4E826E95B9C0C412D4</vt:lpwstr>
  </property>
  <property fmtid="{D5CDD505-2E9C-101B-9397-08002B2CF9AE}" pid="4" name="NokiaConfidentiality">
    <vt:lpwstr>Company Confidential</vt:lpwstr>
  </property>
</Properties>
</file>