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60" r:id="rId6"/>
  </p:sldMasterIdLst>
  <p:notesMasterIdLst>
    <p:notesMasterId r:id="rId22"/>
  </p:notesMasterIdLst>
  <p:handoutMasterIdLst>
    <p:handoutMasterId r:id="rId23"/>
  </p:handoutMasterIdLst>
  <p:sldIdLst>
    <p:sldId id="293" r:id="rId7"/>
    <p:sldId id="300" r:id="rId8"/>
    <p:sldId id="302" r:id="rId9"/>
    <p:sldId id="304" r:id="rId10"/>
    <p:sldId id="306" r:id="rId11"/>
    <p:sldId id="307" r:id="rId12"/>
    <p:sldId id="294" r:id="rId13"/>
    <p:sldId id="308" r:id="rId14"/>
    <p:sldId id="296" r:id="rId15"/>
    <p:sldId id="298" r:id="rId16"/>
    <p:sldId id="299" r:id="rId17"/>
    <p:sldId id="309" r:id="rId18"/>
    <p:sldId id="310" r:id="rId19"/>
    <p:sldId id="311" r:id="rId20"/>
    <p:sldId id="312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3613" autoAdjust="0"/>
  </p:normalViewPr>
  <p:slideViewPr>
    <p:cSldViewPr>
      <p:cViewPr>
        <p:scale>
          <a:sx n="80" d="100"/>
          <a:sy n="80" d="100"/>
        </p:scale>
        <p:origin x="-148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 descr="Nokia Internal Use Only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 descr="Nokia Internal Use Only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5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08" tIns="45704" rIns="91408" bIns="45704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90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36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38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IE for Block ACK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8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Repeat the abstract for summary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07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3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733800" y="6705600"/>
            <a:ext cx="16002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802.11-12/0328r0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9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37FFC-B705-40CC-8336-971B331D11C0}" type="datetimeFigureOut">
              <a:rPr lang="en-US" smtClean="0"/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Nokia Internal Use Only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3E8430"/>
                </a:solidFill>
                <a:latin typeface="arial"/>
              </a:rPr>
              <a:t>Nokia Internal Use Only</a:t>
            </a:r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arch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264307"/>
              </p:ext>
            </p:extLst>
          </p:nvPr>
        </p:nvGraphicFramePr>
        <p:xfrm>
          <a:off x="522288" y="2422525"/>
          <a:ext cx="8123237" cy="338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Document" r:id="rId4" imgW="8258040" imgH="3449037" progId="Word.Document.8">
                  <p:embed/>
                </p:oleObj>
              </mc:Choice>
              <mc:Fallback>
                <p:oleObj name="Document" r:id="rId4" imgW="8258040" imgH="34490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422525"/>
                        <a:ext cx="8123237" cy="3384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57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PS-Poll Enhancements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810000" y="6628195"/>
            <a:ext cx="1676400" cy="202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867400" y="6524625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1607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>
                <a:cs typeface="Times New Roman"/>
              </a:rPr>
              <a:t>Additional information in </a:t>
            </a:r>
            <a:r>
              <a:rPr lang="en-US" b="0" dirty="0"/>
              <a:t>PS-Poll gives flexibility to STAs to receive downlink data</a:t>
            </a:r>
          </a:p>
          <a:p>
            <a:pPr>
              <a:buFont typeface="Arial" pitchFamily="34" charset="0"/>
              <a:buChar char="•"/>
            </a:pPr>
            <a:r>
              <a:rPr lang="en-US" b="0" dirty="0">
                <a:cs typeface="Times New Roman"/>
              </a:rPr>
              <a:t>Choice of immediate or </a:t>
            </a:r>
            <a:r>
              <a:rPr lang="en-US" b="0" dirty="0"/>
              <a:t>Block ACK messages can reduce overload situations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487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r>
              <a:rPr lang="en-US" b="0" dirty="0" smtClean="0"/>
              <a:t>1.</a:t>
            </a:r>
            <a:r>
              <a:rPr lang="en-US" dirty="0" smtClean="0"/>
              <a:t> </a:t>
            </a:r>
            <a:r>
              <a:rPr lang="en-US" b="0" dirty="0"/>
              <a:t>“Low Power Medium Access,” doc. : IEEE 802.11-12/0114r0, January 2012</a:t>
            </a:r>
            <a:r>
              <a:rPr lang="en-US" b="0" dirty="0" smtClean="0"/>
              <a:t>. 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477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introduce a </a:t>
            </a:r>
            <a:r>
              <a:rPr lang="en-US" i="1" dirty="0"/>
              <a:t>block ACK </a:t>
            </a:r>
            <a:r>
              <a:rPr lang="en-US" dirty="0"/>
              <a:t>message to PS-Polls in addition to the </a:t>
            </a:r>
            <a:r>
              <a:rPr lang="en-US" i="1" dirty="0"/>
              <a:t>immediate </a:t>
            </a:r>
            <a:r>
              <a:rPr lang="en-US" i="1" dirty="0" smtClean="0"/>
              <a:t>ACK </a:t>
            </a:r>
            <a:r>
              <a:rPr lang="en-US" dirty="0" smtClean="0"/>
              <a:t>in overload situations due to multiple PS-Poll messages?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5090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762000" y="19050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Do you agree to add the </a:t>
            </a:r>
            <a:r>
              <a:rPr lang="en-US" b="1" i="1" dirty="0" smtClean="0">
                <a:solidFill>
                  <a:schemeClr val="tx1"/>
                </a:solidFill>
              </a:rPr>
              <a:t>Critical </a:t>
            </a:r>
            <a:r>
              <a:rPr lang="en-US" b="1" i="1" dirty="0">
                <a:solidFill>
                  <a:schemeClr val="tx1"/>
                </a:solidFill>
              </a:rPr>
              <a:t>D</a:t>
            </a:r>
            <a:r>
              <a:rPr lang="en-US" b="1" i="1" dirty="0" smtClean="0">
                <a:solidFill>
                  <a:schemeClr val="tx1"/>
                </a:solidFill>
              </a:rPr>
              <a:t>ata </a:t>
            </a:r>
            <a:r>
              <a:rPr lang="en-US" b="1" dirty="0">
                <a:solidFill>
                  <a:schemeClr val="tx1"/>
                </a:solidFill>
              </a:rPr>
              <a:t>field </a:t>
            </a:r>
            <a:r>
              <a:rPr lang="en-US" b="1" dirty="0" smtClean="0">
                <a:solidFill>
                  <a:schemeClr val="tx1"/>
                </a:solidFill>
              </a:rPr>
              <a:t>in </a:t>
            </a:r>
            <a:r>
              <a:rPr lang="en-US" b="1" dirty="0">
                <a:solidFill>
                  <a:schemeClr val="tx1"/>
                </a:solidFill>
              </a:rPr>
              <a:t>the PS-Poll message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0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6764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Do you agree </a:t>
            </a:r>
            <a:r>
              <a:rPr lang="en-US" b="1" dirty="0" smtClean="0">
                <a:solidFill>
                  <a:schemeClr val="tx1"/>
                </a:solidFill>
              </a:rPr>
              <a:t>to add the </a:t>
            </a:r>
            <a:r>
              <a:rPr lang="en-US" b="1" i="1" dirty="0" smtClean="0">
                <a:solidFill>
                  <a:schemeClr val="tx1"/>
                </a:solidFill>
              </a:rPr>
              <a:t>Traffic </a:t>
            </a:r>
            <a:r>
              <a:rPr lang="en-US" b="1" i="1" dirty="0" err="1" smtClean="0">
                <a:solidFill>
                  <a:schemeClr val="tx1"/>
                </a:solidFill>
              </a:rPr>
              <a:t>QoS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field in </a:t>
            </a:r>
            <a:r>
              <a:rPr lang="en-US" b="1" dirty="0">
                <a:solidFill>
                  <a:schemeClr val="tx1"/>
                </a:solidFill>
              </a:rPr>
              <a:t>the PS-Poll message?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96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770813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   Do </a:t>
            </a:r>
            <a:r>
              <a:rPr lang="en-US" dirty="0">
                <a:solidFill>
                  <a:schemeClr val="tx1"/>
                </a:solidFill>
              </a:rPr>
              <a:t>you agree to add the </a:t>
            </a:r>
            <a:r>
              <a:rPr lang="en-US" i="1" dirty="0" smtClean="0">
                <a:solidFill>
                  <a:schemeClr val="tx1"/>
                </a:solidFill>
              </a:rPr>
              <a:t>Buffered Data Threshold </a:t>
            </a:r>
            <a:r>
              <a:rPr lang="en-US" dirty="0">
                <a:solidFill>
                  <a:schemeClr val="tx1"/>
                </a:solidFill>
              </a:rPr>
              <a:t>field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the PS-Poll message?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09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 overload situation lots of STA may send PS-Poll messages and corresponding immediate ACK consume significant bandwidth</a:t>
            </a:r>
          </a:p>
          <a:p>
            <a:pPr marL="457200" lvl="1" indent="0"/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Block ACK may be beneficial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 may have different needs depending on their operational state, e.g.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receive only high priority data to preserve energy,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wait for critical data</a:t>
            </a:r>
          </a:p>
          <a:p>
            <a:pPr marL="800100" lvl="1" indent="-34290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Beneficial to signal some more information in PS-Poll message</a:t>
            </a:r>
          </a:p>
          <a:p>
            <a:pPr marL="400050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Contribution proposes enhancements to PS-Poll message and block ACK for PS-Poll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38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Energy constrained sensors using energy harvesting with very low energy level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0" dirty="0" smtClean="0"/>
              <a:t>Only wants to receive important traffic to save energy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04978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084" y="1905000"/>
            <a:ext cx="503872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741" y="3733800"/>
            <a:ext cx="53721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66799" y="3152775"/>
            <a:ext cx="598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WNM Sleep Mode Request </a:t>
            </a:r>
            <a:r>
              <a:rPr lang="en-US" dirty="0" smtClean="0">
                <a:solidFill>
                  <a:schemeClr val="tx1"/>
                </a:solidFill>
              </a:rPr>
              <a:t>frame from 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198" y="5750867"/>
            <a:ext cx="5982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WNM Sleep Mode Response </a:t>
            </a:r>
            <a:r>
              <a:rPr lang="en-US" dirty="0" smtClean="0">
                <a:solidFill>
                  <a:schemeClr val="tx1"/>
                </a:solidFill>
              </a:rPr>
              <a:t>frame from 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WNM Sleep Mode Request and </a:t>
            </a:r>
            <a:r>
              <a:rPr lang="en-US" dirty="0"/>
              <a:t>R</a:t>
            </a:r>
            <a:r>
              <a:rPr lang="en-US" dirty="0" smtClean="0"/>
              <a:t>esponse Frames in IEEE 802.11v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3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using WNM-Sleep Mode and PS-Poll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 rot="21159807">
            <a:off x="3664973" y="206466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WNM Sleep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488693">
            <a:off x="3724805" y="292331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WNM Sleep Response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819400" y="1600200"/>
            <a:ext cx="3810000" cy="3158949"/>
            <a:chOff x="3124200" y="2209800"/>
            <a:chExt cx="3247900" cy="3158949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3505200" y="2607625"/>
              <a:ext cx="0" cy="266700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5943600" y="2607625"/>
              <a:ext cx="0" cy="276112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3505200" y="2912425"/>
              <a:ext cx="2438400" cy="3048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3505200" y="3598225"/>
              <a:ext cx="2438400" cy="3810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3124200" y="2226625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AP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86300" y="22098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STA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>
              <a:off x="3505200" y="4284025"/>
              <a:ext cx="2438400" cy="3048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 rot="21159807">
              <a:off x="4172291" y="4110541"/>
              <a:ext cx="11484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PS-Poll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3505200" y="4893625"/>
              <a:ext cx="2438400" cy="381000"/>
            </a:xfrm>
            <a:prstGeom prst="straightConnector1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1" name="TextBox 20"/>
          <p:cNvSpPr txBox="1"/>
          <p:nvPr/>
        </p:nvSpPr>
        <p:spPr>
          <a:xfrm rot="488693">
            <a:off x="3832845" y="4247410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Immediate ACK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4400" y="4924961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WNM Sleep Mode with traffic filters for initiation of STA sleep period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AP filters buffered data using traffic filter information upon receipt of PS-Poll</a:t>
            </a:r>
          </a:p>
        </p:txBody>
      </p:sp>
    </p:spTree>
    <p:extLst>
      <p:ext uri="{BB962C8B-B14F-4D97-AF65-F5344CB8AC3E}">
        <p14:creationId xmlns:p14="http://schemas.microsoft.com/office/powerpoint/2010/main" val="13602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PS-Poll Message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286000" y="2257455"/>
            <a:ext cx="447205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22522" y="2463344"/>
            <a:ext cx="99222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 Frame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Control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70447" y="2610958"/>
            <a:ext cx="74416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AID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0807" y="2430959"/>
            <a:ext cx="90953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BSSID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(RA)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85640" y="2552700"/>
            <a:ext cx="60664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 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3600" y="2617232"/>
            <a:ext cx="685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352800" y="226225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038600" y="225730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53000" y="226225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15000" y="226225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209800" y="3505200"/>
            <a:ext cx="4548250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42530" y="3505200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MAC Header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40386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Blank header with no specific information delivered to AP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- Propose to add traffic </a:t>
            </a:r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ilter indications for limited downlink data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- Parameters on bulk data and its content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2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0813" cy="1065213"/>
          </a:xfrm>
        </p:spPr>
        <p:txBody>
          <a:bodyPr/>
          <a:lstStyle/>
          <a:p>
            <a:r>
              <a:rPr lang="en-US" dirty="0" smtClean="0"/>
              <a:t>PS-Poll Message Enhancement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340656"/>
            <a:ext cx="800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</a:rPr>
              <a:t>Buffered Data Threshold </a:t>
            </a:r>
            <a:r>
              <a:rPr lang="en-US" sz="1800" b="1" dirty="0">
                <a:solidFill>
                  <a:schemeClr val="tx1"/>
                </a:solidFill>
              </a:rPr>
              <a:t>(4 bits)</a:t>
            </a:r>
            <a:r>
              <a:rPr lang="en-US" sz="1800" dirty="0">
                <a:solidFill>
                  <a:schemeClr val="tx1"/>
                </a:solidFill>
              </a:rPr>
              <a:t>: This field indicates the threshold (as an exponent of 2, expressed in KB) of buffered data above which the STA prefers to be ACK-</a:t>
            </a:r>
            <a:r>
              <a:rPr lang="en-US" sz="1800" dirty="0" err="1">
                <a:solidFill>
                  <a:schemeClr val="tx1"/>
                </a:solidFill>
              </a:rPr>
              <a:t>ed</a:t>
            </a:r>
            <a:r>
              <a:rPr lang="en-US" sz="1800" dirty="0">
                <a:solidFill>
                  <a:schemeClr val="tx1"/>
                </a:solidFill>
              </a:rPr>
              <a:t> with BU =1 by the AP. This field is utilized by the AP in defining priorities among the STAs;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US" sz="1800" b="1" i="1" dirty="0">
                <a:solidFill>
                  <a:schemeClr val="tx1"/>
                </a:solidFill>
              </a:rPr>
              <a:t>Critical Data </a:t>
            </a:r>
            <a:r>
              <a:rPr lang="en-US" sz="1800" b="1" dirty="0">
                <a:solidFill>
                  <a:schemeClr val="tx1"/>
                </a:solidFill>
              </a:rPr>
              <a:t>(1-bit)</a:t>
            </a:r>
            <a:r>
              <a:rPr lang="en-US" sz="1800" dirty="0">
                <a:solidFill>
                  <a:schemeClr val="tx1"/>
                </a:solidFill>
              </a:rPr>
              <a:t>: This field indicates if a STA is waiting for time-critical or periodic information. This field is also utilized by the AP in defining priorities among the STAs.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Traffic </a:t>
            </a:r>
            <a:r>
              <a:rPr lang="en-US" sz="1800" b="1" dirty="0" err="1">
                <a:solidFill>
                  <a:schemeClr val="tx1"/>
                </a:solidFill>
              </a:rPr>
              <a:t>QoS</a:t>
            </a:r>
            <a:r>
              <a:rPr lang="en-US" sz="1800" b="1" dirty="0">
                <a:solidFill>
                  <a:schemeClr val="tx1"/>
                </a:solidFill>
              </a:rPr>
              <a:t> (3 bits): </a:t>
            </a:r>
            <a:r>
              <a:rPr lang="en-US" sz="1800" dirty="0">
                <a:solidFill>
                  <a:schemeClr val="tx1"/>
                </a:solidFill>
              </a:rPr>
              <a:t>Each application may have traffic streams with different access categories and </a:t>
            </a:r>
            <a:r>
              <a:rPr lang="en-US" sz="1800" dirty="0" err="1">
                <a:solidFill>
                  <a:schemeClr val="tx1"/>
                </a:solidFill>
              </a:rPr>
              <a:t>QoS</a:t>
            </a:r>
            <a:r>
              <a:rPr lang="en-US" sz="1800" dirty="0">
                <a:solidFill>
                  <a:schemeClr val="tx1"/>
                </a:solidFill>
              </a:rPr>
              <a:t> classes. This field indicates the lowest QoS class for which teh STA prefers to be ACK-ed with BU=1 by the AP.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752600"/>
            <a:ext cx="72390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90550" y="1959114"/>
            <a:ext cx="99222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 Frame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Control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3600" y="2063234"/>
            <a:ext cx="74416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AID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9975" y="1921673"/>
            <a:ext cx="90953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BSSID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(RA)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87539" y="2057400"/>
            <a:ext cx="60664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 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95850" y="1812253"/>
            <a:ext cx="115759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 Buffered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Data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Threshold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057400" y="175260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86400" y="175260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29691" y="1905000"/>
            <a:ext cx="99975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Critical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Data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29400" y="1905000"/>
            <a:ext cx="90953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Traffic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QoS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91300" y="2069068"/>
            <a:ext cx="685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47800" y="13716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80010" y="134951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Octets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77894" y="13716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24882" y="138326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86200" y="13716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75514" y="13716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95800" y="1219200"/>
            <a:ext cx="2236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                 </a:t>
            </a:r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419600" y="1588532"/>
            <a:ext cx="3119336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066800" y="2895600"/>
            <a:ext cx="6472136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728163" y="2895600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MAC Header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819400" y="175260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175260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19600" y="175260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553200" y="175260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543800" y="1752600"/>
            <a:ext cx="0" cy="990600"/>
          </a:xfrm>
          <a:prstGeom prst="lin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2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382587"/>
            <a:ext cx="7770813" cy="106521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Decision on BU Bit in ACK Following PS-Poll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8587"/>
            <a:ext cx="8686800" cy="342741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If STAs, [buffered </a:t>
            </a:r>
            <a:r>
              <a:rPr lang="en-US" dirty="0"/>
              <a:t>data &lt; </a:t>
            </a:r>
            <a:r>
              <a:rPr lang="en-US" i="1" dirty="0"/>
              <a:t>Buffered Data </a:t>
            </a:r>
            <a:r>
              <a:rPr lang="en-US" i="1" dirty="0" smtClean="0"/>
              <a:t>Threshold</a:t>
            </a:r>
            <a:r>
              <a:rPr lang="en-US" dirty="0" smtClean="0"/>
              <a:t>], or Traffic </a:t>
            </a:r>
            <a:r>
              <a:rPr lang="en-US" dirty="0" err="1" smtClean="0"/>
              <a:t>QoS</a:t>
            </a:r>
            <a:r>
              <a:rPr lang="en-US" dirty="0" smtClean="0"/>
              <a:t> &lt;= Value and Critical Data = 0</a:t>
            </a:r>
            <a:r>
              <a:rPr lang="en-US" b="0" dirty="0" smtClean="0"/>
              <a:t>,</a:t>
            </a:r>
          </a:p>
          <a:p>
            <a:pPr marL="0" indent="0">
              <a:buNone/>
            </a:pPr>
            <a:r>
              <a:rPr lang="en-US" b="0" dirty="0" smtClean="0"/>
              <a:t>                  Then,    BU </a:t>
            </a:r>
            <a:r>
              <a:rPr lang="en-US" b="0" dirty="0"/>
              <a:t>bit = </a:t>
            </a:r>
            <a:r>
              <a:rPr lang="en-US" b="0" dirty="0" smtClean="0"/>
              <a:t>0,                  Else,     BU bit = 1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AP can set BU bit = 1 for important notifications </a:t>
            </a:r>
            <a:endParaRPr lang="en-US" sz="2400" b="0" dirty="0" smtClean="0"/>
          </a:p>
          <a:p>
            <a:pPr marL="0" indent="0">
              <a:buNone/>
            </a:pPr>
            <a:r>
              <a:rPr lang="en-US" sz="2400" b="0" dirty="0"/>
              <a:t> </a:t>
            </a:r>
            <a:r>
              <a:rPr lang="en-US" sz="2400" b="0" dirty="0" smtClean="0"/>
              <a:t>    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066800" y="1371600"/>
            <a:ext cx="6934200" cy="1162110"/>
            <a:chOff x="838200" y="1447800"/>
            <a:chExt cx="6934200" cy="116211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66800" y="1981200"/>
              <a:ext cx="6629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43000" y="2590800"/>
              <a:ext cx="6629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524000" y="1524000"/>
              <a:ext cx="914400" cy="4572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Beacon</a:t>
              </a:r>
              <a:endParaRPr lang="en-US" sz="1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8200" y="1600200"/>
              <a:ext cx="609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AP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2209800"/>
              <a:ext cx="914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STA</a:t>
              </a:r>
              <a:r>
                <a:rPr lang="en-US" sz="2000" dirty="0" smtClean="0"/>
                <a:t>A</a:t>
              </a:r>
              <a:endParaRPr lang="en-US" sz="20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5200" y="2133600"/>
              <a:ext cx="914400" cy="4572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/>
                <a:t>PS-Poll</a:t>
              </a:r>
              <a:endParaRPr lang="en-US" sz="1800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72000" y="1447800"/>
              <a:ext cx="914400" cy="5334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ACK</a:t>
              </a:r>
            </a:p>
            <a:p>
              <a:pPr algn="ctr"/>
              <a:r>
                <a:rPr lang="en-US" sz="1600" dirty="0" smtClean="0"/>
                <a:t>BU=0/1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71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Immediate and Block 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321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b="0" dirty="0">
                <a:cs typeface="Times New Roman"/>
              </a:rPr>
              <a:t>AP can decide </a:t>
            </a:r>
            <a:r>
              <a:rPr lang="en-US" b="0" dirty="0"/>
              <a:t>to send immediate ACK or a Block ACK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0" dirty="0">
                <a:cs typeface="Times New Roman"/>
              </a:rPr>
              <a:t>Avoid sending of numerous ACK when large amount</a:t>
            </a:r>
            <a:r>
              <a:rPr lang="en-US" b="0" dirty="0"/>
              <a:t>              of PS-Poll messages are sent</a:t>
            </a:r>
          </a:p>
          <a:p>
            <a:pPr>
              <a:buFont typeface="Arial" pitchFamily="34" charset="0"/>
              <a:buChar char="•"/>
            </a:pPr>
            <a:r>
              <a:rPr lang="en-US" i="1" dirty="0"/>
              <a:t>Block ACK </a:t>
            </a:r>
            <a:r>
              <a:rPr lang="en-US" b="0" dirty="0"/>
              <a:t>frame consists of each STA ID, BU bit, and duration to service period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>
                <a:cs typeface="Times New Roman"/>
              </a:rPr>
              <a:t>Block ACK sent with beacon (STA know that they should receive a Block ACK latest with next beacon)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58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B391338BF1EF2F4E826E95B9C0C412D4" ma:contentTypeVersion="1" ma:contentTypeDescription="Select document template" ma:contentTypeScope="" ma:versionID="06f610c4af2140748f7adcf14c818a89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579212d6eb7588cd1f64b56f123df94c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LifecycleStatus"/>
                <xsd:element ref="ns1:DocumentType"/>
                <xsd:element ref="ns1:Confidentiality"/>
                <xsd:element ref="ns1:Owner" minOccurs="0"/>
                <xsd:element ref="ns1:AverageRating" minOccurs="0"/>
                <xsd:element ref="ns1:RatingCount" minOccurs="0"/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ifecycleStatus" ma:index="8" ma:displayName="Lifecycle Status" ma:default="Draft" ma:description="Status indicates the general lifecycle status of a document. (e.g. Draft means that no retention is needed for the document)" ma:format="Dropdown" ma:internalName="LifecycleStatus" ma:readOnly="false">
      <xsd:simpleType>
        <xsd:restriction base="dms:Choice">
          <xsd:enumeration value="Approved"/>
          <xsd:enumeration value="Archived"/>
          <xsd:enumeration value="Draft"/>
          <xsd:enumeration value="Expired"/>
          <xsd:enumeration value="Proposed"/>
          <xsd:enumeration value="Rejected"/>
        </xsd:restriction>
      </xsd:simpleType>
    </xsd:element>
    <xsd:element name="DocumentType" ma:index="9" ma:displayName="Document Type" ma:description="Document type specifies the content of the document" ma:internalName="DocumentType" ma:readOnly="false">
      <xsd:simpleType>
        <xsd:restriction base="dms:Choice">
          <xsd:enumeration value="Agenda"/>
          <xsd:enumeration value="Agreement"/>
          <xsd:enumeration value="Analysis"/>
          <xsd:enumeration value="Assessment"/>
          <xsd:enumeration value="Checklist"/>
          <xsd:enumeration value="Communication Material"/>
          <xsd:enumeration value="Configuration Description"/>
          <xsd:enumeration value="Description"/>
          <xsd:enumeration value="Diagram"/>
          <xsd:enumeration value="Drawing"/>
          <xsd:enumeration value="Form"/>
          <xsd:enumeration value="Guide or Manual"/>
          <xsd:enumeration value="Guideline"/>
          <xsd:enumeration value="Instruction"/>
          <xsd:enumeration value="Lessons Learnt"/>
          <xsd:enumeration value="List"/>
          <xsd:enumeration value="Local Operating Procedure"/>
          <xsd:enumeration value="Minutes"/>
          <xsd:enumeration value="Model"/>
          <xsd:enumeration value="Note"/>
          <xsd:enumeration value="Plan"/>
          <xsd:enumeration value="Policy Document"/>
          <xsd:enumeration value="Presentation"/>
          <xsd:enumeration value="Print Marketing Material"/>
          <xsd:enumeration value="Process Document"/>
          <xsd:enumeration value="Proposal"/>
          <xsd:enumeration value="Publication"/>
          <xsd:enumeration value="Report"/>
          <xsd:enumeration value="Requirement"/>
          <xsd:enumeration value="Roadmap"/>
          <xsd:enumeration value="Schedule"/>
          <xsd:enumeration value="Specification"/>
          <xsd:enumeration value="Standard Operating Procedure"/>
          <xsd:enumeration value="Strategy Document"/>
          <xsd:enumeration value="Success Story"/>
          <xsd:enumeration value="Summary"/>
          <xsd:enumeration value="Support Document"/>
          <xsd:enumeration value="Template"/>
          <xsd:enumeration value="Test"/>
          <xsd:enumeration value="Training Material"/>
        </xsd:restriction>
      </xsd:simpleType>
    </xsd:element>
    <xsd:element name="Confidentiality" ma:index="10" ma:displayName="Confidentiality" ma:default="Nokia Internal Use Only" ma:format="Dropdown" ma:internalName="Confidentiality" ma:readOnly="false">
      <xsd:simpleType>
        <xsd:restriction base="dms:Choice">
          <xsd:enumeration value="Nokia Internal Use Only"/>
          <xsd:enumeration value="Confidential"/>
          <xsd:enumeration value="Public"/>
          <xsd:enumeration value="Secret"/>
        </xsd:restriction>
      </xsd:simpleType>
    </xsd:element>
    <xsd:element name="Owner" ma:index="11" nillable="true" ma:displayName="Owner" ma:description="Owner identifies the person or group who owns the document (default value is the same as the Creator of the document)" ma:internalName="Owner" ma:readOnly="false">
      <xsd:simpleType>
        <xsd:restriction base="dms:Text"/>
      </xsd:simpleType>
    </xsd:element>
    <xsd:element name="AverageRating" ma:index="12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3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http://schemas.microsoft.com/sharepoint/v3">Presentation</DocumentType>
    <Confidentiality xmlns="http://schemas.microsoft.com/sharepoint/v3">Nokia Internal Use Only</Confidentiality>
    <Owner xmlns="http://schemas.microsoft.com/sharepoint/v3">Chittabrata Ghosh</Owner>
    <IconOverlay xmlns="http://schemas.microsoft.com/sharepoint/v4" xsi:nil="true"/>
    <LifecycleStatus xmlns="http://schemas.microsoft.com/sharepoint/v3">Draft</LifecycleStatus>
    <AverageRating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11E13AE-7F7F-4DC5-9A20-ABD5A4C24C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C11256-FB45-47AF-AB36-137BF95D7B0B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5DCA09D0-ED64-4883-9D0E-2E2DCFEA03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BB0FDCC-0117-4B32-8DEA-E36908027AF3}">
  <ds:schemaRefs>
    <ds:schemaRef ds:uri="http://www.w3.org/XML/1998/namespace"/>
    <ds:schemaRef ds:uri="http://schemas.microsoft.com/sharepoint/v4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dcmitype/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4432</TotalTime>
  <Words>831</Words>
  <Application>Microsoft Office PowerPoint</Application>
  <PresentationFormat>On-screen Show (4:3)</PresentationFormat>
  <Paragraphs>168</Paragraphs>
  <Slides>15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802-11-Submission</vt:lpstr>
      <vt:lpstr>Custom Design</vt:lpstr>
      <vt:lpstr>Document</vt:lpstr>
      <vt:lpstr>PowerPoint Presentation</vt:lpstr>
      <vt:lpstr>Abstract</vt:lpstr>
      <vt:lpstr>Motivation</vt:lpstr>
      <vt:lpstr>WNM Sleep Mode Request and Response Frames in IEEE 802.11v</vt:lpstr>
      <vt:lpstr>Signaling using WNM-Sleep Mode and PS-Poll</vt:lpstr>
      <vt:lpstr>Current PS-Poll Message </vt:lpstr>
      <vt:lpstr>PS-Poll Message Enhancement</vt:lpstr>
      <vt:lpstr>Decision on BU Bit in ACK Following PS-Poll</vt:lpstr>
      <vt:lpstr>Immediate and Block ACK </vt:lpstr>
      <vt:lpstr>Summary</vt:lpstr>
      <vt:lpstr>Reference</vt:lpstr>
      <vt:lpstr>Straw Poll</vt:lpstr>
      <vt:lpstr>Straw Poll</vt:lpstr>
      <vt:lpstr>Straw Poll</vt:lpstr>
      <vt:lpstr>Straw Poll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DCF in Environment and Agriculture Applications</dc:title>
  <dc:creator>Jin Zhong-Yi (Nokia-NRC/Berkeley)</dc:creator>
  <cp:lastModifiedBy>chghosh</cp:lastModifiedBy>
  <cp:revision>560</cp:revision>
  <cp:lastPrinted>1601-01-01T00:00:00Z</cp:lastPrinted>
  <dcterms:created xsi:type="dcterms:W3CDTF">2011-09-15T20:53:41Z</dcterms:created>
  <dcterms:modified xsi:type="dcterms:W3CDTF">2012-03-12T10:13:17Z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1b5ea624-b67b-438e-9013-6413c20127db</vt:lpwstr>
  </property>
  <property fmtid="{D5CDD505-2E9C-101B-9397-08002B2CF9AE}" pid="3" name="ContentTypeId">
    <vt:lpwstr>0x010100CE50E52E7543470BBDD3827FE50C59CB00B391338BF1EF2F4E826E95B9C0C412D4</vt:lpwstr>
  </property>
  <property fmtid="{D5CDD505-2E9C-101B-9397-08002B2CF9AE}" pid="4" name="NokiaConfidentiality">
    <vt:lpwstr>Company Confidential</vt:lpwstr>
  </property>
</Properties>
</file>