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5"/>
    <p:sldMasterId id="2147483660" r:id="rId6"/>
  </p:sldMasterIdLst>
  <p:notesMasterIdLst>
    <p:notesMasterId r:id="rId18"/>
  </p:notesMasterIdLst>
  <p:handoutMasterIdLst>
    <p:handoutMasterId r:id="rId19"/>
  </p:handoutMasterIdLst>
  <p:sldIdLst>
    <p:sldId id="292" r:id="rId7"/>
    <p:sldId id="257" r:id="rId8"/>
    <p:sldId id="298" r:id="rId9"/>
    <p:sldId id="266" r:id="rId10"/>
    <p:sldId id="288" r:id="rId11"/>
    <p:sldId id="294" r:id="rId12"/>
    <p:sldId id="296" r:id="rId13"/>
    <p:sldId id="282" r:id="rId14"/>
    <p:sldId id="299" r:id="rId15"/>
    <p:sldId id="300" r:id="rId16"/>
    <p:sldId id="301" r:id="rId17"/>
  </p:sldIdLst>
  <p:sldSz cx="9144000" cy="6858000" type="screen4x3"/>
  <p:notesSz cx="6934200" cy="9280525"/>
  <p:custDataLst>
    <p:tags r:id="rId20"/>
  </p:custDataLst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 preferSingleView="1">
    <p:restoredLeft sz="15620"/>
    <p:restoredTop sz="85573" autoAdjust="0"/>
  </p:normalViewPr>
  <p:slideViewPr>
    <p:cSldViewPr>
      <p:cViewPr varScale="1">
        <p:scale>
          <a:sx n="58" d="100"/>
          <a:sy n="58" d="100"/>
        </p:scale>
        <p:origin x="-2112" y="-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tags" Target="tags/tag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802.11-12/0326r0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Taejoon Kim, Nokia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c" descr="Nokia Internal Use Only"/>
          <p:cNvSpPr txBox="1"/>
          <p:nvPr/>
        </p:nvSpPr>
        <p:spPr>
          <a:xfrm>
            <a:off x="0" y="9064625"/>
            <a:ext cx="6934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1000" b="1" smtClean="0">
                <a:solidFill>
                  <a:srgbClr val="3E8430"/>
                </a:solidFill>
                <a:latin typeface="arial"/>
              </a:rPr>
              <a:t>Nokia Internal Use Only</a:t>
            </a:r>
            <a:endParaRPr lang="en-US" sz="1000" b="1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72816771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802.11-12/0326r0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Taejoon Kim, Nokia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" name="fc" descr="Nokia Internal Use Only"/>
          <p:cNvSpPr txBox="1"/>
          <p:nvPr/>
        </p:nvSpPr>
        <p:spPr>
          <a:xfrm>
            <a:off x="0" y="9064625"/>
            <a:ext cx="6934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1000" b="1" i="0" u="none" baseline="0" smtClean="0">
                <a:solidFill>
                  <a:srgbClr val="3E8430"/>
                </a:solidFill>
                <a:latin typeface="arial"/>
              </a:rPr>
              <a:t>Nokia Internal Use Only</a:t>
            </a:r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8469842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802.11-12/0326r0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4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424" tIns="45712" rIns="91424" bIns="45712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9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n-US" smtClean="0"/>
              <a:t>Taejoon Kim, Nokia</a:t>
            </a: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802.11-12/0326r0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n-US" smtClean="0"/>
              <a:t>Taejoon Kim, Nokia</a:t>
            </a:r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802.11-12/0326r0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n-US" smtClean="0"/>
              <a:t>Taejoon Kim, Nokia</a:t>
            </a: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cs typeface="Times New Roman"/>
              </a:rPr>
              <a:t>let </a:t>
            </a:r>
            <a:r>
              <a:rPr lang="en-US" dirty="0">
                <a:cs typeface="Times New Roman"/>
              </a:rPr>
              <a:t>us skip the PPMAC (no MD and FA curves). Please start the left figure at 0kbps and limit the </a:t>
            </a:r>
            <a:r>
              <a:rPr lang="en-US" dirty="0" err="1">
                <a:cs typeface="Times New Roman"/>
              </a:rPr>
              <a:t>datarate</a:t>
            </a:r>
            <a:r>
              <a:rPr lang="en-US" dirty="0">
                <a:cs typeface="Times New Roman"/>
              </a:rPr>
              <a:t> to 2kbps .</a:t>
            </a:r>
            <a:br>
              <a:rPr lang="en-US" dirty="0">
                <a:cs typeface="Times New Roman"/>
              </a:rPr>
            </a:br>
            <a:endParaRPr lang="en-US" dirty="0">
              <a:cs typeface="Times New Roman"/>
            </a:endParaRP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802.11-12/0326r0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Taejoon Kim, Nokia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752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Times New Roman"/>
              </a:rPr>
              <a:t>Please zoom in 0 to 1500ms. Currently it seems that 2s is the maximum delay which is not the case.</a:t>
            </a:r>
            <a:br>
              <a:rPr lang="en-US">
                <a:cs typeface="Times New Roman"/>
              </a:rPr>
            </a:br>
            <a:endParaRPr lang="en-US">
              <a:cs typeface="Times New Roman"/>
            </a:endParaRP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802.11-12/0326r0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Taejoon Kim, Nokia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6724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Times New Roman"/>
              </a:rPr>
              <a:t>Latency may be worse for pure PP-MAC in low activity scenarios. Adding variable length DCF period may help. More deterministic behavior enables better prediction of energy performance.</a:t>
            </a:r>
            <a:br>
              <a:rPr lang="en-US">
                <a:cs typeface="Times New Roman"/>
              </a:rPr>
            </a:br>
            <a:endParaRPr lang="en-US">
              <a:cs typeface="Times New Roman"/>
            </a:endParaRP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802.11-12/0326r0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Taejoon Kim, Nokia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530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10BD17B3-2DFF-428F-A8D6-BFBAE68C0836}" type="datetime1">
              <a:rPr lang="en-US" smtClean="0"/>
              <a:t>3/12/2012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Taejoon Kim,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fc" descr="Nokia Internal Use Only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1000" b="1" i="0" u="none" baseline="0" smtClean="0">
                <a:solidFill>
                  <a:srgbClr val="3E8430"/>
                </a:solidFill>
                <a:latin typeface="arial"/>
              </a:rPr>
              <a:t>Nokia Internal Use Only</a:t>
            </a:r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68E51-F8A1-403A-8B64-C08729EDCCE1}" type="datetime1">
              <a:rPr lang="en-US" smtClean="0"/>
              <a:t>3/12/2012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Taejoon Kim, Nokia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c" descr="Nokia Internal Use Only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1000" b="1" i="0" u="none" baseline="0" smtClean="0">
                <a:solidFill>
                  <a:srgbClr val="3E8430"/>
                </a:solidFill>
                <a:latin typeface="arial"/>
              </a:rPr>
              <a:t>Nokia Internal Use Only</a:t>
            </a:r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28023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E04AF-24AF-409E-A831-8DA5D9D7B2C9}" type="datetime1">
              <a:rPr lang="en-US" smtClean="0"/>
              <a:t>3/12/2012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Taejoon Kim, Nokia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3861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3DC19-8DFF-4156-A0E8-2D2424EDC3B1}" type="datetime1">
              <a:rPr lang="en-US" smtClean="0"/>
              <a:t>3/12/2012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Taejoon Kim, Nokia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467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76CEE-1BFE-4D6E-9624-631320B2B1A2}" type="datetime1">
              <a:rPr lang="en-US" smtClean="0"/>
              <a:t>3/12/2012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Taejoon Kim, Nokia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4082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17342-8B32-4E1F-8AAD-BB4429DB81A9}" type="datetime1">
              <a:rPr lang="en-US" smtClean="0"/>
              <a:t>3/12/2012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Taejoon Kim, Nokia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5902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F85BB-F830-4D21-BDE8-AD56373AD8C6}" type="datetime1">
              <a:rPr lang="en-US" smtClean="0"/>
              <a:t>3/12/2012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Taejoon Kim, Nokia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1040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0490F-6FB3-4487-94C0-A871493911FF}" type="datetime1">
              <a:rPr lang="en-US" smtClean="0"/>
              <a:t>3/12/2012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Taejoon Kim, Nokia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3901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31040-2173-4D1E-BF0B-E49EAE70C328}" type="datetime1">
              <a:rPr lang="en-US" smtClean="0"/>
              <a:t>3/12/2012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Taejoon Kim, Nokia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3846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EBF49-C7CC-4EDC-BA01-32DE1743235D}" type="datetime1">
              <a:rPr lang="en-US" smtClean="0"/>
              <a:t>3/12/2012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Taejoon Kim, Nokia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7599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1E121-C198-4115-9E1E-690580F77BE6}" type="datetime1">
              <a:rPr lang="en-US" smtClean="0"/>
              <a:t>3/12/2012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Taejoon Kim, Nokia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151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Taejoon Kim, Nokia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D9D71330-F72D-4819-8DB6-7FE638985507}" type="datetime1">
              <a:rPr lang="en-US" smtClean="0"/>
              <a:t>3/12/2012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218E9-5764-4E90-AAF6-5C1B94B0CDC3}" type="datetime1">
              <a:rPr lang="en-US" smtClean="0"/>
              <a:t>3/12/2012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Taejoon Kim, Nokia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265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1CFAAA50-8F37-412F-BC06-146BDE8D9CC3}" type="datetime1">
              <a:rPr lang="en-US" smtClean="0"/>
              <a:t>3/12/2012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Taejoon Kim,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22DDF294-4FA9-418E-A559-0C1BB8D384E0}" type="datetime1">
              <a:rPr lang="en-US" smtClean="0"/>
              <a:t>3/12/2012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Taejoon Kim, Nokia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30733630-190F-4C3E-92B5-029D075FE92D}" type="datetime1">
              <a:rPr lang="en-US" smtClean="0"/>
              <a:t>3/12/2012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Taejoon Kim, Nokia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0F776E69-CB26-42A3-938B-E753464193DE}" type="datetime1">
              <a:rPr lang="en-US" smtClean="0"/>
              <a:t>3/12/2012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Taejoon Kim, Nokia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E673F174-DA6D-4100-8A99-5962C7486040}" type="datetime1">
              <a:rPr lang="en-US" smtClean="0"/>
              <a:t>3/12/2012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Taejoon Kim, Nokia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1C63F365-2151-4632-ADF7-C786903AF993}" type="datetime1">
              <a:rPr lang="en-US" smtClean="0"/>
              <a:t>3/12/2012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Taejoon Kim,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85FB3BAF-1895-40BA-B622-E6AE371E8410}" type="datetime1">
              <a:rPr lang="en-US" smtClean="0"/>
              <a:t>3/12/2012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Taejoon Kim,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6938B69B-857A-4DD2-9AD3-16F79EA2B0A6}" type="datetime1">
              <a:rPr lang="en-US" smtClean="0"/>
              <a:t>3/12/2012</a:t>
            </a:fld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Taejoon Kim, Nokia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11-12/0326r0</a:t>
            </a:r>
          </a:p>
        </p:txBody>
      </p:sp>
      <p:sp>
        <p:nvSpPr>
          <p:cNvPr id="2" name="fc" descr="Nokia Internal Use Only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1000" b="1" i="0" u="none" baseline="0" smtClean="0">
                <a:solidFill>
                  <a:srgbClr val="3E8430"/>
                </a:solidFill>
                <a:latin typeface="arial"/>
              </a:rPr>
              <a:t>Nokia Internal Use Only</a:t>
            </a:r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9B8E7-99D2-4176-8AE6-59287F16CDB1}" type="datetime1">
              <a:rPr lang="en-US" smtClean="0"/>
              <a:t>3/12/2012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Taejoon Kim, Nokia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c" descr="Nokia Internal Use Only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1000" b="1" i="0" u="none" baseline="0" smtClean="0">
                <a:solidFill>
                  <a:srgbClr val="3E8430"/>
                </a:solidFill>
                <a:latin typeface="arial"/>
              </a:rPr>
              <a:t>Nokia Internal Use Only</a:t>
            </a:r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25600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590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720436" y="43497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Uplink Performance Comparison of        PP-MAC and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DCF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10000" y="6653290"/>
            <a:ext cx="1676400" cy="2025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7765589"/>
              </p:ext>
            </p:extLst>
          </p:nvPr>
        </p:nvGraphicFramePr>
        <p:xfrm>
          <a:off x="760413" y="2938462"/>
          <a:ext cx="8108950" cy="3462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07" name="Document" r:id="rId5" imgW="8244137" imgH="3721000" progId="Word.Document.8">
                  <p:embed/>
                </p:oleObj>
              </mc:Choice>
              <mc:Fallback>
                <p:oleObj name="Document" r:id="rId5" imgW="8244137" imgH="372100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0413" y="2938462"/>
                        <a:ext cx="8108950" cy="3462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05C4-7648-4F16-AE66-8A5E14063B84}" type="datetime1">
              <a:rPr lang="en-US" smtClean="0"/>
              <a:t>3/12/2012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Taejoon Kim, Nokia</a:t>
            </a:r>
            <a:endParaRPr lang="en-US"/>
          </a:p>
        </p:txBody>
      </p:sp>
      <p:sp>
        <p:nvSpPr>
          <p:cNvPr id="37" name="Rectangle 6"/>
          <p:cNvSpPr txBox="1">
            <a:spLocks noChangeArrowheads="1"/>
          </p:cNvSpPr>
          <p:nvPr/>
        </p:nvSpPr>
        <p:spPr>
          <a:xfrm>
            <a:off x="762000" y="1828800"/>
            <a:ext cx="7772400" cy="3810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en-US" altLang="zh-TW" sz="2000" dirty="0" smtClean="0">
                <a:latin typeface="Times New Roman" pitchFamily="18" charset="0"/>
                <a:ea typeface="新細明體" charset="-120"/>
                <a:cs typeface="Times New Roman" pitchFamily="18" charset="0"/>
              </a:rPr>
              <a:t>Date: 2012-03-12</a:t>
            </a:r>
          </a:p>
        </p:txBody>
      </p:sp>
    </p:spTree>
    <p:extLst>
      <p:ext uri="{BB962C8B-B14F-4D97-AF65-F5344CB8AC3E}">
        <p14:creationId xmlns:p14="http://schemas.microsoft.com/office/powerpoint/2010/main" val="14211055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that a </a:t>
            </a:r>
            <a:r>
              <a:rPr lang="en-US" dirty="0" err="1" smtClean="0"/>
              <a:t>PCF</a:t>
            </a:r>
            <a:r>
              <a:rPr lang="en-US" dirty="0" smtClean="0"/>
              <a:t> enhancement based on Probe and Pull MAC should be included in the </a:t>
            </a:r>
            <a:r>
              <a:rPr lang="en-US" dirty="0" err="1" smtClean="0"/>
              <a:t>framwork</a:t>
            </a:r>
            <a:r>
              <a:rPr lang="en-US" dirty="0" smtClean="0"/>
              <a:t> specification document?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Taejoon Kim,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1C790056-C27B-467A-944F-AA0983D4A7E8}" type="datetime1">
              <a:rPr lang="en-US" smtClean="0"/>
              <a:t>3/12/2012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8732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Enhanced </a:t>
            </a:r>
            <a:r>
              <a:rPr lang="en-US" dirty="0" err="1" smtClean="0"/>
              <a:t>PCF</a:t>
            </a:r>
            <a:r>
              <a:rPr lang="en-US" dirty="0" smtClean="0"/>
              <a:t> Polling Mechanism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495800"/>
            <a:ext cx="7770813" cy="1564682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CF Group Poll (Probe message)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Parallel ACK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CF Group Resource Allocation (Pull message)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Taejoon Kim,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0E69C956-520E-4063-9B77-6B39C15CFF84}" type="datetime1">
              <a:rPr lang="en-US" smtClean="0"/>
              <a:t>3/12/2012</a:t>
            </a:fld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2835760" y="1868974"/>
            <a:ext cx="306174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SIFS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933538" y="1845798"/>
            <a:ext cx="885862" cy="58221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4450" rIns="0" bIns="4445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762000" rtl="0" eaLnBrk="0" fontAlgn="base" latinLnBrk="0" hangingPunct="0">
              <a:lnSpc>
                <a:spcPct val="100000"/>
              </a:lnSpc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buSzTx/>
              <a:buFontTx/>
              <a:buNone/>
              <a:tabLst/>
            </a:pP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CF Group Poll</a:t>
            </a:r>
            <a:endParaRPr lang="en-US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18311" y="2173440"/>
            <a:ext cx="586213" cy="322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AP</a:t>
            </a:r>
            <a:endParaRPr lang="en-US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93238" y="2739291"/>
            <a:ext cx="785123" cy="322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STA1</a:t>
            </a:r>
            <a:endParaRPr lang="en-US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 bwMode="auto">
          <a:xfrm>
            <a:off x="2868188" y="2102184"/>
            <a:ext cx="241318" cy="0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Rectangle 11"/>
          <p:cNvSpPr/>
          <p:nvPr/>
        </p:nvSpPr>
        <p:spPr bwMode="auto">
          <a:xfrm>
            <a:off x="3122676" y="2687244"/>
            <a:ext cx="609600" cy="33598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44450" rIns="0" bIns="4445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762000" rtl="0" eaLnBrk="0" fontAlgn="base" latinLnBrk="0" hangingPunct="0">
              <a:lnSpc>
                <a:spcPct val="100000"/>
              </a:lnSpc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buSzTx/>
              <a:buFontTx/>
              <a:buNone/>
              <a:tabLst/>
            </a:pP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P-ACK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ight Arrow 12"/>
          <p:cNvSpPr/>
          <p:nvPr/>
        </p:nvSpPr>
        <p:spPr bwMode="auto">
          <a:xfrm rot="16200000">
            <a:off x="3338274" y="2388868"/>
            <a:ext cx="178405" cy="286041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762000" rtl="0" eaLnBrk="0" fontAlgn="base" latinLnBrk="0" hangingPunct="0">
              <a:lnSpc>
                <a:spcPct val="100000"/>
              </a:lnSpc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Nokia Sans Wide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396249" y="3142316"/>
            <a:ext cx="782111" cy="322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>
                <a:solidFill>
                  <a:schemeClr val="tx1"/>
                </a:solidFill>
              </a:rPr>
              <a:t>STA2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379065" y="3573243"/>
            <a:ext cx="625459" cy="322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STA3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371600" y="3933822"/>
            <a:ext cx="767014" cy="322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STA4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3121152" y="3881834"/>
            <a:ext cx="612648" cy="33598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44450" rIns="0" bIns="4445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762000" rtl="0" eaLnBrk="0" fontAlgn="base" latinLnBrk="0" hangingPunct="0">
              <a:lnSpc>
                <a:spcPct val="100000"/>
              </a:lnSpc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buSzTx/>
              <a:buFontTx/>
              <a:buNone/>
              <a:tabLst/>
            </a:pP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P-ACK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1332493" y="3033582"/>
            <a:ext cx="7201907" cy="800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Straight Connector 18"/>
          <p:cNvCxnSpPr/>
          <p:nvPr/>
        </p:nvCxnSpPr>
        <p:spPr bwMode="auto">
          <a:xfrm>
            <a:off x="1328463" y="3830331"/>
            <a:ext cx="7205937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Straight Connector 19"/>
          <p:cNvCxnSpPr/>
          <p:nvPr/>
        </p:nvCxnSpPr>
        <p:spPr bwMode="auto">
          <a:xfrm flipV="1">
            <a:off x="1371011" y="4221291"/>
            <a:ext cx="7163389" cy="2764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Rectangle 20"/>
          <p:cNvSpPr/>
          <p:nvPr/>
        </p:nvSpPr>
        <p:spPr bwMode="auto">
          <a:xfrm>
            <a:off x="4027931" y="1600200"/>
            <a:ext cx="1060148" cy="8284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4450" rIns="0" bIns="4445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762000" rtl="0" eaLnBrk="0" fontAlgn="base" latinLnBrk="0" hangingPunct="0">
              <a:lnSpc>
                <a:spcPct val="100000"/>
              </a:lnSpc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buSzTx/>
              <a:buFontTx/>
              <a:buNone/>
              <a:tabLst/>
            </a:pP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CF Group Resource Allocation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 bwMode="auto">
          <a:xfrm>
            <a:off x="3757750" y="2102184"/>
            <a:ext cx="241318" cy="0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TextBox 22"/>
          <p:cNvSpPr txBox="1"/>
          <p:nvPr/>
        </p:nvSpPr>
        <p:spPr>
          <a:xfrm>
            <a:off x="3622964" y="1839191"/>
            <a:ext cx="500705" cy="2906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SIFS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28600" y="2786321"/>
            <a:ext cx="1180958" cy="2745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</a:rPr>
              <a:t>have data to send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43584" y="3950700"/>
            <a:ext cx="1180958" cy="2745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</a:rPr>
              <a:t>have data to send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26" name="Straight Connector 25"/>
          <p:cNvCxnSpPr/>
          <p:nvPr/>
        </p:nvCxnSpPr>
        <p:spPr bwMode="auto">
          <a:xfrm>
            <a:off x="1295400" y="2425942"/>
            <a:ext cx="7343490" cy="12397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Straight Connector 26"/>
          <p:cNvCxnSpPr/>
          <p:nvPr/>
        </p:nvCxnSpPr>
        <p:spPr bwMode="auto">
          <a:xfrm>
            <a:off x="1324453" y="3436607"/>
            <a:ext cx="7209947" cy="6198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Right Arrow 27"/>
          <p:cNvSpPr/>
          <p:nvPr/>
        </p:nvSpPr>
        <p:spPr bwMode="auto">
          <a:xfrm rot="16200000">
            <a:off x="5448273" y="2386694"/>
            <a:ext cx="182752" cy="286041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762000" rtl="0" eaLnBrk="0" fontAlgn="base" latinLnBrk="0" hangingPunct="0">
              <a:lnSpc>
                <a:spcPct val="100000"/>
              </a:lnSpc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Nokia Sans Wide" pitchFamily="34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5317391" y="2705593"/>
            <a:ext cx="457200" cy="33598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44450" rIns="0" bIns="4445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762000" rtl="0" eaLnBrk="0" fontAlgn="base" latinLnBrk="0" hangingPunct="0">
              <a:lnSpc>
                <a:spcPct val="100000"/>
              </a:lnSpc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buSzTx/>
              <a:buFontTx/>
              <a:buNone/>
              <a:tabLst/>
            </a:pP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Data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0" name="Straight Arrow Connector 29"/>
          <p:cNvCxnSpPr/>
          <p:nvPr/>
        </p:nvCxnSpPr>
        <p:spPr bwMode="auto">
          <a:xfrm>
            <a:off x="5109029" y="2102184"/>
            <a:ext cx="241318" cy="0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TextBox 30"/>
          <p:cNvSpPr txBox="1"/>
          <p:nvPr/>
        </p:nvSpPr>
        <p:spPr>
          <a:xfrm>
            <a:off x="5012591" y="1868974"/>
            <a:ext cx="500705" cy="2906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SIFS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2" name="Straight Arrow Connector 31"/>
          <p:cNvCxnSpPr/>
          <p:nvPr/>
        </p:nvCxnSpPr>
        <p:spPr bwMode="auto">
          <a:xfrm>
            <a:off x="5751324" y="2092301"/>
            <a:ext cx="241318" cy="0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TextBox 32"/>
          <p:cNvSpPr txBox="1"/>
          <p:nvPr/>
        </p:nvSpPr>
        <p:spPr>
          <a:xfrm>
            <a:off x="5654886" y="1859091"/>
            <a:ext cx="500705" cy="2906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SIFS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Right Arrow 33"/>
          <p:cNvSpPr/>
          <p:nvPr/>
        </p:nvSpPr>
        <p:spPr bwMode="auto">
          <a:xfrm rot="5400000">
            <a:off x="1512347" y="3253615"/>
            <a:ext cx="1706752" cy="228600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762000" rtl="0" eaLnBrk="0" fontAlgn="base" latinLnBrk="0" hangingPunct="0">
              <a:lnSpc>
                <a:spcPct val="100000"/>
              </a:lnSpc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Nokia Sans Wide" pitchFamily="34" charset="0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6003191" y="2102350"/>
            <a:ext cx="450520" cy="33598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44450" rIns="0" bIns="4445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762000" rtl="0" eaLnBrk="0" fontAlgn="base" latinLnBrk="0" hangingPunct="0">
              <a:lnSpc>
                <a:spcPct val="100000"/>
              </a:lnSpc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buSzTx/>
              <a:buFontTx/>
              <a:buNone/>
              <a:tabLst/>
            </a:pP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ACK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Right Arrow 35"/>
          <p:cNvSpPr/>
          <p:nvPr/>
        </p:nvSpPr>
        <p:spPr bwMode="auto">
          <a:xfrm rot="5400000">
            <a:off x="3701306" y="3234588"/>
            <a:ext cx="1706752" cy="228600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762000" rtl="0" eaLnBrk="0" fontAlgn="base" latinLnBrk="0" hangingPunct="0">
              <a:lnSpc>
                <a:spcPct val="100000"/>
              </a:lnSpc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Nokia Sans Wide" pitchFamily="34" charset="0"/>
            </a:endParaRPr>
          </a:p>
        </p:txBody>
      </p:sp>
      <p:sp>
        <p:nvSpPr>
          <p:cNvPr id="37" name="Right Arrow 36"/>
          <p:cNvSpPr/>
          <p:nvPr/>
        </p:nvSpPr>
        <p:spPr bwMode="auto">
          <a:xfrm rot="5400000">
            <a:off x="6016855" y="2626366"/>
            <a:ext cx="484974" cy="228600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762000" rtl="0" eaLnBrk="0" fontAlgn="base" latinLnBrk="0" hangingPunct="0">
              <a:lnSpc>
                <a:spcPct val="100000"/>
              </a:lnSpc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Nokia Sans Wide" pitchFamily="34" charset="0"/>
            </a:endParaRPr>
          </a:p>
        </p:txBody>
      </p:sp>
      <p:sp>
        <p:nvSpPr>
          <p:cNvPr id="38" name="Right Arrow 37"/>
          <p:cNvSpPr/>
          <p:nvPr/>
        </p:nvSpPr>
        <p:spPr bwMode="auto">
          <a:xfrm rot="16200000">
            <a:off x="6215251" y="2991313"/>
            <a:ext cx="1391993" cy="286041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762000" rtl="0" eaLnBrk="0" fontAlgn="base" latinLnBrk="0" hangingPunct="0">
              <a:lnSpc>
                <a:spcPct val="100000"/>
              </a:lnSpc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Nokia Sans Wide" pitchFamily="34" charset="0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6688991" y="3885302"/>
            <a:ext cx="457200" cy="33598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44450" rIns="0" bIns="4445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762000" rtl="0" eaLnBrk="0" fontAlgn="base" latinLnBrk="0" hangingPunct="0">
              <a:lnSpc>
                <a:spcPct val="100000"/>
              </a:lnSpc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buSzTx/>
              <a:buFontTx/>
              <a:buNone/>
              <a:tabLst/>
            </a:pP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Data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0" name="Straight Arrow Connector 39"/>
          <p:cNvCxnSpPr/>
          <p:nvPr/>
        </p:nvCxnSpPr>
        <p:spPr bwMode="auto">
          <a:xfrm>
            <a:off x="7130105" y="2092301"/>
            <a:ext cx="241318" cy="0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TextBox 40"/>
          <p:cNvSpPr txBox="1"/>
          <p:nvPr/>
        </p:nvSpPr>
        <p:spPr>
          <a:xfrm>
            <a:off x="7010400" y="1859091"/>
            <a:ext cx="500705" cy="2906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SIFS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7398080" y="2102350"/>
            <a:ext cx="450520" cy="33598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44450" rIns="0" bIns="4445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762000" rtl="0" eaLnBrk="0" fontAlgn="base" latinLnBrk="0" hangingPunct="0">
              <a:lnSpc>
                <a:spcPct val="100000"/>
              </a:lnSpc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buSzTx/>
              <a:buFontTx/>
              <a:buNone/>
              <a:tabLst/>
            </a:pP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ACK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Right Arrow 42"/>
          <p:cNvSpPr/>
          <p:nvPr/>
        </p:nvSpPr>
        <p:spPr bwMode="auto">
          <a:xfrm rot="5400000">
            <a:off x="6802188" y="3235921"/>
            <a:ext cx="1704085" cy="228600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762000" rtl="0" eaLnBrk="0" fontAlgn="base" latinLnBrk="0" hangingPunct="0">
              <a:lnSpc>
                <a:spcPct val="100000"/>
              </a:lnSpc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Nokia Sans Wide" pitchFamily="34" charset="0"/>
            </a:endParaRPr>
          </a:p>
        </p:txBody>
      </p:sp>
      <p:cxnSp>
        <p:nvCxnSpPr>
          <p:cNvPr id="44" name="Straight Arrow Connector 43"/>
          <p:cNvCxnSpPr/>
          <p:nvPr/>
        </p:nvCxnSpPr>
        <p:spPr bwMode="auto">
          <a:xfrm>
            <a:off x="6480629" y="2092301"/>
            <a:ext cx="241318" cy="0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5" name="TextBox 44"/>
          <p:cNvSpPr txBox="1"/>
          <p:nvPr/>
        </p:nvSpPr>
        <p:spPr>
          <a:xfrm>
            <a:off x="6384191" y="1859091"/>
            <a:ext cx="500705" cy="2906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SIFS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Right Arrow 45"/>
          <p:cNvSpPr/>
          <p:nvPr/>
        </p:nvSpPr>
        <p:spPr bwMode="auto">
          <a:xfrm rot="16200000">
            <a:off x="3338274" y="3557874"/>
            <a:ext cx="178405" cy="286041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762000" rtl="0" eaLnBrk="0" fontAlgn="base" latinLnBrk="0" hangingPunct="0">
              <a:lnSpc>
                <a:spcPct val="100000"/>
              </a:lnSpc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Nokia Sans Wi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7474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fld id="{6B781207-F1DA-4791-A687-AB9A0D2D555F}" type="datetime1">
              <a:rPr lang="en-US" smtClean="0"/>
              <a:t>3/12/2012</a:t>
            </a:fld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  <a:ln/>
        </p:spPr>
        <p:txBody>
          <a:bodyPr/>
          <a:lstStyle/>
          <a:p>
            <a:pPr>
              <a:lnSpc>
                <a:spcPct val="140000"/>
              </a:lnSpc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Compared the performance of PP-MAC (enhanced </a:t>
            </a:r>
            <a:r>
              <a:rPr lang="en-GB" sz="2000" dirty="0" err="1" smtClean="0"/>
              <a:t>PCF</a:t>
            </a:r>
            <a:r>
              <a:rPr lang="en-GB" sz="2000" dirty="0" smtClean="0"/>
              <a:t>) with </a:t>
            </a:r>
            <a:r>
              <a:rPr lang="en-GB" sz="2000" dirty="0" err="1" smtClean="0"/>
              <a:t>PCF</a:t>
            </a:r>
            <a:r>
              <a:rPr lang="en-GB" sz="2000" dirty="0" smtClean="0"/>
              <a:t> [1]</a:t>
            </a:r>
          </a:p>
          <a:p>
            <a:pPr>
              <a:lnSpc>
                <a:spcPct val="140000"/>
              </a:lnSpc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 smtClean="0"/>
          </a:p>
          <a:p>
            <a:pPr>
              <a:lnSpc>
                <a:spcPct val="140000"/>
              </a:lnSpc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Evaluated the performance of parallel acknowledgement [2] 	</a:t>
            </a:r>
          </a:p>
          <a:p>
            <a:pPr>
              <a:lnSpc>
                <a:spcPct val="140000"/>
              </a:lnSpc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 smtClean="0"/>
          </a:p>
          <a:p>
            <a:pPr>
              <a:lnSpc>
                <a:spcPct val="140000"/>
              </a:lnSpc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In this presentation, compare the performance of PP-MAC </a:t>
            </a:r>
            <a:r>
              <a:rPr lang="en-GB" sz="2000" dirty="0"/>
              <a:t>with DCF under 802.11ah 2 MHz </a:t>
            </a:r>
            <a:r>
              <a:rPr lang="en-GB" sz="2000" dirty="0" smtClean="0"/>
              <a:t>system</a:t>
            </a:r>
            <a:endParaRPr lang="en-GB" sz="2000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Taejoon Kim, Nokia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799"/>
          </a:xfrm>
        </p:spPr>
        <p:txBody>
          <a:bodyPr/>
          <a:lstStyle/>
          <a:p>
            <a:r>
              <a:rPr lang="en-GB" dirty="0"/>
              <a:t>Simulation </a:t>
            </a:r>
            <a:r>
              <a:rPr lang="en-GB" dirty="0" smtClean="0"/>
              <a:t>Scenario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1" y="1525587"/>
            <a:ext cx="4190999" cy="4494213"/>
          </a:xfrm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err="1"/>
              <a:t>Num</a:t>
            </a:r>
            <a:r>
              <a:rPr lang="en-US" sz="2000" dirty="0"/>
              <a:t> of AP: 1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err="1"/>
              <a:t>Num</a:t>
            </a:r>
            <a:r>
              <a:rPr lang="en-US" sz="2000" dirty="0"/>
              <a:t> of </a:t>
            </a:r>
            <a:r>
              <a:rPr lang="en-US" sz="2000" dirty="0" smtClean="0"/>
              <a:t>Stations:1024</a:t>
            </a:r>
            <a:endParaRPr lang="en-US" sz="2000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Topology: 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 smtClean="0"/>
              <a:t>Cell </a:t>
            </a:r>
            <a:r>
              <a:rPr lang="en-US" sz="1800" dirty="0"/>
              <a:t>with a </a:t>
            </a:r>
            <a:r>
              <a:rPr lang="en-US" sz="1800" dirty="0" smtClean="0"/>
              <a:t>1Km radius</a:t>
            </a:r>
            <a:endParaRPr lang="en-US" sz="1800" dirty="0"/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AP at the center of the </a:t>
            </a:r>
            <a:r>
              <a:rPr lang="en-US" sz="1800" dirty="0" smtClean="0"/>
              <a:t>cell</a:t>
            </a:r>
            <a:endParaRPr lang="en-US" sz="1800" dirty="0"/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Stations uniformly within the </a:t>
            </a:r>
            <a:r>
              <a:rPr lang="en-US" sz="1800" dirty="0" smtClean="0"/>
              <a:t>cell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/>
              <a:t>Uplink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Taejoon Kim,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EB7CD9AE-F267-4955-8AC7-19A99DC2A86D}" type="datetime1">
              <a:rPr lang="en-US" smtClean="0"/>
              <a:t>3/12/2012</a:t>
            </a:fld>
            <a:endParaRPr lang="en-GB" dirty="0"/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9874" y="1714803"/>
            <a:ext cx="5592474" cy="47381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9906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fld id="{7F4D0B55-446D-4D8B-AC3A-1A9F4952D5F9}" type="datetime1">
              <a:rPr lang="en-US" smtClean="0"/>
              <a:t>3/12/2012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Simulation Parameters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05320"/>
          </a:xfrm>
          <a:ln/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  <p:graphicFrame>
        <p:nvGraphicFramePr>
          <p:cNvPr id="8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0492702"/>
              </p:ext>
            </p:extLst>
          </p:nvPr>
        </p:nvGraphicFramePr>
        <p:xfrm>
          <a:off x="762000" y="1447800"/>
          <a:ext cx="7467600" cy="445008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3901529"/>
                <a:gridCol w="356607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800" b="0" dirty="0" smtClean="0"/>
                        <a:t>Channel Bandwidth</a:t>
                      </a:r>
                      <a:endParaRPr lang="zh-CN" alt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800" b="0" dirty="0" smtClean="0"/>
                        <a:t>2MHz</a:t>
                      </a:r>
                      <a:endParaRPr lang="zh-CN" altLang="en-US" sz="18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800" b="0" dirty="0" smtClean="0"/>
                        <a:t>Number of STAs</a:t>
                      </a:r>
                      <a:endParaRPr lang="zh-CN" alt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800" b="0" dirty="0" smtClean="0"/>
                        <a:t>1024</a:t>
                      </a:r>
                      <a:endParaRPr lang="zh-CN" altLang="en-US" sz="18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smtClean="0">
                          <a:solidFill>
                            <a:sysClr val="windowText" lastClr="000000"/>
                          </a:solidFill>
                        </a:rPr>
                        <a:t>Group size for PPMAC</a:t>
                      </a:r>
                      <a:endParaRPr kumimoji="1" lang="ja-JP" altLang="en-US" sz="18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800" dirty="0" smtClean="0"/>
                        <a:t>32</a:t>
                      </a:r>
                      <a:endParaRPr lang="zh-CN" alt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 smtClean="0"/>
                        <a:t>TX Power</a:t>
                      </a:r>
                      <a:endParaRPr lang="zh-CN" alt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smtClean="0">
                          <a:solidFill>
                            <a:sysClr val="windowText" lastClr="000000"/>
                          </a:solidFill>
                        </a:rPr>
                        <a:t>30dBm</a:t>
                      </a:r>
                      <a:endParaRPr kumimoji="1" lang="ja-JP" altLang="en-US" sz="18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 smtClean="0"/>
                        <a:t>Antenna</a:t>
                      </a:r>
                      <a:r>
                        <a:rPr lang="en-US" altLang="zh-CN" sz="1800" baseline="0" dirty="0" smtClean="0"/>
                        <a:t> Gains</a:t>
                      </a:r>
                      <a:endParaRPr lang="zh-CN" alt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smtClean="0">
                          <a:solidFill>
                            <a:sysClr val="windowText" lastClr="000000"/>
                          </a:solidFill>
                        </a:rPr>
                        <a:t>3dB</a:t>
                      </a:r>
                      <a:endParaRPr kumimoji="1" lang="ja-JP" altLang="en-US" sz="18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 smtClean="0"/>
                        <a:t>Max Communication Range</a:t>
                      </a:r>
                      <a:endParaRPr lang="zh-CN" alt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smtClean="0">
                          <a:solidFill>
                            <a:sysClr val="windowText" lastClr="000000"/>
                          </a:solidFill>
                        </a:rPr>
                        <a:t>1012 Meters</a:t>
                      </a:r>
                      <a:r>
                        <a:rPr kumimoji="1" lang="en-US" altLang="ja-JP" sz="1800" baseline="0" dirty="0" smtClean="0">
                          <a:solidFill>
                            <a:sysClr val="windowText" lastClr="000000"/>
                          </a:solidFill>
                        </a:rPr>
                        <a:t> (-88dBm)</a:t>
                      </a:r>
                      <a:endParaRPr kumimoji="1" lang="ja-JP" altLang="en-US" sz="18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 smtClean="0"/>
                        <a:t>Max Interference Range</a:t>
                      </a:r>
                      <a:endParaRPr lang="zh-CN" alt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smtClean="0">
                          <a:solidFill>
                            <a:sysClr val="windowText" lastClr="000000"/>
                          </a:solidFill>
                        </a:rPr>
                        <a:t>1293 Meters (-92dBm)</a:t>
                      </a:r>
                      <a:endParaRPr kumimoji="1" lang="ja-JP" altLang="en-US" sz="18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 smtClean="0"/>
                        <a:t>Packet Size</a:t>
                      </a:r>
                      <a:endParaRPr lang="zh-CN" alt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smtClean="0">
                          <a:solidFill>
                            <a:sysClr val="windowText" lastClr="000000"/>
                          </a:solidFill>
                        </a:rPr>
                        <a:t>250Bytes</a:t>
                      </a:r>
                      <a:endParaRPr kumimoji="1" lang="ja-JP" altLang="en-US" sz="18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 smtClean="0"/>
                        <a:t>Slot Time/SIFS/DIFS </a:t>
                      </a:r>
                      <a:endParaRPr lang="zh-CN" alt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 smtClean="0"/>
                        <a:t>48µs/</a:t>
                      </a:r>
                      <a:r>
                        <a:rPr kumimoji="1" lang="en-US" altLang="ja-JP" sz="1800" dirty="0" smtClean="0">
                          <a:solidFill>
                            <a:sysClr val="windowText" lastClr="000000"/>
                          </a:solidFill>
                        </a:rPr>
                        <a:t>160µs</a:t>
                      </a:r>
                      <a:r>
                        <a:rPr kumimoji="0" lang="en-US" altLang="ja-JP" sz="1800" dirty="0" smtClean="0">
                          <a:solidFill>
                            <a:schemeClr val="dk1"/>
                          </a:solidFill>
                        </a:rPr>
                        <a:t>/</a:t>
                      </a:r>
                      <a:r>
                        <a:rPr kumimoji="1" lang="en-US" altLang="ja-JP" sz="1800" dirty="0" smtClean="0">
                          <a:solidFill>
                            <a:sysClr val="windowText" lastClr="000000"/>
                          </a:solidFill>
                        </a:rPr>
                        <a:t>256µs</a:t>
                      </a:r>
                      <a:endParaRPr kumimoji="1" lang="ja-JP" altLang="en-US" sz="18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smtClean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kumimoji="1" lang="en-US" altLang="ja-JP" sz="1800" dirty="0" err="1" smtClean="0">
                          <a:solidFill>
                            <a:sysClr val="windowText" lastClr="000000"/>
                          </a:solidFill>
                        </a:rPr>
                        <a:t>CWmin</a:t>
                      </a:r>
                      <a:r>
                        <a:rPr kumimoji="1" lang="en-US" altLang="ja-JP" sz="1800" dirty="0" smtClean="0">
                          <a:solidFill>
                            <a:sysClr val="windowText" lastClr="000000"/>
                          </a:solidFill>
                        </a:rPr>
                        <a:t>,</a:t>
                      </a:r>
                      <a:r>
                        <a:rPr kumimoji="1" lang="en-US" altLang="ja-JP" sz="1800" baseline="0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kumimoji="1" lang="en-US" altLang="ja-JP" sz="1800" dirty="0" err="1" smtClean="0">
                          <a:solidFill>
                            <a:sysClr val="windowText" lastClr="000000"/>
                          </a:solidFill>
                        </a:rPr>
                        <a:t>CWmax</a:t>
                      </a:r>
                      <a:r>
                        <a:rPr kumimoji="1" lang="en-US" altLang="ja-JP" sz="1800" dirty="0" smtClean="0">
                          <a:solidFill>
                            <a:sysClr val="windowText" lastClr="000000"/>
                          </a:solidFill>
                        </a:rPr>
                        <a:t>)</a:t>
                      </a:r>
                      <a:endParaRPr kumimoji="1" lang="ja-JP" altLang="en-US" sz="18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800" dirty="0" smtClean="0"/>
                        <a:t>(15, 1023)</a:t>
                      </a:r>
                      <a:endParaRPr lang="zh-CN" alt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fi-FI" altLang="ja-JP" sz="1800" dirty="0" smtClean="0">
                          <a:solidFill>
                            <a:sysClr val="windowText" lastClr="000000"/>
                          </a:solidFill>
                        </a:rPr>
                        <a:t>MCS</a:t>
                      </a:r>
                      <a:endParaRPr kumimoji="1" lang="ja-JP" altLang="en-US" sz="18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i-FI" altLang="zh-CN" sz="1800" dirty="0" smtClean="0"/>
                        <a:t>BPSK ½</a:t>
                      </a:r>
                      <a:r>
                        <a:rPr lang="fi-FI" altLang="zh-CN" sz="1800" baseline="0" dirty="0" smtClean="0"/>
                        <a:t> </a:t>
                      </a:r>
                      <a:endParaRPr lang="zh-CN" alt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fi-FI" altLang="ja-JP" sz="1800" dirty="0" smtClean="0">
                          <a:solidFill>
                            <a:sysClr val="windowText" lastClr="000000"/>
                          </a:solidFill>
                        </a:rPr>
                        <a:t>Simulation time</a:t>
                      </a:r>
                      <a:endParaRPr kumimoji="1" lang="ja-JP" altLang="en-US" sz="18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i-FI" altLang="zh-CN" sz="1800" dirty="0" smtClean="0"/>
                        <a:t>16s</a:t>
                      </a:r>
                      <a:endParaRPr lang="zh-CN" altLang="en-US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Taejoon Kim, Nokia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9591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Throughput and Fairness with 1024 STAs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90378666-B364-43DE-AA62-0CD2B3963D8A}" type="datetime1">
              <a:rPr lang="en-US" smtClean="0"/>
              <a:t>3/12/2012</a:t>
            </a:fld>
            <a:endParaRPr lang="en-GB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826" y="1912556"/>
            <a:ext cx="5077376" cy="35738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1912557"/>
            <a:ext cx="5034158" cy="35738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Taejoon Kim, Nokia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6134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0354"/>
            <a:ext cx="8610600" cy="1065213"/>
          </a:xfrm>
        </p:spPr>
        <p:txBody>
          <a:bodyPr/>
          <a:lstStyle/>
          <a:p>
            <a:r>
              <a:rPr lang="en-US" sz="2400" dirty="0" smtClean="0"/>
              <a:t>Mac-to-Mac </a:t>
            </a:r>
            <a:r>
              <a:rPr lang="en-US" sz="2400" dirty="0"/>
              <a:t>delay </a:t>
            </a:r>
            <a:r>
              <a:rPr lang="en-US" sz="2400" dirty="0" smtClean="0"/>
              <a:t>distribution (1024 </a:t>
            </a:r>
            <a:r>
              <a:rPr lang="en-US" sz="2400" dirty="0"/>
              <a:t>STAs)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62506B08-AE40-4BBB-A311-D08CB345ACD0}" type="datetime1">
              <a:rPr lang="en-US" smtClean="0"/>
              <a:t>3/12/2012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Taejoon Kim, Nokia</a:t>
            </a:r>
            <a:endParaRPr lang="en-GB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3" y="990600"/>
            <a:ext cx="7572375" cy="541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52426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sz="2800" dirty="0" smtClean="0"/>
              <a:t>Instantaneous Throughput with </a:t>
            </a:r>
            <a:r>
              <a:rPr lang="en-US" sz="2800" dirty="0" err="1" smtClean="0"/>
              <a:t>Bursty</a:t>
            </a:r>
            <a:r>
              <a:rPr lang="en-US" sz="2800" dirty="0" smtClean="0"/>
              <a:t> Traffic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3187"/>
            <a:ext cx="7770813" cy="45704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1600" dirty="0"/>
              <a:t>1</a:t>
            </a:r>
            <a:r>
              <a:rPr lang="en-US" sz="1600" dirty="0" smtClean="0"/>
              <a:t> kbps traffic only during 0-2sec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/>
              <a:t>Throughput measured within 1sec interval</a:t>
            </a:r>
          </a:p>
          <a:p>
            <a:pPr>
              <a:buFont typeface="Arial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Taejoon Kim,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0F6C85DF-2ED3-4D5F-BC06-2608CA179349}" type="datetime1">
              <a:rPr lang="en-US" smtClean="0"/>
              <a:t>3/12/2012</a:t>
            </a:fld>
            <a:endParaRPr lang="en-GB" dirty="0"/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0205" y="1821270"/>
            <a:ext cx="6406251" cy="4724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2962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77200" cy="4494213"/>
          </a:xfrm>
        </p:spPr>
        <p:txBody>
          <a:bodyPr/>
          <a:lstStyle/>
          <a:p>
            <a:pPr>
              <a:lnSpc>
                <a:spcPct val="120000"/>
              </a:lnSpc>
              <a:buFont typeface="Arial" pitchFamily="34" charset="0"/>
              <a:buChar char="•"/>
            </a:pPr>
            <a:r>
              <a:rPr lang="en-US" b="0" dirty="0"/>
              <a:t>PPMAC provides better throughput performance than DCF</a:t>
            </a:r>
          </a:p>
          <a:p>
            <a:pPr>
              <a:lnSpc>
                <a:spcPct val="120000"/>
              </a:lnSpc>
              <a:buFont typeface="Arial" pitchFamily="34" charset="0"/>
              <a:buChar char="•"/>
            </a:pPr>
            <a:r>
              <a:rPr lang="en-US" b="0" dirty="0"/>
              <a:t>PPMAC resolves fairness problem </a:t>
            </a:r>
          </a:p>
          <a:p>
            <a:pPr>
              <a:lnSpc>
                <a:spcPct val="120000"/>
              </a:lnSpc>
              <a:buFont typeface="Arial" pitchFamily="34" charset="0"/>
              <a:buChar char="•"/>
            </a:pPr>
            <a:r>
              <a:rPr lang="en-US" b="0" dirty="0">
                <a:cs typeface="Times New Roman"/>
              </a:rPr>
              <a:t>Latency can be higher in very low activity scenarios</a:t>
            </a:r>
          </a:p>
          <a:p>
            <a:pPr lvl="1">
              <a:lnSpc>
                <a:spcPct val="120000"/>
              </a:lnSpc>
              <a:buFont typeface="Arial" pitchFamily="34" charset="0"/>
              <a:buChar char="•"/>
            </a:pPr>
            <a:r>
              <a:rPr lang="en-US" b="0" dirty="0">
                <a:cs typeface="Times New Roman"/>
              </a:rPr>
              <a:t>Latency can be improved by combining </a:t>
            </a:r>
            <a:r>
              <a:rPr lang="en-US" b="0" dirty="0" smtClean="0">
                <a:cs typeface="Times New Roman"/>
              </a:rPr>
              <a:t>PPMAC </a:t>
            </a:r>
            <a:r>
              <a:rPr lang="en-US" b="0" dirty="0">
                <a:cs typeface="Times New Roman"/>
              </a:rPr>
              <a:t>with DCF </a:t>
            </a:r>
            <a:r>
              <a:rPr lang="en-US" b="0" dirty="0" smtClean="0">
                <a:cs typeface="Times New Roman"/>
              </a:rPr>
              <a:t>periods</a:t>
            </a:r>
          </a:p>
          <a:p>
            <a:pPr>
              <a:lnSpc>
                <a:spcPct val="120000"/>
              </a:lnSpc>
              <a:buFont typeface="Arial" pitchFamily="34" charset="0"/>
              <a:buChar char="•"/>
            </a:pPr>
            <a:r>
              <a:rPr lang="en-US" b="0" dirty="0" smtClean="0">
                <a:cs typeface="Times New Roman"/>
              </a:rPr>
              <a:t>Deterministic </a:t>
            </a:r>
            <a:r>
              <a:rPr lang="en-US" b="0" dirty="0">
                <a:cs typeface="Times New Roman"/>
              </a:rPr>
              <a:t>behavior of PP-MAC allows better prediction of energy consumption</a:t>
            </a:r>
          </a:p>
          <a:p>
            <a:pPr marL="0" indent="0">
              <a:lnSpc>
                <a:spcPct val="120000"/>
              </a:lnSpc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A4534DCE-0C41-4817-B708-4BA58C8E82FE}" type="datetime1">
              <a:rPr lang="en-US" smtClean="0"/>
              <a:t>3/12/2012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Taejoon Kim, Nokia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0650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11-11-1512-00-00ahr4-mac-consideration-for-802.11ah</a:t>
            </a:r>
          </a:p>
          <a:p>
            <a:r>
              <a:rPr lang="en-US" dirty="0"/>
              <a:t>[2] </a:t>
            </a:r>
            <a:r>
              <a:rPr lang="en-US" dirty="0" smtClean="0"/>
              <a:t>11-12-0103-00-00ahr0-sequency-detection-for-parallel-ack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Taejoon Kim,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E2A43124-BA59-4072-A53D-E13A60BA4323}" type="datetime1">
              <a:rPr lang="en-US" smtClean="0"/>
              <a:t>3/12/2012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172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TAEJOKIM@EKYHUUTFUVWZY556" val="4323"/>
</p:tagLst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verageRating xmlns="http://schemas.microsoft.com/sharepoint/v3" xsi:nil="true"/>
    <DocumentType xmlns="http://schemas.microsoft.com/sharepoint/v3">Presentation</DocumentType>
    <Confidentiality xmlns="http://schemas.microsoft.com/sharepoint/v3">Public</Confidentiality>
    <Owner xmlns="http://schemas.microsoft.com/sharepoint/v3" xsi:nil="true"/>
    <LifecycleStatus xmlns="http://schemas.microsoft.com/sharepoint/v3">Draft</LifecycleStatus>
    <IconOverlay xmlns="http://schemas.microsoft.com/sharepoint/v4" xsi:nil="true"/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Nokia Document" ma:contentTypeID="0x010100CE50E52E7543470BBDD3827FE50C59CB00B391338BF1EF2F4E826E95B9C0C412D4" ma:contentTypeVersion="1" ma:contentTypeDescription="Select document template" ma:contentTypeScope="" ma:versionID="06f610c4af2140748f7adcf14c818a89">
  <xsd:schema xmlns:xsd="http://www.w3.org/2001/XMLSchema" xmlns:xs="http://www.w3.org/2001/XMLSchema" xmlns:p="http://schemas.microsoft.com/office/2006/metadata/properties" xmlns:ns1="http://schemas.microsoft.com/sharepoint/v3" xmlns:ns2="http://schemas.microsoft.com/sharepoint/v4" targetNamespace="http://schemas.microsoft.com/office/2006/metadata/properties" ma:root="true" ma:fieldsID="579212d6eb7588cd1f64b56f123df94c" ns1:_="" ns2:_="">
    <xsd:import namespace="http://schemas.microsoft.com/sharepoint/v3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1:LifecycleStatus"/>
                <xsd:element ref="ns1:DocumentType"/>
                <xsd:element ref="ns1:Confidentiality"/>
                <xsd:element ref="ns1:Owner" minOccurs="0"/>
                <xsd:element ref="ns1:AverageRating" minOccurs="0"/>
                <xsd:element ref="ns1:RatingCount" minOccurs="0"/>
                <xsd:element ref="ns2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LifecycleStatus" ma:index="8" ma:displayName="Lifecycle Status" ma:default="Draft" ma:description="Status indicates the general lifecycle status of a document. (e.g. Draft means that no retention is needed for the document)" ma:format="Dropdown" ma:internalName="LifecycleStatus" ma:readOnly="false">
      <xsd:simpleType>
        <xsd:restriction base="dms:Choice">
          <xsd:enumeration value="Approved"/>
          <xsd:enumeration value="Archived"/>
          <xsd:enumeration value="Draft"/>
          <xsd:enumeration value="Expired"/>
          <xsd:enumeration value="Proposed"/>
          <xsd:enumeration value="Rejected"/>
        </xsd:restriction>
      </xsd:simpleType>
    </xsd:element>
    <xsd:element name="DocumentType" ma:index="9" ma:displayName="Document Type" ma:description="Document type specifies the content of the document" ma:internalName="DocumentType" ma:readOnly="false">
      <xsd:simpleType>
        <xsd:restriction base="dms:Choice">
          <xsd:enumeration value="Agenda"/>
          <xsd:enumeration value="Agreement"/>
          <xsd:enumeration value="Analysis"/>
          <xsd:enumeration value="Assessment"/>
          <xsd:enumeration value="Checklist"/>
          <xsd:enumeration value="Communication Material"/>
          <xsd:enumeration value="Configuration Description"/>
          <xsd:enumeration value="Description"/>
          <xsd:enumeration value="Diagram"/>
          <xsd:enumeration value="Drawing"/>
          <xsd:enumeration value="Form"/>
          <xsd:enumeration value="Guide or Manual"/>
          <xsd:enumeration value="Guideline"/>
          <xsd:enumeration value="Instruction"/>
          <xsd:enumeration value="Lessons Learnt"/>
          <xsd:enumeration value="List"/>
          <xsd:enumeration value="Local Operating Procedure"/>
          <xsd:enumeration value="Minutes"/>
          <xsd:enumeration value="Model"/>
          <xsd:enumeration value="Note"/>
          <xsd:enumeration value="Plan"/>
          <xsd:enumeration value="Policy Document"/>
          <xsd:enumeration value="Presentation"/>
          <xsd:enumeration value="Print Marketing Material"/>
          <xsd:enumeration value="Process Document"/>
          <xsd:enumeration value="Proposal"/>
          <xsd:enumeration value="Publication"/>
          <xsd:enumeration value="Report"/>
          <xsd:enumeration value="Requirement"/>
          <xsd:enumeration value="Roadmap"/>
          <xsd:enumeration value="Schedule"/>
          <xsd:enumeration value="Specification"/>
          <xsd:enumeration value="Standard Operating Procedure"/>
          <xsd:enumeration value="Strategy Document"/>
          <xsd:enumeration value="Success Story"/>
          <xsd:enumeration value="Summary"/>
          <xsd:enumeration value="Support Document"/>
          <xsd:enumeration value="Template"/>
          <xsd:enumeration value="Test"/>
          <xsd:enumeration value="Training Material"/>
        </xsd:restriction>
      </xsd:simpleType>
    </xsd:element>
    <xsd:element name="Confidentiality" ma:index="10" ma:displayName="Confidentiality" ma:default="Nokia Internal Use Only" ma:format="Dropdown" ma:internalName="Confidentiality" ma:readOnly="false">
      <xsd:simpleType>
        <xsd:restriction base="dms:Choice">
          <xsd:enumeration value="Nokia Internal Use Only"/>
          <xsd:enumeration value="Confidential"/>
          <xsd:enumeration value="Public"/>
          <xsd:enumeration value="Secret"/>
        </xsd:restriction>
      </xsd:simpleType>
    </xsd:element>
    <xsd:element name="Owner" ma:index="11" nillable="true" ma:displayName="Owner" ma:description="Owner identifies the person or group who owns the document (default value is the same as the Creator of the document)" ma:internalName="Owner" ma:readOnly="false">
      <xsd:simpleType>
        <xsd:restriction base="dms:Text"/>
      </xsd:simpleType>
    </xsd:element>
    <xsd:element name="AverageRating" ma:index="12" nillable="true" ma:displayName="Rating (0-5)" ma:decimals="2" ma:description="Average value of all the ratings that have been submitted" ma:internalName="AverageRating" ma:readOnly="true">
      <xsd:simpleType>
        <xsd:restriction base="dms:Number"/>
      </xsd:simpleType>
    </xsd:element>
    <xsd:element name="RatingCount" ma:index="13" nillable="true" ma:displayName="Number of Ratings" ma:decimals="0" ma:description="Number of ratings submitted" ma:internalName="RatingCount" ma:readOnly="true">
      <xsd:simpleType>
        <xsd:restriction base="dms:Number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4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FED0FC8-01FB-4BCF-9C95-46767CA354C7}">
  <ds:schemaRefs>
    <ds:schemaRef ds:uri="http://schemas.microsoft.com/office/2006/metadata/customXsn"/>
  </ds:schemaRefs>
</ds:datastoreItem>
</file>

<file path=customXml/itemProps2.xml><?xml version="1.0" encoding="utf-8"?>
<ds:datastoreItem xmlns:ds="http://schemas.openxmlformats.org/officeDocument/2006/customXml" ds:itemID="{C5B14349-58B2-4F5F-9CEB-A4644D43653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ECF9EC4-9F28-4E56-9C37-4817A6FE471F}">
  <ds:schemaRefs>
    <ds:schemaRef ds:uri="http://schemas.microsoft.com/office/2006/documentManagement/types"/>
    <ds:schemaRef ds:uri="http://www.w3.org/XML/1998/namespace"/>
    <ds:schemaRef ds:uri="http://purl.org/dc/elements/1.1/"/>
    <ds:schemaRef ds:uri="http://schemas.microsoft.com/office/2006/metadata/properties"/>
    <ds:schemaRef ds:uri="http://purl.org/dc/terms/"/>
    <ds:schemaRef ds:uri="http://schemas.microsoft.com/sharepoint/v3"/>
    <ds:schemaRef ds:uri="http://schemas.microsoft.com/office/infopath/2007/PartnerControls"/>
    <ds:schemaRef ds:uri="http://schemas.openxmlformats.org/package/2006/metadata/core-properties"/>
    <ds:schemaRef ds:uri="http://schemas.microsoft.com/sharepoint/v4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D285A5B3-AE55-4164-8C09-0C073F64D0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21613</TotalTime>
  <Words>507</Words>
  <Application>Microsoft Office PowerPoint</Application>
  <PresentationFormat>On-screen Show (4:3)</PresentationFormat>
  <Paragraphs>143</Paragraphs>
  <Slides>11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802-11-Submission</vt:lpstr>
      <vt:lpstr>Custom Design</vt:lpstr>
      <vt:lpstr>Document</vt:lpstr>
      <vt:lpstr>PowerPoint Presentation</vt:lpstr>
      <vt:lpstr>Abstract</vt:lpstr>
      <vt:lpstr>Simulation Scenario</vt:lpstr>
      <vt:lpstr>Simulation Parameters</vt:lpstr>
      <vt:lpstr>Throughput and Fairness with 1024 STAs</vt:lpstr>
      <vt:lpstr>Mac-to-Mac delay distribution (1024 STAs)</vt:lpstr>
      <vt:lpstr>Instantaneous Throughput with Bursty Traffic</vt:lpstr>
      <vt:lpstr>Conclusion</vt:lpstr>
      <vt:lpstr>References</vt:lpstr>
      <vt:lpstr>Straw Poll</vt:lpstr>
      <vt:lpstr>Enhanced PCF Polling Mechanism</vt:lpstr>
    </vt:vector>
  </TitlesOfParts>
  <Company>NOKIA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Uplink Performance Evaluation of PPMAC in Simulation</dc:title>
  <dc:creator>taejoon.1.kim@nokia.com</dc:creator>
  <cp:lastModifiedBy>chghosh</cp:lastModifiedBy>
  <cp:revision>444</cp:revision>
  <cp:lastPrinted>1601-01-01T00:00:00Z</cp:lastPrinted>
  <dcterms:created xsi:type="dcterms:W3CDTF">2011-09-15T20:53:41Z</dcterms:created>
  <dcterms:modified xsi:type="dcterms:W3CDTF">2012-03-13T01:40:19Z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da22ac53-de82-43d2-8abd-6d8c1c03b881</vt:lpwstr>
  </property>
  <property fmtid="{D5CDD505-2E9C-101B-9397-08002B2CF9AE}" pid="3" name="ContentTypeId">
    <vt:lpwstr>0x010100CE50E52E7543470BBDD3827FE50C59CB00B391338BF1EF2F4E826E95B9C0C412D4</vt:lpwstr>
  </property>
  <property fmtid="{D5CDD505-2E9C-101B-9397-08002B2CF9AE}" pid="4" name="NokiaConfidentiality">
    <vt:lpwstr>Company Confidential</vt:lpwstr>
  </property>
</Properties>
</file>