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6" r:id="rId3"/>
    <p:sldId id="277" r:id="rId4"/>
    <p:sldId id="278" r:id="rId5"/>
    <p:sldId id="288" r:id="rId6"/>
    <p:sldId id="280" r:id="rId7"/>
    <p:sldId id="289" r:id="rId8"/>
    <p:sldId id="283" r:id="rId9"/>
    <p:sldId id="284" r:id="rId10"/>
    <p:sldId id="282" r:id="rId11"/>
    <p:sldId id="279" r:id="rId12"/>
    <p:sldId id="294" r:id="rId13"/>
    <p:sldId id="291" r:id="rId14"/>
    <p:sldId id="292" r:id="rId15"/>
    <p:sldId id="293" r:id="rId16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-173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8" y="-102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2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802.11-12/0324r0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7844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Jan 2012</a:t>
            </a:r>
            <a:endParaRPr lang="en-US" dirty="0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Short </a:t>
            </a:r>
            <a:r>
              <a:rPr lang="en-US" dirty="0" err="1" smtClean="0"/>
              <a:t>Ack</a:t>
            </a:r>
            <a:endParaRPr lang="en-US" dirty="0" smtClean="0"/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2012-03-12</a:t>
            </a:r>
          </a:p>
        </p:txBody>
      </p:sp>
      <p:graphicFrame>
        <p:nvGraphicFramePr>
          <p:cNvPr id="2101" name="Object 53"/>
          <p:cNvGraphicFramePr>
            <a:graphicFrameLocks noChangeAspect="1"/>
          </p:cNvGraphicFramePr>
          <p:nvPr/>
        </p:nvGraphicFramePr>
        <p:xfrm>
          <a:off x="766763" y="2595563"/>
          <a:ext cx="7086600" cy="4275137"/>
        </p:xfrm>
        <a:graphic>
          <a:graphicData uri="http://schemas.openxmlformats.org/presentationml/2006/ole">
            <p:oleObj spid="_x0000_s2101" name="Document" r:id="rId4" imgW="10824002" imgH="6443494" progId="Word.Document.8">
              <p:embed/>
            </p:oleObj>
          </a:graphicData>
        </a:graphic>
      </p:graphicFrame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Ack</a:t>
            </a:r>
            <a:r>
              <a:rPr lang="en-US" dirty="0" smtClean="0"/>
              <a:t> ID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Some considerations:</a:t>
            </a:r>
          </a:p>
          <a:p>
            <a:pPr lvl="1"/>
            <a:r>
              <a:rPr lang="en-US" sz="1600" b="0" dirty="0" smtClean="0"/>
              <a:t>Short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SIG cannot accommodate the whole RA MAC address</a:t>
            </a:r>
          </a:p>
          <a:p>
            <a:pPr lvl="1"/>
            <a:r>
              <a:rPr lang="en-US" sz="1600" b="0" dirty="0" smtClean="0"/>
              <a:t>Using partial RA MAC address/AID may lead to a scenario where two or more adjacent STAs may share a same partial address</a:t>
            </a:r>
          </a:p>
          <a:p>
            <a:pPr lvl="1"/>
            <a:r>
              <a:rPr lang="en-US" sz="1600" b="0" dirty="0" smtClean="0"/>
              <a:t>It is good to also include some information related to the frame being acknowledged</a:t>
            </a:r>
          </a:p>
          <a:p>
            <a:pPr lvl="1"/>
            <a:endParaRPr lang="en-US" sz="1200" dirty="0" smtClean="0"/>
          </a:p>
          <a:p>
            <a:r>
              <a:rPr lang="en-US" sz="1800" b="0" dirty="0" smtClean="0"/>
              <a:t>One good candidate is the partial FCS of the frame being acknowledged</a:t>
            </a:r>
          </a:p>
          <a:p>
            <a:pPr lvl="1"/>
            <a:r>
              <a:rPr lang="en-US" sz="1600" dirty="0" smtClean="0"/>
              <a:t>FCS is a hash of the whole MPDU (including addressing, SC, and data payload) , which can make the </a:t>
            </a:r>
            <a:r>
              <a:rPr lang="en-US" sz="1600" dirty="0" err="1" smtClean="0"/>
              <a:t>Ack</a:t>
            </a:r>
            <a:r>
              <a:rPr lang="en-US" sz="1600" dirty="0" smtClean="0"/>
              <a:t> ID more randomized </a:t>
            </a:r>
          </a:p>
          <a:p>
            <a:pPr lvl="1"/>
            <a:r>
              <a:rPr lang="en-US" sz="1600" dirty="0" smtClean="0"/>
              <a:t>Partial FCS is directly available in the received frame</a:t>
            </a:r>
          </a:p>
          <a:p>
            <a:pPr lvl="1"/>
            <a:endParaRPr lang="en-US" sz="1200" dirty="0" smtClean="0"/>
          </a:p>
          <a:p>
            <a:r>
              <a:rPr lang="en-US" sz="1800" b="0" dirty="0" smtClean="0"/>
              <a:t>It can be even better to also include the scrambler seed in the Service field of the received frame in the calculation of </a:t>
            </a:r>
            <a:r>
              <a:rPr lang="en-US" sz="1800" b="0" dirty="0" err="1" smtClean="0"/>
              <a:t>Ack</a:t>
            </a:r>
            <a:r>
              <a:rPr lang="en-US" sz="1800" b="0" dirty="0" smtClean="0"/>
              <a:t> ID</a:t>
            </a:r>
          </a:p>
          <a:p>
            <a:pPr lvl="1"/>
            <a:r>
              <a:rPr lang="en-US" sz="1600" dirty="0" smtClean="0"/>
              <a:t>Some frames, like PS-Poll, always have fixed field values, thus unchanged FCS</a:t>
            </a:r>
          </a:p>
          <a:p>
            <a:pPr lvl="1"/>
            <a:r>
              <a:rPr lang="en-US" sz="1600" b="0" dirty="0" smtClean="0"/>
              <a:t>The scrambler seed can add a random factor for this case</a:t>
            </a:r>
            <a:endParaRPr lang="en-US" b="0" dirty="0" smtClean="0"/>
          </a:p>
          <a:p>
            <a:pPr lvl="1"/>
            <a:endParaRPr lang="en-US" sz="1600" b="0" dirty="0" smtClean="0"/>
          </a:p>
          <a:p>
            <a:pPr lvl="1"/>
            <a:endParaRPr lang="en-US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err="1" smtClean="0"/>
              <a:t>Ack</a:t>
            </a:r>
            <a:r>
              <a:rPr lang="en-US" sz="2000" b="0" dirty="0" smtClean="0"/>
              <a:t> frame with current 802.11 format can causes significant overhead, esp. for low rate and short packet transmissions</a:t>
            </a:r>
          </a:p>
          <a:p>
            <a:r>
              <a:rPr lang="en-US" sz="2000" b="0" dirty="0" smtClean="0"/>
              <a:t>We propose a short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format with only STF, LTF1, and a special SIG field</a:t>
            </a:r>
          </a:p>
          <a:p>
            <a:r>
              <a:rPr lang="en-US" sz="2000" b="0" dirty="0" smtClean="0"/>
              <a:t>We also present some design considerations of the short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SIG field, including short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indication,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ID, and some other subfields</a:t>
            </a:r>
            <a:endParaRPr lang="en-US" sz="1800" dirty="0" smtClean="0"/>
          </a:p>
          <a:p>
            <a:pPr lvl="1"/>
            <a:endParaRPr lang="en-US" sz="1600" b="0" dirty="0" smtClean="0"/>
          </a:p>
          <a:p>
            <a:pPr lvl="1"/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Marvell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r>
              <a:rPr lang="en-US" dirty="0" smtClean="0"/>
              <a:t>Do you support to define a short </a:t>
            </a:r>
            <a:r>
              <a:rPr lang="en-US" dirty="0" err="1" smtClean="0"/>
              <a:t>Ack</a:t>
            </a:r>
            <a:r>
              <a:rPr lang="en-US" dirty="0" smtClean="0"/>
              <a:t> frame with the following format?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514600" y="32004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>
                <a:latin typeface="Arial" charset="0"/>
              </a:rPr>
              <a:t>STF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3886200" y="32004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>
                <a:latin typeface="Arial" charset="0"/>
              </a:rPr>
              <a:t>LTF1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5257800" y="320040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1800">
                <a:latin typeface="Arial" charset="0"/>
              </a:rPr>
              <a:t>SIG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Marvell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66900"/>
            <a:ext cx="7772400" cy="990600"/>
          </a:xfrm>
        </p:spPr>
        <p:txBody>
          <a:bodyPr/>
          <a:lstStyle/>
          <a:p>
            <a:r>
              <a:rPr lang="en-US" dirty="0" smtClean="0"/>
              <a:t>Do you support to keep the following short </a:t>
            </a:r>
            <a:r>
              <a:rPr lang="en-US" dirty="0" err="1" smtClean="0"/>
              <a:t>Ack</a:t>
            </a:r>
            <a:r>
              <a:rPr lang="en-US" dirty="0" smtClean="0"/>
              <a:t> SIG fields the same as those in normal SIG?</a:t>
            </a:r>
          </a:p>
          <a:p>
            <a:pPr lvl="1"/>
            <a:r>
              <a:rPr lang="en-US" b="1" dirty="0" smtClean="0"/>
              <a:t>CRC (4 bits)</a:t>
            </a:r>
          </a:p>
          <a:p>
            <a:pPr lvl="1"/>
            <a:r>
              <a:rPr lang="en-US" b="1" dirty="0" smtClean="0"/>
              <a:t>Tail (6 bits - TBD)</a:t>
            </a:r>
          </a:p>
          <a:p>
            <a:pPr lvl="1"/>
            <a:endParaRPr lang="en-US" b="0" dirty="0" smtClean="0"/>
          </a:p>
          <a:p>
            <a:pPr lvl="1"/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Marvell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66900"/>
            <a:ext cx="7772400" cy="990600"/>
          </a:xfrm>
        </p:spPr>
        <p:txBody>
          <a:bodyPr/>
          <a:lstStyle/>
          <a:p>
            <a:r>
              <a:rPr lang="en-US" dirty="0" smtClean="0"/>
              <a:t>Do you support to use a reserved MCS value to indicate the short </a:t>
            </a:r>
            <a:r>
              <a:rPr lang="en-US" dirty="0" err="1" smtClean="0"/>
              <a:t>Ack</a:t>
            </a:r>
            <a:r>
              <a:rPr lang="en-US" dirty="0" smtClean="0"/>
              <a:t> frame?</a:t>
            </a:r>
            <a:endParaRPr lang="en-US" b="0" dirty="0" smtClean="0"/>
          </a:p>
          <a:p>
            <a:pPr lvl="1"/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include an </a:t>
            </a:r>
            <a:r>
              <a:rPr lang="en-US" dirty="0" err="1" smtClean="0"/>
              <a:t>Ack</a:t>
            </a:r>
            <a:r>
              <a:rPr lang="en-US" dirty="0" smtClean="0"/>
              <a:t> ID field (bits TBD) in short </a:t>
            </a:r>
            <a:r>
              <a:rPr lang="en-US" dirty="0" err="1" smtClean="0"/>
              <a:t>Ack</a:t>
            </a:r>
            <a:r>
              <a:rPr lang="en-US" dirty="0" smtClean="0"/>
              <a:t> SIG, and use </a:t>
            </a:r>
          </a:p>
          <a:p>
            <a:pPr>
              <a:buNone/>
            </a:pPr>
            <a:r>
              <a:rPr lang="en-US" dirty="0" smtClean="0"/>
              <a:t>	1) partial FCS and,</a:t>
            </a:r>
          </a:p>
          <a:p>
            <a:pPr>
              <a:buNone/>
            </a:pPr>
            <a:r>
              <a:rPr lang="en-US" dirty="0" smtClean="0"/>
              <a:t>	2) the information from the scrambling seed in the SERVICE field </a:t>
            </a:r>
          </a:p>
          <a:p>
            <a:pPr>
              <a:buNone/>
            </a:pPr>
            <a:r>
              <a:rPr lang="en-US" dirty="0" smtClean="0"/>
              <a:t>	of the frame being acknowledged for the computation of the ACK ID for short ACK frames?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833438" y="968375"/>
          <a:ext cx="7100887" cy="5661025"/>
        </p:xfrm>
        <a:graphic>
          <a:graphicData uri="http://schemas.openxmlformats.org/presentationml/2006/ole">
            <p:oleObj spid="_x0000_s6146" name="Document" r:id="rId3" imgW="10849302" imgH="8548257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Marvell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B188591-4E8D-4D19-8AD7-69E55C6E174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Normal Ack overhead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304800" y="1905000"/>
          <a:ext cx="8534400" cy="657225"/>
        </p:xfrm>
        <a:graphic>
          <a:graphicData uri="http://schemas.openxmlformats.org/presentationml/2006/ole">
            <p:oleObj spid="_x0000_s9218" name="Visio" r:id="rId3" imgW="7262525" imgH="507913" progId="Visio.Drawing.11">
              <p:embed/>
            </p:oleObj>
          </a:graphicData>
        </a:graphic>
      </p:graphicFrame>
      <p:graphicFrame>
        <p:nvGraphicFramePr>
          <p:cNvPr id="62250" name="Group 1834"/>
          <p:cNvGraphicFramePr>
            <a:graphicFrameLocks noGrp="1"/>
          </p:cNvGraphicFramePr>
          <p:nvPr/>
        </p:nvGraphicFramePr>
        <p:xfrm>
          <a:off x="381000" y="2990850"/>
          <a:ext cx="8382000" cy="1737360"/>
        </p:xfrm>
        <a:graphic>
          <a:graphicData uri="http://schemas.openxmlformats.org/drawingml/2006/table">
            <a:tbl>
              <a:tblPr/>
              <a:tblGrid>
                <a:gridCol w="762000"/>
                <a:gridCol w="838200"/>
                <a:gridCol w="838200"/>
                <a:gridCol w="914400"/>
                <a:gridCol w="762000"/>
                <a:gridCol w="914400"/>
                <a:gridCol w="685800"/>
                <a:gridCol w="914400"/>
                <a:gridCol w="838200"/>
                <a:gridCol w="9144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BW (MHz)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 rate (Kbps)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MPDU Data (bytes)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PPDU duration (us)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Single TXOP (us)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Thruput (Kbps)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 (us)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 Pre-amble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Ack Data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2828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16.98%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8.49%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8.49%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(1x)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4388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16.41%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5.47%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10.94%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(2x)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8368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16.73%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5.74%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10.99%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11" name="Rectangle 1833"/>
          <p:cNvSpPr>
            <a:spLocks noGrp="1" noChangeArrowheads="1"/>
          </p:cNvSpPr>
          <p:nvPr>
            <p:ph type="body" idx="1"/>
          </p:nvPr>
        </p:nvSpPr>
        <p:spPr>
          <a:xfrm>
            <a:off x="685800" y="5181600"/>
            <a:ext cx="7772400" cy="1066800"/>
          </a:xfrm>
        </p:spPr>
        <p:txBody>
          <a:bodyPr/>
          <a:lstStyle/>
          <a:p>
            <a:r>
              <a:rPr lang="en-US" b="0" dirty="0" smtClean="0"/>
              <a:t>Normal </a:t>
            </a:r>
            <a:r>
              <a:rPr lang="en-US" b="0" dirty="0" err="1" smtClean="0"/>
              <a:t>Ack</a:t>
            </a:r>
            <a:r>
              <a:rPr lang="en-US" b="0" dirty="0" smtClean="0"/>
              <a:t> overhead can be significant, esp. for acknowledgment to low rate and short packet transmission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7010400" y="2895600"/>
            <a:ext cx="914400" cy="1981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0"/>
            <a:ext cx="7772400" cy="1752600"/>
          </a:xfrm>
        </p:spPr>
        <p:txBody>
          <a:bodyPr/>
          <a:lstStyle/>
          <a:p>
            <a:r>
              <a:rPr lang="en-US" b="0" dirty="0" smtClean="0"/>
              <a:t>Design a short </a:t>
            </a:r>
            <a:r>
              <a:rPr lang="en-US" b="0" dirty="0" err="1" smtClean="0"/>
              <a:t>Ack</a:t>
            </a:r>
            <a:r>
              <a:rPr lang="en-US" b="0" dirty="0" smtClean="0"/>
              <a:t> frame with only STF, LTF1, and a special SIG field</a:t>
            </a:r>
          </a:p>
          <a:p>
            <a:r>
              <a:rPr lang="en-US" b="0" dirty="0" smtClean="0"/>
              <a:t>The special SIG field contains information needed for acknowledging a received frame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sp>
        <p:nvSpPr>
          <p:cNvPr id="9" name="Rectangle 43"/>
          <p:cNvSpPr>
            <a:spLocks noChangeArrowheads="1"/>
          </p:cNvSpPr>
          <p:nvPr/>
        </p:nvSpPr>
        <p:spPr bwMode="auto">
          <a:xfrm>
            <a:off x="1447800" y="19812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STF</a:t>
            </a:r>
          </a:p>
        </p:txBody>
      </p:sp>
      <p:sp>
        <p:nvSpPr>
          <p:cNvPr id="10" name="Rectangle 44"/>
          <p:cNvSpPr>
            <a:spLocks noChangeArrowheads="1"/>
          </p:cNvSpPr>
          <p:nvPr/>
        </p:nvSpPr>
        <p:spPr bwMode="auto">
          <a:xfrm>
            <a:off x="2362200" y="1981200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LTF1</a:t>
            </a:r>
          </a:p>
        </p:txBody>
      </p:sp>
      <p:sp>
        <p:nvSpPr>
          <p:cNvPr id="11" name="Rectangle 45"/>
          <p:cNvSpPr>
            <a:spLocks noChangeArrowheads="1"/>
          </p:cNvSpPr>
          <p:nvPr/>
        </p:nvSpPr>
        <p:spPr bwMode="auto">
          <a:xfrm>
            <a:off x="3276600" y="19812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SIG</a:t>
            </a:r>
          </a:p>
        </p:txBody>
      </p:sp>
      <p:sp>
        <p:nvSpPr>
          <p:cNvPr id="12" name="Rectangle 43"/>
          <p:cNvSpPr>
            <a:spLocks noChangeArrowheads="1"/>
          </p:cNvSpPr>
          <p:nvPr/>
        </p:nvSpPr>
        <p:spPr bwMode="auto">
          <a:xfrm>
            <a:off x="4953000" y="19812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Frame </a:t>
            </a:r>
          </a:p>
          <a:p>
            <a:pPr algn="ctr" eaLnBrk="1" hangingPunct="1"/>
            <a:r>
              <a:rPr lang="en-US" sz="1800" b="1" dirty="0" smtClean="0">
                <a:latin typeface="Arial" charset="0"/>
              </a:rPr>
              <a:t>Control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3" name="Rectangle 44"/>
          <p:cNvSpPr>
            <a:spLocks noChangeArrowheads="1"/>
          </p:cNvSpPr>
          <p:nvPr/>
        </p:nvSpPr>
        <p:spPr bwMode="auto">
          <a:xfrm>
            <a:off x="6019800" y="1981200"/>
            <a:ext cx="121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Duration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4" name="Rectangle 45"/>
          <p:cNvSpPr>
            <a:spLocks noChangeArrowheads="1"/>
          </p:cNvSpPr>
          <p:nvPr/>
        </p:nvSpPr>
        <p:spPr bwMode="auto">
          <a:xfrm>
            <a:off x="7239000" y="1981200"/>
            <a:ext cx="76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RA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5" name="Rectangle 45"/>
          <p:cNvSpPr>
            <a:spLocks noChangeArrowheads="1"/>
          </p:cNvSpPr>
          <p:nvPr/>
        </p:nvSpPr>
        <p:spPr bwMode="auto">
          <a:xfrm>
            <a:off x="8001000" y="1981200"/>
            <a:ext cx="762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FCS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6" name="Rectangle 43"/>
          <p:cNvSpPr>
            <a:spLocks noChangeArrowheads="1"/>
          </p:cNvSpPr>
          <p:nvPr/>
        </p:nvSpPr>
        <p:spPr bwMode="auto">
          <a:xfrm>
            <a:off x="1447800" y="3618131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STF</a:t>
            </a:r>
          </a:p>
        </p:txBody>
      </p:sp>
      <p:sp>
        <p:nvSpPr>
          <p:cNvPr id="17" name="Rectangle 44"/>
          <p:cNvSpPr>
            <a:spLocks noChangeArrowheads="1"/>
          </p:cNvSpPr>
          <p:nvPr/>
        </p:nvSpPr>
        <p:spPr bwMode="auto">
          <a:xfrm>
            <a:off x="2362200" y="3618131"/>
            <a:ext cx="914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>
                <a:latin typeface="Arial" charset="0"/>
              </a:rPr>
              <a:t>LTF1</a:t>
            </a:r>
          </a:p>
        </p:txBody>
      </p:sp>
      <p:sp>
        <p:nvSpPr>
          <p:cNvPr id="18" name="Rectangle 45"/>
          <p:cNvSpPr>
            <a:spLocks noChangeArrowheads="1"/>
          </p:cNvSpPr>
          <p:nvPr/>
        </p:nvSpPr>
        <p:spPr bwMode="auto">
          <a:xfrm>
            <a:off x="3276600" y="3618131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SIG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4114800" y="1981200"/>
            <a:ext cx="838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800" b="1" dirty="0" smtClean="0">
                <a:latin typeface="Arial" charset="0"/>
              </a:rPr>
              <a:t>Service</a:t>
            </a:r>
            <a:endParaRPr lang="en-US" sz="1800" b="1" dirty="0"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1905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Normal </a:t>
            </a:r>
            <a:r>
              <a:rPr lang="en-US" sz="1800" dirty="0" err="1" smtClean="0"/>
              <a:t>Ack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228600" y="3505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Short </a:t>
            </a:r>
            <a:r>
              <a:rPr lang="en-US" sz="1800" dirty="0" err="1" smtClean="0"/>
              <a:t>Ack</a:t>
            </a:r>
            <a:endParaRPr lang="en-US" sz="1800" dirty="0"/>
          </a:p>
        </p:txBody>
      </p:sp>
      <p:sp>
        <p:nvSpPr>
          <p:cNvPr id="31" name="Right Brace 30"/>
          <p:cNvSpPr/>
          <p:nvPr/>
        </p:nvSpPr>
        <p:spPr bwMode="auto">
          <a:xfrm rot="5400000">
            <a:off x="5867400" y="-76200"/>
            <a:ext cx="304800" cy="5486400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Arrow Connector 32"/>
          <p:cNvCxnSpPr>
            <a:stCxn id="31" idx="1"/>
            <a:endCxn id="18" idx="0"/>
          </p:cNvCxnSpPr>
          <p:nvPr/>
        </p:nvCxnSpPr>
        <p:spPr bwMode="auto">
          <a:xfrm rot="16200000" flipH="1" flipV="1">
            <a:off x="4458384" y="2056715"/>
            <a:ext cx="798731" cy="23241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</a:t>
            </a:r>
            <a:r>
              <a:rPr lang="en-US" dirty="0" err="1" smtClean="0"/>
              <a:t>Ack</a:t>
            </a:r>
            <a:r>
              <a:rPr lang="en-US" dirty="0" smtClean="0"/>
              <a:t> SIG design (1)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64040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7239506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8652" y="1586609"/>
          <a:ext cx="6248400" cy="4859911"/>
        </p:xfrm>
        <a:graphic>
          <a:graphicData uri="http://schemas.openxmlformats.org/drawingml/2006/table">
            <a:tbl>
              <a:tblPr/>
              <a:tblGrid>
                <a:gridCol w="1304948"/>
                <a:gridCol w="914400"/>
                <a:gridCol w="4029052"/>
              </a:tblGrid>
              <a:tr h="279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SIG Field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Bits 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</a:rPr>
                        <a:t>Comments 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>
                      <a:noFill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CC"/>
                    </a:solidFill>
                  </a:tcPr>
                </a:tc>
              </a:tr>
              <a:tr h="292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STBC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Same as in 11ac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65051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Num SS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Number of spatial streams for SU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23141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SGI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Short Guard Interval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860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Coding 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400" kern="1200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bit is coding type (LDPC/BCC), 2</a:t>
                      </a:r>
                      <a:r>
                        <a:rPr lang="en-US" sz="1400" kern="1200" baseline="300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nd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bit is for LDPC </a:t>
                      </a:r>
                      <a:r>
                        <a:rPr lang="en-US" sz="1400" kern="12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400" kern="1200" baseline="-250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sym</a:t>
                      </a:r>
                      <a:r>
                        <a:rPr lang="en-US" sz="1400" kern="1200" baseline="-250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ambiguity 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48840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MCS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4 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MCS (a reserved MCS value indicates special SIG for short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Ack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87605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Aggregation bit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Signals use of AMPDU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68168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Length 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Length field (in symbols when aggregation is ON, is in bytes when aggregation is OFF, Mandate AMPDU for packet sizes &gt; 511 bytes</a:t>
                      </a:r>
                      <a:endParaRPr lang="en-US" sz="140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409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Times New Roman"/>
                        </a:rPr>
                        <a:t>Ack</a:t>
                      </a: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Times New Roman"/>
                        </a:rPr>
                        <a:t> Indication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00: </a:t>
                      </a:r>
                      <a:r>
                        <a:rPr lang="en-US" sz="1400" dirty="0" err="1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Ack</a:t>
                      </a: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; 01: BA; 10: No </a:t>
                      </a:r>
                      <a:r>
                        <a:rPr lang="en-US" sz="1400" dirty="0" err="1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Ack</a:t>
                      </a:r>
                      <a:r>
                        <a:rPr lang="en-US" sz="14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  <a:ea typeface="Times New Roman"/>
                        </a:rPr>
                        <a:t>; 11: reserved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4681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Reserved 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4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(TBD)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Some possible uses are MAC bits  or any other new features etc. Details TBD</a:t>
                      </a:r>
                      <a:endParaRPr lang="en-US" sz="1400" dirty="0">
                        <a:solidFill>
                          <a:schemeClr val="bg1">
                            <a:lumMod val="9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279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CRC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4 bits of  CRC should be enough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04953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Tail 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 (TBD) </a:t>
                      </a:r>
                      <a:endParaRPr lang="en-US" sz="14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Tail-biting can be explored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CDEC"/>
                    </a:solidFill>
                  </a:tcPr>
                </a:tc>
              </a:tr>
              <a:tr h="304953"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 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Times New Roman"/>
                        </a:rPr>
                        <a:t>Same</a:t>
                      </a:r>
                      <a:r>
                        <a:rPr lang="en-US" sz="1400" b="1" baseline="0" dirty="0" smtClean="0">
                          <a:latin typeface="Times New Roman"/>
                        </a:rPr>
                        <a:t> applies to 2MHz SIG </a:t>
                      </a:r>
                      <a:endParaRPr lang="en-US" sz="1400" b="1" dirty="0">
                        <a:latin typeface="Times New Roman"/>
                      </a:endParaRPr>
                    </a:p>
                  </a:txBody>
                  <a:tcPr marL="80010" marR="80010" marT="40005" marB="40005">
                    <a:lnL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E2E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ight Brace 8"/>
          <p:cNvSpPr/>
          <p:nvPr/>
        </p:nvSpPr>
        <p:spPr bwMode="auto">
          <a:xfrm>
            <a:off x="7077052" y="1905000"/>
            <a:ext cx="381000" cy="1219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Brace 9"/>
          <p:cNvSpPr/>
          <p:nvPr/>
        </p:nvSpPr>
        <p:spPr bwMode="auto">
          <a:xfrm>
            <a:off x="7077052" y="3733800"/>
            <a:ext cx="381000" cy="1828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4252" y="24500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Reload</a:t>
            </a:r>
            <a:endParaRPr lang="en-US" sz="1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534252" y="45074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Reload</a:t>
            </a:r>
            <a:endParaRPr lang="en-US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Marvell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</a:t>
            </a:r>
            <a:r>
              <a:rPr lang="en-US" dirty="0" err="1" smtClean="0"/>
              <a:t>Ack</a:t>
            </a:r>
            <a:r>
              <a:rPr lang="en-US" dirty="0" smtClean="0"/>
              <a:t> SIG design (2)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r>
              <a:rPr lang="en-US" b="0" dirty="0" smtClean="0"/>
              <a:t>Tail (6 bits - TBD)</a:t>
            </a:r>
          </a:p>
          <a:p>
            <a:pPr lvl="1"/>
            <a:r>
              <a:rPr lang="en-US" dirty="0" smtClean="0"/>
              <a:t>Same as normal SIG field</a:t>
            </a:r>
          </a:p>
          <a:p>
            <a:pPr lvl="1"/>
            <a:endParaRPr lang="en-US" sz="1200" dirty="0" smtClean="0"/>
          </a:p>
          <a:p>
            <a:r>
              <a:rPr lang="en-US" b="0" dirty="0" smtClean="0"/>
              <a:t>CRC (4 bits)</a:t>
            </a:r>
          </a:p>
          <a:p>
            <a:pPr lvl="1"/>
            <a:r>
              <a:rPr lang="en-US" dirty="0" smtClean="0"/>
              <a:t>Same as normal SIG field</a:t>
            </a:r>
          </a:p>
          <a:p>
            <a:pPr lvl="1"/>
            <a:endParaRPr lang="en-US" sz="1200" b="0" dirty="0" smtClean="0"/>
          </a:p>
          <a:p>
            <a:r>
              <a:rPr lang="en-US" b="0" dirty="0" smtClean="0"/>
              <a:t>Short </a:t>
            </a:r>
            <a:r>
              <a:rPr lang="en-US" b="0" dirty="0" err="1" smtClean="0"/>
              <a:t>Ack</a:t>
            </a:r>
            <a:r>
              <a:rPr lang="en-US" b="0" dirty="0" smtClean="0"/>
              <a:t> indication using MCS field (4 bits)</a:t>
            </a:r>
            <a:endParaRPr lang="en-US" sz="2000" dirty="0" smtClean="0"/>
          </a:p>
          <a:p>
            <a:pPr lvl="1"/>
            <a:r>
              <a:rPr lang="en-US" dirty="0" smtClean="0"/>
              <a:t>MCS is not useful to short </a:t>
            </a:r>
            <a:r>
              <a:rPr lang="en-US" dirty="0" err="1" smtClean="0"/>
              <a:t>Ack</a:t>
            </a:r>
            <a:endParaRPr lang="en-US" dirty="0" smtClean="0"/>
          </a:p>
          <a:p>
            <a:pPr lvl="1"/>
            <a:r>
              <a:rPr lang="en-US" dirty="0" smtClean="0"/>
              <a:t>MCS values 11 – 15 are reserved</a:t>
            </a:r>
          </a:p>
          <a:p>
            <a:pPr lvl="1"/>
            <a:r>
              <a:rPr lang="en-US" dirty="0" smtClean="0"/>
              <a:t>One of the reserved MCS values, e.g. 15, can be used to indicate the special SIG for the short </a:t>
            </a:r>
            <a:r>
              <a:rPr lang="en-US" dirty="0" err="1" smtClean="0"/>
              <a:t>Ack</a:t>
            </a:r>
            <a:r>
              <a:rPr lang="en-US" dirty="0" smtClean="0"/>
              <a:t> frame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Marvell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3CAAF4D-5607-48C1-BAA2-8614903C2366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</a:t>
            </a:r>
            <a:r>
              <a:rPr lang="en-US" dirty="0" err="1" smtClean="0"/>
              <a:t>Ack</a:t>
            </a:r>
            <a:r>
              <a:rPr lang="en-US" dirty="0" smtClean="0"/>
              <a:t> SIG design (3)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r>
              <a:rPr lang="en-US" sz="2000" b="0" dirty="0" smtClean="0"/>
              <a:t>The reloaded SIG bits (around 22 bits for 1MHz SIG and 34 bits for 2MHz SIG) can be used for the following subfields:</a:t>
            </a:r>
          </a:p>
          <a:p>
            <a:pPr lvl="1"/>
            <a:r>
              <a:rPr lang="en-US" sz="1800" dirty="0" smtClean="0"/>
              <a:t>ACK ID</a:t>
            </a:r>
          </a:p>
          <a:p>
            <a:pPr lvl="2"/>
            <a:r>
              <a:rPr lang="en-US" sz="1600" dirty="0" smtClean="0"/>
              <a:t>Cannot accommodate the whole RA MAC address</a:t>
            </a:r>
          </a:p>
          <a:p>
            <a:pPr lvl="2"/>
            <a:r>
              <a:rPr lang="en-US" sz="1600" dirty="0" smtClean="0"/>
              <a:t>Should be sufficiently long to prevent false positive cases (see next two slides)</a:t>
            </a:r>
          </a:p>
          <a:p>
            <a:pPr lvl="2"/>
            <a:r>
              <a:rPr lang="en-US" sz="1600" dirty="0" smtClean="0"/>
              <a:t>Suggest assigning all unused bits to </a:t>
            </a:r>
            <a:r>
              <a:rPr lang="en-US" sz="1600" dirty="0" err="1" smtClean="0"/>
              <a:t>Ack</a:t>
            </a:r>
            <a:r>
              <a:rPr lang="en-US" sz="1600" dirty="0" smtClean="0"/>
              <a:t> ID</a:t>
            </a:r>
          </a:p>
          <a:p>
            <a:pPr lvl="2"/>
            <a:r>
              <a:rPr lang="en-US" sz="1600" dirty="0" smtClean="0"/>
              <a:t>For 2MHz SIG, the extra 12 bits can be assigned to </a:t>
            </a:r>
            <a:r>
              <a:rPr lang="en-US" sz="1600" dirty="0" err="1" smtClean="0"/>
              <a:t>Ack</a:t>
            </a:r>
            <a:r>
              <a:rPr lang="en-US" sz="1600" dirty="0" smtClean="0"/>
              <a:t> ID</a:t>
            </a:r>
          </a:p>
          <a:p>
            <a:pPr lvl="1"/>
            <a:r>
              <a:rPr lang="en-US" sz="1800" dirty="0" smtClean="0"/>
              <a:t>More Data field (1 bit)</a:t>
            </a:r>
          </a:p>
          <a:p>
            <a:pPr lvl="2"/>
            <a:r>
              <a:rPr lang="en-US" sz="1600" dirty="0" smtClean="0"/>
              <a:t>Refer to 11-12-0127-01-00ah-lowe-power-medium-access</a:t>
            </a:r>
          </a:p>
          <a:p>
            <a:pPr lvl="2"/>
            <a:r>
              <a:rPr lang="en-US" sz="1600" dirty="0" smtClean="0"/>
              <a:t>So far only PS-Poll </a:t>
            </a:r>
            <a:r>
              <a:rPr lang="en-US" sz="1600" dirty="0" err="1" smtClean="0"/>
              <a:t>Ack</a:t>
            </a:r>
            <a:r>
              <a:rPr lang="en-US" sz="1600" dirty="0" smtClean="0"/>
              <a:t> needs this bit</a:t>
            </a:r>
          </a:p>
          <a:p>
            <a:pPr lvl="1"/>
            <a:r>
              <a:rPr lang="en-US" sz="1800" dirty="0" smtClean="0"/>
              <a:t>Short Duration or other multi-transmission protection field (TBD)</a:t>
            </a:r>
          </a:p>
          <a:p>
            <a:pPr lvl="1"/>
            <a:r>
              <a:rPr lang="en-US" sz="1800" dirty="0" smtClean="0"/>
              <a:t>Other fields (TBD)</a:t>
            </a:r>
          </a:p>
          <a:p>
            <a:pPr lvl="2"/>
            <a:endParaRPr lang="en-US" sz="1200" dirty="0" smtClean="0"/>
          </a:p>
          <a:p>
            <a:pPr lvl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positive cases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24300"/>
            <a:ext cx="7467600" cy="2438400"/>
          </a:xfrm>
        </p:spPr>
        <p:txBody>
          <a:bodyPr/>
          <a:lstStyle/>
          <a:p>
            <a:r>
              <a:rPr lang="en-US" sz="1600" b="0" dirty="0" smtClean="0"/>
              <a:t>An intended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receiver A expects an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from data receiver B SIFS after the corresponding data transmission; but B fails to send the expected </a:t>
            </a:r>
            <a:r>
              <a:rPr lang="en-US" sz="1600" b="0" dirty="0" err="1" smtClean="0"/>
              <a:t>Ack</a:t>
            </a:r>
            <a:endParaRPr lang="en-US" sz="1600" b="0" dirty="0" smtClean="0"/>
          </a:p>
          <a:p>
            <a:r>
              <a:rPr lang="en-US" sz="1600" b="0" dirty="0" smtClean="0"/>
              <a:t>At exact the same time, a neighbor node D is sending an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to C, but the </a:t>
            </a:r>
            <a:r>
              <a:rPr lang="en-US" sz="1600" b="0" dirty="0" err="1" smtClean="0"/>
              <a:t>Ack</a:t>
            </a:r>
            <a:r>
              <a:rPr lang="en-US" sz="1600" b="0" dirty="0" smtClean="0"/>
              <a:t> also reaches A</a:t>
            </a:r>
          </a:p>
          <a:p>
            <a:r>
              <a:rPr lang="en-US" sz="1600" b="0" dirty="0" smtClean="0"/>
              <a:t>Note that the possibility of this coincidence is extremely low because</a:t>
            </a:r>
          </a:p>
          <a:p>
            <a:pPr lvl="1"/>
            <a:r>
              <a:rPr lang="en-US" sz="1400" dirty="0" smtClean="0"/>
              <a:t>A’s transmission will likely destroy C’s transmission at D, esp. when A’s transmission range is long</a:t>
            </a:r>
          </a:p>
          <a:p>
            <a:pPr lvl="1"/>
            <a:r>
              <a:rPr lang="en-US" sz="1400" b="0" dirty="0" smtClean="0"/>
              <a:t>Even if C’s transmission is not destroyed, it should end at exact the same time as A’s transmission; so that D can send out </a:t>
            </a:r>
            <a:r>
              <a:rPr lang="en-US" sz="1400" b="0" dirty="0" err="1" smtClean="0"/>
              <a:t>Ack</a:t>
            </a:r>
            <a:r>
              <a:rPr lang="en-US" sz="1400" b="0" dirty="0" smtClean="0"/>
              <a:t> SIFS after A’s (and C’s) transmission</a:t>
            </a:r>
          </a:p>
          <a:p>
            <a:pPr lvl="1"/>
            <a:endParaRPr lang="en-US" sz="800" b="0" dirty="0" smtClean="0"/>
          </a:p>
          <a:p>
            <a:endParaRPr lang="en-US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" name="Oval 9"/>
          <p:cNvSpPr/>
          <p:nvPr/>
        </p:nvSpPr>
        <p:spPr bwMode="auto">
          <a:xfrm>
            <a:off x="5334000" y="1828800"/>
            <a:ext cx="3810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 bwMode="auto">
          <a:xfrm>
            <a:off x="7315200" y="1828800"/>
            <a:ext cx="381000" cy="3810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152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 bwMode="auto">
          <a:xfrm>
            <a:off x="1447800" y="1828800"/>
            <a:ext cx="381000" cy="3810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478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endParaRPr lang="en-US" sz="1600" dirty="0"/>
          </a:p>
        </p:txBody>
      </p:sp>
      <p:sp>
        <p:nvSpPr>
          <p:cNvPr id="16" name="Oval 15"/>
          <p:cNvSpPr/>
          <p:nvPr/>
        </p:nvSpPr>
        <p:spPr bwMode="auto">
          <a:xfrm>
            <a:off x="3429000" y="1828800"/>
            <a:ext cx="381000" cy="3810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290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</a:t>
            </a:r>
            <a:endParaRPr lang="en-US" sz="1600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5791200" y="1943100"/>
            <a:ext cx="14478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324600" y="1524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Data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rot="10800000" flipV="1">
            <a:off x="5791200" y="2132012"/>
            <a:ext cx="1524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20955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0000FF"/>
                </a:solidFill>
              </a:rPr>
              <a:t>Ack</a:t>
            </a:r>
            <a:endParaRPr lang="en-US" sz="1400" b="1" dirty="0">
              <a:solidFill>
                <a:srgbClr val="0000FF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810000" y="2133600"/>
            <a:ext cx="14859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rot="10800000">
            <a:off x="1866900" y="2095500"/>
            <a:ext cx="15621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1828800" y="1981200"/>
            <a:ext cx="15621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828800" y="1676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Data</a:t>
            </a:r>
            <a:endParaRPr lang="en-US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209800" y="20574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Ack</a:t>
            </a:r>
            <a:endParaRPr lang="en-US" sz="1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191000" y="2054423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Ack</a:t>
            </a:r>
            <a:endParaRPr lang="en-US" sz="1400" b="1" dirty="0"/>
          </a:p>
        </p:txBody>
      </p:sp>
      <p:cxnSp>
        <p:nvCxnSpPr>
          <p:cNvPr id="38" name="Straight Connector 37"/>
          <p:cNvCxnSpPr/>
          <p:nvPr/>
        </p:nvCxnSpPr>
        <p:spPr bwMode="auto">
          <a:xfrm rot="5400000" flipH="1" flipV="1">
            <a:off x="6248400" y="1790700"/>
            <a:ext cx="4572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248400" y="1790700"/>
            <a:ext cx="5334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2667000" y="2866211"/>
            <a:ext cx="41529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2667000" y="3552011"/>
            <a:ext cx="41910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Rectangle 45"/>
          <p:cNvSpPr/>
          <p:nvPr/>
        </p:nvSpPr>
        <p:spPr bwMode="auto">
          <a:xfrm>
            <a:off x="3352800" y="2639199"/>
            <a:ext cx="20193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924300" y="3324999"/>
            <a:ext cx="14478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676900" y="2867799"/>
            <a:ext cx="190500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676900" y="3553599"/>
            <a:ext cx="190500" cy="2286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 bwMode="auto">
          <a:xfrm flipV="1">
            <a:off x="4076700" y="2639199"/>
            <a:ext cx="1752600" cy="4191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4076700" y="2601099"/>
            <a:ext cx="1828800" cy="495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2667000" y="25908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667000" y="28194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667000" y="328689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667000" y="3515499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 bwMode="auto">
          <a:xfrm rot="10800000">
            <a:off x="3810000" y="1941514"/>
            <a:ext cx="1447800" cy="15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positive cases 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381500"/>
          </a:xfrm>
        </p:spPr>
        <p:txBody>
          <a:bodyPr/>
          <a:lstStyle/>
          <a:p>
            <a:r>
              <a:rPr lang="en-US" sz="2000" b="0" dirty="0" smtClean="0"/>
              <a:t>Even if the coincidence indicated in previous slide does happen, A still needs to check the following fields of a received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before accepting it</a:t>
            </a:r>
          </a:p>
          <a:p>
            <a:pPr lvl="1"/>
            <a:r>
              <a:rPr lang="en-US" sz="1800" b="0" dirty="0" smtClean="0"/>
              <a:t>CRC (4 bits) pass – less than 1% at -3dB</a:t>
            </a:r>
          </a:p>
          <a:p>
            <a:pPr lvl="1"/>
            <a:r>
              <a:rPr lang="en-US" sz="1800" b="0" dirty="0" err="1" smtClean="0"/>
              <a:t>Ack</a:t>
            </a:r>
            <a:r>
              <a:rPr lang="en-US" sz="1800" b="0" dirty="0" smtClean="0"/>
              <a:t> Indication (4 bits) pass </a:t>
            </a:r>
          </a:p>
          <a:p>
            <a:pPr lvl="1"/>
            <a:r>
              <a:rPr lang="en-US" sz="1800" b="0" dirty="0" err="1" smtClean="0"/>
              <a:t>Ack</a:t>
            </a:r>
            <a:r>
              <a:rPr lang="en-US" sz="1800" b="0" dirty="0" smtClean="0"/>
              <a:t> ID (e.g. 14+ bits) pass </a:t>
            </a:r>
          </a:p>
          <a:p>
            <a:pPr lvl="2"/>
            <a:r>
              <a:rPr lang="en-US" sz="1600" dirty="0" smtClean="0"/>
              <a:t>A long </a:t>
            </a:r>
            <a:r>
              <a:rPr lang="en-US" sz="1600" dirty="0" err="1" smtClean="0"/>
              <a:t>Ack</a:t>
            </a:r>
            <a:r>
              <a:rPr lang="en-US" sz="1600" dirty="0" smtClean="0"/>
              <a:t> ID can effectively eliminate the false positive cases </a:t>
            </a:r>
          </a:p>
          <a:p>
            <a:pPr lvl="2"/>
            <a:endParaRPr lang="en-US" b="0" dirty="0" smtClean="0"/>
          </a:p>
          <a:p>
            <a:r>
              <a:rPr lang="en-US" sz="2000" b="0" dirty="0" smtClean="0"/>
              <a:t>Other false positive cases: CRC pass, but wrong </a:t>
            </a:r>
            <a:r>
              <a:rPr lang="en-US" sz="2000" b="0" dirty="0" err="1" smtClean="0"/>
              <a:t>Ack</a:t>
            </a:r>
            <a:r>
              <a:rPr lang="en-US" sz="2000" b="0" dirty="0" smtClean="0"/>
              <a:t> indication</a:t>
            </a:r>
          </a:p>
          <a:p>
            <a:pPr lvl="1"/>
            <a:r>
              <a:rPr lang="en-US" sz="1800" dirty="0" smtClean="0"/>
              <a:t>Regular frame (interpreted as short </a:t>
            </a:r>
            <a:r>
              <a:rPr lang="en-US" sz="1800" dirty="0" err="1" smtClean="0"/>
              <a:t>Ack</a:t>
            </a:r>
            <a:r>
              <a:rPr lang="en-US" sz="1800" dirty="0" smtClean="0"/>
              <a:t>): stop processing fields after SIG, and wait until medium becomes idle</a:t>
            </a:r>
          </a:p>
          <a:p>
            <a:pPr lvl="1"/>
            <a:r>
              <a:rPr lang="en-US" sz="1800" dirty="0" err="1" smtClean="0"/>
              <a:t>Ack</a:t>
            </a:r>
            <a:r>
              <a:rPr lang="en-US" sz="1800" dirty="0" smtClean="0"/>
              <a:t> frame (interpreted as regular frame): try to decode signals after SIG, but find the medium becomes idle</a:t>
            </a:r>
            <a:endParaRPr lang="en-US" sz="1000" b="0" dirty="0" smtClean="0"/>
          </a:p>
          <a:p>
            <a:endParaRPr lang="en-US" sz="20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Marvell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5517</TotalTime>
  <Words>1188</Words>
  <Application>Microsoft Office PowerPoint</Application>
  <PresentationFormat>On-screen Show (4:3)</PresentationFormat>
  <Paragraphs>228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place presentation subject title text here]</vt:lpstr>
      <vt:lpstr>Document</vt:lpstr>
      <vt:lpstr>Visio</vt:lpstr>
      <vt:lpstr>Short Ack</vt:lpstr>
      <vt:lpstr>Slide 2</vt:lpstr>
      <vt:lpstr>Normal Ack overhead</vt:lpstr>
      <vt:lpstr>The basic idea</vt:lpstr>
      <vt:lpstr>Short Ack SIG design (1)</vt:lpstr>
      <vt:lpstr>Short Ack SIG design (2)</vt:lpstr>
      <vt:lpstr>Short Ack SIG design (3)</vt:lpstr>
      <vt:lpstr>False positive cases (1)</vt:lpstr>
      <vt:lpstr>False positive cases (2) </vt:lpstr>
      <vt:lpstr>Ack ID design</vt:lpstr>
      <vt:lpstr>Conclusions</vt:lpstr>
      <vt:lpstr>Straw poll 1</vt:lpstr>
      <vt:lpstr>Straw poll 2</vt:lpstr>
      <vt:lpstr>Straw poll 3</vt:lpstr>
      <vt:lpstr>Straw poll 4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yongliu</cp:lastModifiedBy>
  <cp:revision>192</cp:revision>
  <cp:lastPrinted>2010-12-20T20:45:24Z</cp:lastPrinted>
  <dcterms:created xsi:type="dcterms:W3CDTF">2010-12-20T20:39:38Z</dcterms:created>
  <dcterms:modified xsi:type="dcterms:W3CDTF">2012-03-10T02:42:46Z</dcterms:modified>
</cp:coreProperties>
</file>