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51" autoAdjust="0"/>
    <p:restoredTop sz="86381" autoAdjust="0"/>
  </p:normalViewPr>
  <p:slideViewPr>
    <p:cSldViewPr snapToGrid="0">
      <p:cViewPr>
        <p:scale>
          <a:sx n="80" d="100"/>
          <a:sy n="80" d="100"/>
        </p:scale>
        <p:origin x="-690" y="-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94" y="1394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 altLang="zh-CN"/>
              <a:t>July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 dirty="0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ea typeface="MS Gothic" pitchFamily="49" charset="-128"/>
              </a:defRPr>
            </a:lvl1pPr>
          </a:lstStyle>
          <a:p>
            <a:fld id="{F23C5D47-1D9E-4B9E-808E-2095D491A1D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/>
              <a:t>July 2011</a:t>
            </a:r>
            <a:endParaRPr lang="en-US"/>
          </a:p>
        </p:txBody>
      </p:sp>
      <p:sp>
        <p:nvSpPr>
          <p:cNvPr id="133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r>
              <a:rPr lang="en-US" altLang="zh-CN"/>
              <a:t>Page </a:t>
            </a:r>
            <a:fld id="{FCFF247C-132A-4209-9FC7-6B83A991B43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802.11-11/xxxxr0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July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/>
              <a:t>Page </a:t>
            </a:r>
            <a:fld id="{26D10FE3-FCEA-4F4A-8599-10A455D58590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434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802.11-11/xxxxr0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July 2011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/>
              <a:t>Page </a:t>
            </a:r>
            <a:fld id="{1E779296-8A99-48B3-B192-15C0D8BFD8C5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536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CDFAF101-9C6B-478F-963E-9FA58E223E43}" type="slidenum">
              <a:rPr lang="en-GB" altLang="zh-CN"/>
              <a:pPr/>
              <a:t>‹#›</a:t>
            </a:fld>
            <a:endParaRPr lang="en-GB" altLang="zh-CN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E6839059-DD2B-4222-A486-60D557E73405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A3042E9A-1CD5-436C-A9C1-705C994E7F1A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9ACF98BA-AF8E-4E27-AFBE-70B5EC8B464C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Footer Placeholder 7"/>
          <p:cNvSpPr>
            <a:spLocks noGrp="1"/>
          </p:cNvSpPr>
          <p:nvPr>
            <p:ph type="ftr" idx="10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EA555BD6-7FF2-4F08-B805-7587A5553525}" type="slidenum">
              <a:rPr lang="en-GB" altLang="zh-CN"/>
              <a:pPr/>
              <a:t>‹#›</a:t>
            </a:fld>
            <a:endParaRPr lang="en-GB" altLang="zh-CN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989D66C8-C080-4FF6-9FD9-DC0FEF1208C1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7E95BF22-332E-4598-9EB4-40F901EDFC38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947D978C-79AB-494D-83B2-F2090E8CBE40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</a:t>
            </a:r>
            <a:r>
              <a:rPr lang="en-US" altLang="zh-CN" dirty="0"/>
              <a:t>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B790B888-2BF8-4E31-BA31-015FB4DC1A48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the outline text format</a:t>
            </a:r>
          </a:p>
          <a:p>
            <a:pPr lvl="1"/>
            <a:r>
              <a:rPr lang="en-GB" altLang="zh-CN" smtClean="0"/>
              <a:t>Second Outline Level</a:t>
            </a:r>
          </a:p>
          <a:p>
            <a:pPr lvl="2"/>
            <a:r>
              <a:rPr lang="en-GB" altLang="zh-CN" smtClean="0"/>
              <a:t>Third Outline Level</a:t>
            </a:r>
          </a:p>
          <a:p>
            <a:pPr lvl="3"/>
            <a:r>
              <a:rPr lang="en-GB" altLang="zh-CN" smtClean="0"/>
              <a:t>Fourth Outline Level</a:t>
            </a:r>
          </a:p>
          <a:p>
            <a:pPr lvl="4"/>
            <a:r>
              <a:rPr lang="en-GB" altLang="zh-CN" smtClean="0"/>
              <a:t>Fifth Outline Level</a:t>
            </a:r>
          </a:p>
          <a:p>
            <a:pPr lvl="4"/>
            <a:r>
              <a:rPr lang="en-GB" altLang="zh-CN" smtClean="0"/>
              <a:t>Sixth Outline Level</a:t>
            </a:r>
          </a:p>
          <a:p>
            <a:pPr lvl="4"/>
            <a:r>
              <a:rPr lang="en-GB" altLang="zh-CN" smtClean="0"/>
              <a:t>Seventh Outline Level</a:t>
            </a:r>
          </a:p>
          <a:p>
            <a:pPr lvl="4"/>
            <a:r>
              <a:rPr lang="en-GB" altLang="zh-CN" smtClean="0"/>
              <a:t>Eighth Outline Level</a:t>
            </a:r>
          </a:p>
          <a:p>
            <a:pPr lvl="4"/>
            <a:r>
              <a:rPr lang="en-GB" altLang="zh-CN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 b="1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r>
              <a:rPr lang="en-GB" altLang="zh-CN"/>
              <a:t>Slide </a:t>
            </a:r>
            <a:fld id="{2DCB83BB-398C-4F52-8C43-F047603601B3}" type="slidenum">
              <a:rPr lang="en-GB" altLang="zh-CN"/>
              <a:pPr/>
              <a:t>‹#›</a:t>
            </a:fld>
            <a:endParaRPr lang="en-GB" altLang="zh-CN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11-12/0313-01-00ac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83" r:id="rId2"/>
    <p:sldLayoutId id="2147483784" r:id="rId3"/>
    <p:sldLayoutId id="2147483785" r:id="rId4"/>
    <p:sldLayoutId id="2147483791" r:id="rId5"/>
    <p:sldLayoutId id="2147483786" r:id="rId6"/>
    <p:sldLayoutId id="2147483787" r:id="rId7"/>
    <p:sldLayoutId id="2147483788" r:id="rId8"/>
    <p:sldLayoutId id="214748378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29188" y="6475413"/>
            <a:ext cx="3613150" cy="23971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/>
              <a:t>Slide </a:t>
            </a:r>
            <a:fld id="{F286BC45-0796-4E30-B3B0-17E99C1A6AD8}" type="slidenum">
              <a:rPr lang="en-GB" altLang="zh-CN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altLang="zh-CN"/>
          </a:p>
        </p:txBody>
      </p:sp>
      <p:sp>
        <p:nvSpPr>
          <p:cNvPr id="102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Resolution to CID 5310</a:t>
            </a:r>
            <a:endParaRPr lang="en-GB" altLang="zh-CN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6125" y="1801813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 smtClean="0"/>
              <a:t>Date:</a:t>
            </a:r>
            <a:r>
              <a:rPr lang="en-GB" altLang="zh-CN" sz="2000" b="0" dirty="0" smtClean="0"/>
              <a:t> 2012-03-07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82625" y="3001963"/>
          <a:ext cx="7915275" cy="3589337"/>
        </p:xfrm>
        <a:graphic>
          <a:graphicData uri="http://schemas.openxmlformats.org/presentationml/2006/ole">
            <p:oleObj spid="_x0000_s1026" name="Document" r:id="rId4" imgW="8382319" imgH="3785130" progId="Word.Document.8">
              <p:embed/>
            </p:oleObj>
          </a:graphicData>
        </a:graphic>
      </p:graphicFrame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593725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altLang="zh-CN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/>
              <a:t>Slide </a:t>
            </a:r>
            <a:fld id="{C001AA42-1D74-4207-8D44-D1E958BFD3FF}" type="slidenum">
              <a:rPr lang="en-GB" altLang="zh-CN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altLang="zh-CN"/>
          </a:p>
        </p:txBody>
      </p:sp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 smtClean="0"/>
              <a:t>CID </a:t>
            </a:r>
            <a:r>
              <a:rPr lang="en-GB" altLang="zh-CN" dirty="0" smtClean="0"/>
              <a:t>5310</a:t>
            </a:r>
            <a:endParaRPr lang="en-GB" altLang="zh-CN" dirty="0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    </a:t>
            </a:r>
            <a:r>
              <a:rPr lang="en-US" b="0" i="1" dirty="0" smtClean="0"/>
              <a:t>Page 265, Line 05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i="1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	Equation 117, denoting </a:t>
            </a:r>
            <a:r>
              <a:rPr lang="en-US" dirty="0" err="1" smtClean="0"/>
              <a:t>N_Sym_init</a:t>
            </a:r>
            <a:r>
              <a:rPr lang="en-US" dirty="0" smtClean="0"/>
              <a:t> is incorrect when both LDPC and STBC are </a:t>
            </a:r>
            <a:r>
              <a:rPr lang="en-US" dirty="0" smtClean="0"/>
              <a:t>enabled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	</a:t>
            </a:r>
            <a:r>
              <a:rPr lang="en-US" altLang="zh-CN" i="1" dirty="0" smtClean="0"/>
              <a:t>Note: CID 4221 is identical</a:t>
            </a:r>
            <a:r>
              <a:rPr lang="en-US" altLang="zh-CN" dirty="0" smtClean="0"/>
              <a:t>.</a:t>
            </a:r>
            <a:endParaRPr lang="en-US" altLang="zh-CN" dirty="0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3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569794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solidFill>
                  <a:schemeClr val="tx1"/>
                </a:solidFill>
              </a:rPr>
              <a:t>N_sym</a:t>
            </a:r>
            <a:r>
              <a:rPr lang="en-US" altLang="zh-TW" dirty="0" smtClean="0">
                <a:solidFill>
                  <a:schemeClr val="tx1"/>
                </a:solidFill>
              </a:rPr>
              <a:t> issue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8928"/>
            <a:ext cx="7770813" cy="4113213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TW" sz="1800" dirty="0" smtClean="0"/>
              <a:t>The r</a:t>
            </a:r>
            <a:r>
              <a:rPr lang="en-US" altLang="zh-TW" sz="1800" i="0" dirty="0" smtClean="0">
                <a:effectLst/>
              </a:rPr>
              <a:t>eceiver evaluates the symbol number by L-SIG and the VHT-SIG-A </a:t>
            </a:r>
            <a:r>
              <a:rPr lang="en-US" altLang="zh-TW" sz="1800" dirty="0" smtClean="0"/>
              <a:t>as follows</a:t>
            </a:r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/>
            <a:endParaRPr lang="en-US" altLang="zh-TW" sz="1800" dirty="0" smtClean="0"/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/>
            <a:endParaRPr lang="en-US" altLang="zh-TW" sz="1800" dirty="0" smtClean="0"/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/>
            <a:endParaRPr lang="en-US" altLang="zh-TW" sz="1800" dirty="0" smtClean="0"/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/>
            <a:endParaRPr lang="en-US" altLang="zh-TW" sz="1800" dirty="0" smtClean="0"/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zh-TW" sz="1800" dirty="0" smtClean="0"/>
              <a:t>The highlighted part of the above equation is incorrect. We illustrate the problem by the following example.</a:t>
            </a:r>
          </a:p>
          <a:p>
            <a:pPr eaLnBrk="1" hangingPunct="1"/>
            <a:endParaRPr lang="en-US" altLang="zh-TW" sz="1600" i="0" dirty="0" smtClean="0">
              <a:effectLst/>
            </a:endParaRPr>
          </a:p>
        </p:txBody>
      </p:sp>
      <p:grpSp>
        <p:nvGrpSpPr>
          <p:cNvPr id="2" name="Group 17"/>
          <p:cNvGrpSpPr/>
          <p:nvPr/>
        </p:nvGrpSpPr>
        <p:grpSpPr>
          <a:xfrm>
            <a:off x="2729552" y="2115399"/>
            <a:ext cx="3847239" cy="3534775"/>
            <a:chOff x="971600" y="1844824"/>
            <a:chExt cx="4905375" cy="4172669"/>
          </a:xfrm>
        </p:grpSpPr>
        <p:grpSp>
          <p:nvGrpSpPr>
            <p:cNvPr id="3" name="Group 13"/>
            <p:cNvGrpSpPr/>
            <p:nvPr/>
          </p:nvGrpSpPr>
          <p:grpSpPr>
            <a:xfrm>
              <a:off x="971600" y="1844824"/>
              <a:ext cx="4905375" cy="1944985"/>
              <a:chOff x="971600" y="1988071"/>
              <a:chExt cx="4905375" cy="1944985"/>
            </a:xfrm>
          </p:grpSpPr>
          <p:pic>
            <p:nvPicPr>
              <p:cNvPr id="61444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971600" y="1988071"/>
                <a:ext cx="2933700" cy="504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445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71600" y="2492375"/>
                <a:ext cx="4371975" cy="847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446" name="Picture 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971600" y="3361556"/>
                <a:ext cx="4905375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oup 16"/>
            <p:cNvGrpSpPr/>
            <p:nvPr/>
          </p:nvGrpSpPr>
          <p:grpSpPr>
            <a:xfrm>
              <a:off x="971600" y="3810526"/>
              <a:ext cx="3629025" cy="814804"/>
              <a:chOff x="971600" y="3810526"/>
              <a:chExt cx="3629025" cy="814804"/>
            </a:xfrm>
          </p:grpSpPr>
          <p:pic>
            <p:nvPicPr>
              <p:cNvPr id="61447" name="Picture 7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971600" y="4149080"/>
                <a:ext cx="3629025" cy="476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971600" y="3810526"/>
                <a:ext cx="24482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dirty="0" smtClean="0"/>
                  <a:t>For BCC case,</a:t>
                </a:r>
                <a:endParaRPr lang="zh-TW" altLang="en-US" sz="1600" dirty="0"/>
              </a:p>
            </p:txBody>
          </p:sp>
        </p:grpSp>
        <p:grpSp>
          <p:nvGrpSpPr>
            <p:cNvPr id="5" name="Group 15"/>
            <p:cNvGrpSpPr/>
            <p:nvPr/>
          </p:nvGrpSpPr>
          <p:grpSpPr>
            <a:xfrm>
              <a:off x="971600" y="4602614"/>
              <a:ext cx="4762500" cy="1414879"/>
              <a:chOff x="971600" y="4602614"/>
              <a:chExt cx="4762500" cy="1414879"/>
            </a:xfrm>
          </p:grpSpPr>
          <p:pic>
            <p:nvPicPr>
              <p:cNvPr id="61448" name="Picture 8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971600" y="4941168"/>
                <a:ext cx="4762500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449" name="Picture 9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971600" y="5512668"/>
                <a:ext cx="3162300" cy="504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971600" y="4602614"/>
                <a:ext cx="24482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dirty="0" smtClean="0"/>
                  <a:t>For LDPC case,</a:t>
                </a:r>
                <a:endParaRPr lang="zh-TW" altLang="en-US" sz="1600" dirty="0"/>
              </a:p>
            </p:txBody>
          </p:sp>
        </p:grpSp>
      </p:grpSp>
      <p:sp>
        <p:nvSpPr>
          <p:cNvPr id="19" name="Rectangle 18"/>
          <p:cNvSpPr/>
          <p:nvPr/>
        </p:nvSpPr>
        <p:spPr bwMode="auto">
          <a:xfrm>
            <a:off x="3262964" y="5008722"/>
            <a:ext cx="3232988" cy="21031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zh-TW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20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4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Example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1800" b="0" dirty="0" smtClean="0"/>
              <a:t>P</a:t>
            </a:r>
            <a:r>
              <a:rPr lang="en-US" altLang="zh-TW" sz="1800" b="0" i="0" dirty="0" smtClean="0">
                <a:effectLst/>
              </a:rPr>
              <a:t>arameters settings:</a:t>
            </a:r>
          </a:p>
          <a:p>
            <a:pPr lvl="1" eaLnBrk="1" hangingPunct="1"/>
            <a:r>
              <a:rPr lang="en-US" altLang="zh-TW" sz="1600" b="0" i="0" dirty="0" smtClean="0">
                <a:effectLst/>
              </a:rPr>
              <a:t>BW = 160 MHz BW</a:t>
            </a:r>
          </a:p>
          <a:p>
            <a:pPr lvl="1" eaLnBrk="1" hangingPunct="1"/>
            <a:r>
              <a:rPr lang="en-US" altLang="zh-TW" sz="1600" b="0" i="0" dirty="0" smtClean="0">
                <a:effectLst/>
              </a:rPr>
              <a:t>MCS0</a:t>
            </a:r>
          </a:p>
          <a:p>
            <a:pPr lvl="1" eaLnBrk="1" hangingPunct="1"/>
            <a:r>
              <a:rPr lang="en-US" altLang="zh-TW" sz="1600" dirty="0" smtClean="0"/>
              <a:t>1ss</a:t>
            </a:r>
          </a:p>
          <a:p>
            <a:pPr lvl="1" eaLnBrk="1" hangingPunct="1"/>
            <a:r>
              <a:rPr lang="en-US" altLang="zh-TW" sz="1600" dirty="0" smtClean="0"/>
              <a:t>LDPC</a:t>
            </a:r>
          </a:p>
          <a:p>
            <a:pPr lvl="1" eaLnBrk="1" hangingPunct="1"/>
            <a:r>
              <a:rPr lang="en-US" altLang="zh-TW" sz="1600" dirty="0" smtClean="0"/>
              <a:t>STBC</a:t>
            </a:r>
          </a:p>
          <a:p>
            <a:pPr lvl="1" eaLnBrk="1" hangingPunct="1"/>
            <a:r>
              <a:rPr lang="en-US" altLang="zh-TW" sz="1600" dirty="0" smtClean="0"/>
              <a:t>Normal GI</a:t>
            </a:r>
          </a:p>
          <a:p>
            <a:pPr lvl="1" eaLnBrk="1" hangingPunct="1"/>
            <a:r>
              <a:rPr lang="en-US" altLang="zh-TW" sz="1600" dirty="0" err="1" smtClean="0"/>
              <a:t>PSDU_Length</a:t>
            </a:r>
            <a:r>
              <a:rPr lang="en-US" altLang="zh-TW" sz="1600" dirty="0" smtClean="0"/>
              <a:t> = 150</a:t>
            </a:r>
          </a:p>
          <a:p>
            <a:pPr lvl="1" eaLnBrk="1" hangingPunct="1">
              <a:buNone/>
            </a:pPr>
            <a:endParaRPr lang="en-US" altLang="zh-TW" sz="1600" b="0" i="0" dirty="0" smtClean="0">
              <a:effectLst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5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Example (</a:t>
            </a:r>
            <a:r>
              <a:rPr lang="en-US" altLang="zh-TW" dirty="0" err="1" smtClean="0">
                <a:solidFill>
                  <a:schemeClr val="tx1"/>
                </a:solidFill>
              </a:rPr>
              <a:t>contd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10436"/>
            <a:ext cx="7770813" cy="4483977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TW" i="0" dirty="0" smtClean="0">
                <a:effectLst/>
              </a:rPr>
              <a:t>In TX side</a:t>
            </a:r>
            <a:endParaRPr lang="en-US" altLang="zh-TW" sz="1800" i="0" dirty="0" smtClean="0">
              <a:effectLst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zh-TW" dirty="0" err="1" smtClean="0"/>
              <a:t>N_dbps</a:t>
            </a:r>
            <a:r>
              <a:rPr lang="en-US" altLang="zh-TW" dirty="0" smtClean="0"/>
              <a:t> = 234, </a:t>
            </a:r>
            <a:r>
              <a:rPr lang="en-US" altLang="zh-TW" dirty="0" err="1" smtClean="0"/>
              <a:t>N_cbps</a:t>
            </a:r>
            <a:r>
              <a:rPr lang="en-US" altLang="zh-TW" dirty="0" smtClean="0"/>
              <a:t> = 468, </a:t>
            </a:r>
            <a:r>
              <a:rPr lang="en-US" altLang="zh-TW" dirty="0" err="1" smtClean="0"/>
              <a:t>m_STBC</a:t>
            </a:r>
            <a:r>
              <a:rPr lang="en-US" altLang="zh-TW" dirty="0" smtClean="0"/>
              <a:t> = 2, </a:t>
            </a:r>
            <a:r>
              <a:rPr lang="en-US" altLang="zh-TW" dirty="0" err="1" smtClean="0">
                <a:solidFill>
                  <a:srgbClr val="0000FF"/>
                </a:solidFill>
              </a:rPr>
              <a:t>N_sym_init</a:t>
            </a:r>
            <a:r>
              <a:rPr lang="en-US" altLang="zh-TW" dirty="0" smtClean="0">
                <a:solidFill>
                  <a:srgbClr val="0000FF"/>
                </a:solidFill>
              </a:rPr>
              <a:t> = 6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zh-TW" dirty="0" smtClean="0"/>
              <a:t>LDPC processing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altLang="zh-TW" sz="1400" b="0" i="0" dirty="0" err="1" smtClean="0">
                <a:effectLst/>
              </a:rPr>
              <a:t>N_pld</a:t>
            </a:r>
            <a:r>
              <a:rPr lang="en-US" altLang="zh-TW" sz="1400" b="0" i="0" dirty="0" smtClean="0">
                <a:effectLst/>
              </a:rPr>
              <a:t> = 1404, </a:t>
            </a:r>
            <a:r>
              <a:rPr lang="en-US" altLang="zh-TW" sz="1400" b="0" i="0" dirty="0" err="1" smtClean="0">
                <a:effectLst/>
              </a:rPr>
              <a:t>N_avbits</a:t>
            </a:r>
            <a:r>
              <a:rPr lang="en-US" altLang="zh-TW" sz="1400" b="0" i="0" dirty="0" smtClean="0">
                <a:effectLst/>
              </a:rPr>
              <a:t>=2808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altLang="zh-TW" sz="1400" dirty="0" err="1" smtClean="0"/>
              <a:t>N_cw</a:t>
            </a:r>
            <a:r>
              <a:rPr lang="en-US" altLang="zh-TW" sz="1400" dirty="0" smtClean="0"/>
              <a:t> = 2, L_LDPC = 1944</a:t>
            </a:r>
            <a:endParaRPr lang="en-US" altLang="zh-TW" sz="1400" b="0" i="0" dirty="0" smtClean="0">
              <a:effectLst/>
            </a:endParaRPr>
          </a:p>
          <a:p>
            <a:pPr lvl="2" eaLnBrk="1" hangingPunct="1">
              <a:buFont typeface="Arial" pitchFamily="34" charset="0"/>
              <a:buChar char="•"/>
            </a:pPr>
            <a:r>
              <a:rPr lang="en-US" altLang="zh-TW" sz="1400" dirty="0" err="1" smtClean="0"/>
              <a:t>N_shrt</a:t>
            </a:r>
            <a:r>
              <a:rPr lang="en-US" altLang="zh-TW" sz="1400" dirty="0" smtClean="0"/>
              <a:t> = 540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altLang="zh-TW" sz="1400" dirty="0" err="1" smtClean="0"/>
              <a:t>N_punc</a:t>
            </a:r>
            <a:r>
              <a:rPr lang="en-US" altLang="zh-TW" sz="1400" dirty="0" smtClean="0"/>
              <a:t> = 540</a:t>
            </a:r>
            <a:r>
              <a:rPr lang="en-US" altLang="zh-TW" sz="1400" dirty="0" smtClean="0">
                <a:ea typeface="新細明體"/>
              </a:rPr>
              <a:t>→72, </a:t>
            </a:r>
            <a:r>
              <a:rPr lang="en-US" altLang="zh-TW" sz="1400" dirty="0" err="1" smtClean="0">
                <a:solidFill>
                  <a:srgbClr val="0000FF"/>
                </a:solidFill>
                <a:ea typeface="新細明體"/>
              </a:rPr>
              <a:t>N_sym</a:t>
            </a:r>
            <a:r>
              <a:rPr lang="en-US" altLang="zh-TW" sz="1400" dirty="0" smtClean="0">
                <a:solidFill>
                  <a:srgbClr val="0000FF"/>
                </a:solidFill>
                <a:ea typeface="新細明體"/>
              </a:rPr>
              <a:t> = 8</a:t>
            </a:r>
          </a:p>
          <a:p>
            <a:pPr lvl="2" eaLnBrk="1" hangingPunct="1"/>
            <a:endParaRPr lang="en-US" altLang="zh-TW" sz="1400" b="0" i="0" dirty="0" smtClean="0">
              <a:effectLst/>
              <a:ea typeface="新細明體"/>
            </a:endParaRPr>
          </a:p>
          <a:p>
            <a:pPr eaLnBrk="1" hangingPunct="1">
              <a:buFont typeface="Arial" pitchFamily="34" charset="0"/>
              <a:buChar char="•"/>
            </a:pPr>
            <a:endParaRPr lang="en-US" altLang="zh-TW" b="1" i="0" dirty="0" smtClean="0">
              <a:effectLst/>
              <a:ea typeface="新細明體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zh-TW" b="1" i="0" dirty="0" smtClean="0">
                <a:effectLst/>
                <a:ea typeface="新細明體"/>
              </a:rPr>
              <a:t>TXTIME = 44+8x4 = 76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zh-TW" b="1" dirty="0" smtClean="0">
              <a:ea typeface="新細明體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zh-TW" b="1" i="0" dirty="0" smtClean="0">
                <a:effectLst/>
                <a:ea typeface="新細明體"/>
              </a:rPr>
              <a:t>LG Length = 39 </a:t>
            </a:r>
            <a:endParaRPr lang="en-US" altLang="zh-TW" b="1" i="0" dirty="0" smtClean="0">
              <a:effectLst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6091220" y="1569961"/>
            <a:ext cx="2638440" cy="471080"/>
            <a:chOff x="5292080" y="2867025"/>
            <a:chExt cx="3590925" cy="790575"/>
          </a:xfrm>
        </p:grpSpPr>
        <p:pic>
          <p:nvPicPr>
            <p:cNvPr id="8192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92080" y="2867025"/>
              <a:ext cx="3590925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24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316416" y="3429000"/>
              <a:ext cx="56197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4"/>
          <p:cNvGrpSpPr/>
          <p:nvPr/>
        </p:nvGrpSpPr>
        <p:grpSpPr>
          <a:xfrm>
            <a:off x="4152586" y="2579336"/>
            <a:ext cx="2242939" cy="485775"/>
            <a:chOff x="5281389" y="3429000"/>
            <a:chExt cx="2242939" cy="485775"/>
          </a:xfrm>
        </p:grpSpPr>
        <p:pic>
          <p:nvPicPr>
            <p:cNvPr id="81925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281389" y="3667125"/>
              <a:ext cx="16668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26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019503" y="3667001"/>
              <a:ext cx="504825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27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292080" y="3429000"/>
              <a:ext cx="1524000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28" name="Picture 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019279" y="3429000"/>
              <a:ext cx="48577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7"/>
          <p:cNvGrpSpPr/>
          <p:nvPr/>
        </p:nvGrpSpPr>
        <p:grpSpPr>
          <a:xfrm>
            <a:off x="4404052" y="3247842"/>
            <a:ext cx="3338859" cy="324991"/>
            <a:chOff x="4195763" y="4149080"/>
            <a:chExt cx="3338859" cy="324991"/>
          </a:xfrm>
        </p:grpSpPr>
        <p:pic>
          <p:nvPicPr>
            <p:cNvPr id="81929" name="Picture 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195763" y="4149080"/>
              <a:ext cx="2752725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30" name="Picture 1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020272" y="4293096"/>
              <a:ext cx="51435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20"/>
          <p:cNvGrpSpPr/>
          <p:nvPr/>
        </p:nvGrpSpPr>
        <p:grpSpPr>
          <a:xfrm>
            <a:off x="4389615" y="3604683"/>
            <a:ext cx="3949824" cy="266700"/>
            <a:chOff x="4067944" y="4746476"/>
            <a:chExt cx="3949824" cy="266700"/>
          </a:xfrm>
        </p:grpSpPr>
        <p:pic>
          <p:nvPicPr>
            <p:cNvPr id="81931" name="Picture 11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067944" y="4746476"/>
              <a:ext cx="321945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32" name="Picture 1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503418" y="4803626"/>
              <a:ext cx="514350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25"/>
          <p:cNvGrpSpPr/>
          <p:nvPr/>
        </p:nvGrpSpPr>
        <p:grpSpPr>
          <a:xfrm>
            <a:off x="5259735" y="3883102"/>
            <a:ext cx="3725645" cy="1069884"/>
            <a:chOff x="2555776" y="4725144"/>
            <a:chExt cx="6315075" cy="1368152"/>
          </a:xfrm>
        </p:grpSpPr>
        <p:pic>
          <p:nvPicPr>
            <p:cNvPr id="81934" name="Picture 14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555776" y="4725144"/>
              <a:ext cx="6315075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35" name="Picture 15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555776" y="5589240"/>
              <a:ext cx="62484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36" name="Picture 16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55776" y="5836121"/>
              <a:ext cx="6286500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28" name="Straight Connector 27"/>
          <p:cNvCxnSpPr/>
          <p:nvPr/>
        </p:nvCxnSpPr>
        <p:spPr bwMode="auto">
          <a:xfrm>
            <a:off x="2915816" y="3501008"/>
            <a:ext cx="4464496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055568" y="407283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0" dirty="0" smtClean="0">
                <a:solidFill>
                  <a:srgbClr val="FF0000"/>
                </a:solidFill>
              </a:rPr>
              <a:t>194.4</a:t>
            </a:r>
            <a:endParaRPr lang="zh-TW" altLang="en-US" sz="1200" b="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58812" y="407453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0" dirty="0" smtClean="0">
                <a:solidFill>
                  <a:srgbClr val="FF0000"/>
                </a:solidFill>
              </a:rPr>
              <a:t>648</a:t>
            </a:r>
            <a:endParaRPr lang="zh-TW" altLang="en-US" sz="1200" b="0" dirty="0">
              <a:solidFill>
                <a:srgbClr val="FF0000"/>
              </a:solidFill>
            </a:endParaRPr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420488" y="5125410"/>
            <a:ext cx="66389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31"/>
          <p:cNvGrpSpPr/>
          <p:nvPr/>
        </p:nvGrpSpPr>
        <p:grpSpPr>
          <a:xfrm>
            <a:off x="1609080" y="5978488"/>
            <a:ext cx="2962920" cy="447675"/>
            <a:chOff x="1412875" y="5661248"/>
            <a:chExt cx="2962920" cy="447675"/>
          </a:xfrm>
        </p:grpSpPr>
        <p:pic>
          <p:nvPicPr>
            <p:cNvPr id="82947" name="Picture 3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412875" y="5661248"/>
              <a:ext cx="2286000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948" name="Picture 4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851920" y="5877272"/>
              <a:ext cx="52387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5775649" y="4114800"/>
            <a:ext cx="105435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7476995" y="4164559"/>
            <a:ext cx="715283" cy="62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9960" y="3846627"/>
            <a:ext cx="48387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9960" y="2797009"/>
            <a:ext cx="44005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6520400" y="237626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0" dirty="0" smtClean="0">
                <a:solidFill>
                  <a:srgbClr val="FF0000"/>
                </a:solidFill>
              </a:rPr>
              <a:t>44</a:t>
            </a:r>
            <a:endParaRPr lang="zh-TW" altLang="en-US" sz="1200" b="0" dirty="0">
              <a:solidFill>
                <a:srgbClr val="FF0000"/>
              </a:solidFill>
            </a:endParaRPr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1408" y="2091708"/>
            <a:ext cx="29146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6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Example (contd.)</a:t>
            </a:r>
            <a:endParaRPr lang="en-US" altLang="zh-TW" dirty="0" smtClean="0"/>
          </a:p>
        </p:txBody>
      </p:sp>
      <p:grpSp>
        <p:nvGrpSpPr>
          <p:cNvPr id="2" name="Group 38"/>
          <p:cNvGrpSpPr/>
          <p:nvPr/>
        </p:nvGrpSpPr>
        <p:grpSpPr>
          <a:xfrm>
            <a:off x="2539184" y="4873289"/>
            <a:ext cx="5592688" cy="485775"/>
            <a:chOff x="1283568" y="4095353"/>
            <a:chExt cx="5592688" cy="485775"/>
          </a:xfrm>
        </p:grpSpPr>
        <p:pic>
          <p:nvPicPr>
            <p:cNvPr id="8397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83568" y="4095353"/>
              <a:ext cx="4800600" cy="485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3976" name="Picture 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276181" y="4381103"/>
              <a:ext cx="600075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40"/>
          <p:cNvGrpSpPr/>
          <p:nvPr/>
        </p:nvGrpSpPr>
        <p:grpSpPr>
          <a:xfrm>
            <a:off x="2924688" y="5896528"/>
            <a:ext cx="3974926" cy="428625"/>
            <a:chOff x="1259632" y="4941168"/>
            <a:chExt cx="3974926" cy="428625"/>
          </a:xfrm>
        </p:grpSpPr>
        <p:pic>
          <p:nvPicPr>
            <p:cNvPr id="83974" name="Picture 6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259632" y="4941168"/>
              <a:ext cx="3143250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3977" name="Picture 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644008" y="5157192"/>
              <a:ext cx="590550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7688" y="1460310"/>
            <a:ext cx="7770813" cy="4634103"/>
          </a:xfrm>
        </p:spPr>
        <p:txBody>
          <a:bodyPr/>
          <a:lstStyle/>
          <a:p>
            <a:pPr eaLnBrk="1" hangingPunct="1"/>
            <a:r>
              <a:rPr lang="en-US" altLang="zh-TW" sz="1800" i="0" dirty="0" smtClean="0">
                <a:effectLst/>
              </a:rPr>
              <a:t>In RX side</a:t>
            </a:r>
          </a:p>
          <a:p>
            <a:pPr lvl="1" eaLnBrk="1" hangingPunct="1"/>
            <a:r>
              <a:rPr lang="en-US" altLang="zh-TW" sz="1600" dirty="0" smtClean="0"/>
              <a:t>LG Length = 39, RXTIME = 76</a:t>
            </a:r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r>
              <a:rPr lang="en-US" altLang="zh-TW" sz="1600" dirty="0" smtClean="0"/>
              <a:t>N’_SYM = 8</a:t>
            </a:r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r>
              <a:rPr lang="en-US" altLang="zh-TW" sz="1600" dirty="0" smtClean="0"/>
              <a:t>N_SYM =  8</a:t>
            </a:r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r>
              <a:rPr lang="en-US" altLang="zh-TW" sz="1600" b="1" dirty="0" err="1" smtClean="0">
                <a:solidFill>
                  <a:srgbClr val="FF0000"/>
                </a:solidFill>
              </a:rPr>
              <a:t>N_SYM_init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 = 7</a:t>
            </a:r>
          </a:p>
          <a:p>
            <a:pPr lvl="1" eaLnBrk="1" hangingPunct="1"/>
            <a:endParaRPr lang="en-US" altLang="zh-TW" sz="1600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altLang="zh-TW" sz="16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TW" sz="1600" b="1" dirty="0" smtClean="0">
                <a:solidFill>
                  <a:srgbClr val="FF0000"/>
                </a:solidFill>
              </a:rPr>
              <a:t>PSDU_LENGTH = 202</a:t>
            </a:r>
          </a:p>
          <a:p>
            <a:pPr lvl="1" eaLnBrk="1" hangingPunct="1"/>
            <a:endParaRPr lang="en-US" altLang="zh-TW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7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Example (contd.)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72016"/>
            <a:ext cx="7770813" cy="4113213"/>
          </a:xfrm>
        </p:spPr>
        <p:txBody>
          <a:bodyPr/>
          <a:lstStyle/>
          <a:p>
            <a:pPr eaLnBrk="1" hangingPunct="1"/>
            <a:r>
              <a:rPr lang="en-US" altLang="zh-TW" sz="1800" dirty="0" smtClean="0"/>
              <a:t>On</a:t>
            </a:r>
            <a:r>
              <a:rPr lang="en-US" altLang="zh-TW" sz="1800" i="0" dirty="0" smtClean="0">
                <a:effectLst/>
              </a:rPr>
              <a:t> RX side</a:t>
            </a:r>
          </a:p>
          <a:p>
            <a:pPr lvl="1" eaLnBrk="1" hangingPunct="1"/>
            <a:r>
              <a:rPr lang="en-US" altLang="zh-TW" sz="1600" b="0" i="0" dirty="0" smtClean="0"/>
              <a:t>LDPC processing</a:t>
            </a:r>
            <a:endParaRPr lang="en-US" altLang="zh-TW" sz="1400" b="0" i="0" dirty="0" smtClean="0"/>
          </a:p>
          <a:p>
            <a:pPr lvl="2" eaLnBrk="1" hangingPunct="1"/>
            <a:r>
              <a:rPr lang="en-US" altLang="zh-TW" sz="1400" dirty="0" err="1" smtClean="0">
                <a:solidFill>
                  <a:srgbClr val="FF0000"/>
                </a:solidFill>
              </a:rPr>
              <a:t>N_pld</a:t>
            </a:r>
            <a:r>
              <a:rPr lang="en-US" altLang="zh-TW" sz="1400" dirty="0" smtClean="0">
                <a:solidFill>
                  <a:srgbClr val="FF0000"/>
                </a:solidFill>
              </a:rPr>
              <a:t> = 1638, 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N_avbits</a:t>
            </a:r>
            <a:r>
              <a:rPr lang="en-US" altLang="zh-TW" sz="1400" dirty="0" smtClean="0">
                <a:solidFill>
                  <a:srgbClr val="FF0000"/>
                </a:solidFill>
              </a:rPr>
              <a:t>= 3276</a:t>
            </a:r>
          </a:p>
          <a:p>
            <a:pPr lvl="2" eaLnBrk="1" hangingPunct="1"/>
            <a:r>
              <a:rPr lang="en-US" altLang="zh-TW" sz="1400" dirty="0" err="1" smtClean="0"/>
              <a:t>N_cw</a:t>
            </a:r>
            <a:r>
              <a:rPr lang="en-US" altLang="zh-TW" sz="1400" dirty="0" smtClean="0"/>
              <a:t> = 2, L_LDPC = 1944</a:t>
            </a:r>
          </a:p>
          <a:p>
            <a:pPr lvl="2" eaLnBrk="1" hangingPunct="1"/>
            <a:r>
              <a:rPr lang="en-US" altLang="zh-TW" sz="1400" dirty="0" err="1" smtClean="0">
                <a:solidFill>
                  <a:srgbClr val="FF0000"/>
                </a:solidFill>
              </a:rPr>
              <a:t>N_shrt</a:t>
            </a:r>
            <a:r>
              <a:rPr lang="en-US" altLang="zh-TW" sz="1400" dirty="0" smtClean="0">
                <a:solidFill>
                  <a:srgbClr val="FF0000"/>
                </a:solidFill>
              </a:rPr>
              <a:t> = 306</a:t>
            </a:r>
          </a:p>
          <a:p>
            <a:pPr lvl="2" eaLnBrk="1" hangingPunct="1"/>
            <a:r>
              <a:rPr lang="en-US" altLang="zh-TW" sz="1400" dirty="0" err="1" smtClean="0"/>
              <a:t>N_punc</a:t>
            </a:r>
            <a:r>
              <a:rPr lang="en-US" altLang="zh-TW" sz="1400" dirty="0" smtClean="0"/>
              <a:t> = 306 </a:t>
            </a:r>
            <a:r>
              <a:rPr lang="en-US" altLang="zh-TW" sz="1400" dirty="0" smtClean="0">
                <a:ea typeface="新細明體"/>
              </a:rPr>
              <a:t>, </a:t>
            </a:r>
            <a:r>
              <a:rPr lang="en-US" altLang="zh-TW" sz="1400" dirty="0" err="1" smtClean="0">
                <a:ea typeface="新細明體"/>
              </a:rPr>
              <a:t>N_sym</a:t>
            </a:r>
            <a:r>
              <a:rPr lang="en-US" altLang="zh-TW" sz="1400" dirty="0" smtClean="0">
                <a:ea typeface="新細明體"/>
              </a:rPr>
              <a:t> = 7</a:t>
            </a:r>
          </a:p>
          <a:p>
            <a:pPr lvl="2" eaLnBrk="1" hangingPunct="1"/>
            <a:endParaRPr lang="en-US" altLang="zh-TW" sz="1400" dirty="0" smtClean="0">
              <a:ea typeface="新細明體"/>
            </a:endParaRPr>
          </a:p>
          <a:p>
            <a:pPr eaLnBrk="1" hangingPunct="1">
              <a:buNone/>
            </a:pPr>
            <a:r>
              <a:rPr lang="en-US" altLang="zh-TW" sz="1800" dirty="0" smtClean="0">
                <a:ea typeface="新細明體"/>
              </a:rPr>
              <a:t>However on</a:t>
            </a:r>
            <a:r>
              <a:rPr lang="en-US" altLang="zh-TW" sz="1800" i="0" dirty="0" smtClean="0">
                <a:effectLst/>
                <a:ea typeface="新細明體"/>
              </a:rPr>
              <a:t> TX side</a:t>
            </a:r>
          </a:p>
          <a:p>
            <a:pPr lvl="1" eaLnBrk="1" hangingPunct="1"/>
            <a:r>
              <a:rPr lang="en-US" altLang="zh-TW" sz="1600" dirty="0" smtClean="0"/>
              <a:t>LDPC processing</a:t>
            </a:r>
          </a:p>
          <a:p>
            <a:pPr lvl="2" eaLnBrk="1" hangingPunct="1"/>
            <a:r>
              <a:rPr lang="en-US" altLang="zh-TW" sz="1400" dirty="0" err="1" smtClean="0"/>
              <a:t>N_pld</a:t>
            </a:r>
            <a:r>
              <a:rPr lang="en-US" altLang="zh-TW" sz="1400" dirty="0" smtClean="0"/>
              <a:t> = 1404, </a:t>
            </a:r>
            <a:r>
              <a:rPr lang="en-US" altLang="zh-TW" sz="1400" dirty="0" err="1" smtClean="0"/>
              <a:t>N_avbits</a:t>
            </a:r>
            <a:r>
              <a:rPr lang="en-US" altLang="zh-TW" sz="1400" dirty="0" smtClean="0"/>
              <a:t>=2808</a:t>
            </a:r>
          </a:p>
          <a:p>
            <a:pPr lvl="2" eaLnBrk="1" hangingPunct="1"/>
            <a:r>
              <a:rPr lang="en-US" altLang="zh-TW" sz="1400" dirty="0" err="1" smtClean="0"/>
              <a:t>N_cw</a:t>
            </a:r>
            <a:r>
              <a:rPr lang="en-US" altLang="zh-TW" sz="1400" dirty="0" smtClean="0"/>
              <a:t> = 2, L_LDPC = 1944</a:t>
            </a:r>
          </a:p>
          <a:p>
            <a:pPr lvl="2" eaLnBrk="1" hangingPunct="1"/>
            <a:r>
              <a:rPr lang="en-US" altLang="zh-TW" sz="1400" dirty="0" err="1" smtClean="0"/>
              <a:t>N_shrt</a:t>
            </a:r>
            <a:r>
              <a:rPr lang="en-US" altLang="zh-TW" sz="1400" dirty="0" smtClean="0"/>
              <a:t> = 540.</a:t>
            </a:r>
          </a:p>
          <a:p>
            <a:pPr lvl="2" eaLnBrk="1" hangingPunct="1"/>
            <a:r>
              <a:rPr lang="en-US" altLang="zh-TW" sz="1400" dirty="0" err="1" smtClean="0"/>
              <a:t>N_punc</a:t>
            </a:r>
            <a:r>
              <a:rPr lang="en-US" altLang="zh-TW" sz="1400" dirty="0" smtClean="0"/>
              <a:t> = 540</a:t>
            </a:r>
            <a:r>
              <a:rPr lang="en-US" altLang="zh-TW" sz="1400" dirty="0" smtClean="0">
                <a:ea typeface="新細明體"/>
              </a:rPr>
              <a:t>→72, </a:t>
            </a:r>
            <a:r>
              <a:rPr lang="en-US" altLang="zh-TW" sz="1400" dirty="0" err="1" smtClean="0">
                <a:ea typeface="新細明體"/>
              </a:rPr>
              <a:t>N_sym</a:t>
            </a:r>
            <a:r>
              <a:rPr lang="en-US" altLang="zh-TW" sz="1400" dirty="0" smtClean="0">
                <a:ea typeface="新細明體"/>
              </a:rPr>
              <a:t> = 8</a:t>
            </a:r>
          </a:p>
          <a:p>
            <a:pPr eaLnBrk="1" hangingPunct="1"/>
            <a:endParaRPr lang="en-US" altLang="zh-TW" sz="1800" b="0" i="0" dirty="0" smtClean="0">
              <a:effectLst/>
              <a:ea typeface="新細明體"/>
            </a:endParaRPr>
          </a:p>
          <a:p>
            <a:pPr lvl="2" eaLnBrk="1" hangingPunct="1"/>
            <a:endParaRPr lang="en-US" altLang="zh-TW" sz="1400" b="0" i="0" dirty="0" smtClean="0">
              <a:effectLst/>
              <a:ea typeface="新細明體"/>
            </a:endParaRPr>
          </a:p>
          <a:p>
            <a:pPr lvl="2" eaLnBrk="1" hangingPunct="1"/>
            <a:endParaRPr lang="en-US" altLang="zh-TW" sz="1400" dirty="0" smtClean="0">
              <a:ea typeface="新細明體"/>
            </a:endParaRPr>
          </a:p>
          <a:p>
            <a:pPr lvl="2" eaLnBrk="1" hangingPunct="1"/>
            <a:endParaRPr lang="en-US" altLang="zh-TW" sz="1400" b="0" i="0" dirty="0" smtClean="0">
              <a:effectLst/>
            </a:endParaRPr>
          </a:p>
        </p:txBody>
      </p:sp>
      <p:grpSp>
        <p:nvGrpSpPr>
          <p:cNvPr id="2" name="Group 14"/>
          <p:cNvGrpSpPr/>
          <p:nvPr/>
        </p:nvGrpSpPr>
        <p:grpSpPr>
          <a:xfrm>
            <a:off x="5353397" y="2991373"/>
            <a:ext cx="2242939" cy="485775"/>
            <a:chOff x="5281389" y="3429000"/>
            <a:chExt cx="2242939" cy="485775"/>
          </a:xfrm>
        </p:grpSpPr>
        <p:pic>
          <p:nvPicPr>
            <p:cNvPr id="22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1389" y="3667125"/>
              <a:ext cx="16668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19503" y="3667001"/>
              <a:ext cx="504825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292080" y="3429000"/>
              <a:ext cx="1524000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019279" y="3429000"/>
              <a:ext cx="48577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7"/>
          <p:cNvGrpSpPr/>
          <p:nvPr/>
        </p:nvGrpSpPr>
        <p:grpSpPr>
          <a:xfrm>
            <a:off x="5364088" y="3458470"/>
            <a:ext cx="3338859" cy="324991"/>
            <a:chOff x="4195763" y="4149080"/>
            <a:chExt cx="3338859" cy="324991"/>
          </a:xfrm>
        </p:grpSpPr>
        <p:pic>
          <p:nvPicPr>
            <p:cNvPr id="27" name="Picture 9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195763" y="4149080"/>
              <a:ext cx="2752725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020272" y="4293096"/>
              <a:ext cx="51435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0"/>
          <p:cNvGrpSpPr/>
          <p:nvPr/>
        </p:nvGrpSpPr>
        <p:grpSpPr>
          <a:xfrm>
            <a:off x="4788024" y="3783461"/>
            <a:ext cx="3949824" cy="266700"/>
            <a:chOff x="4067944" y="4746476"/>
            <a:chExt cx="3949824" cy="266700"/>
          </a:xfrm>
        </p:grpSpPr>
        <p:pic>
          <p:nvPicPr>
            <p:cNvPr id="30" name="Picture 1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067944" y="4746476"/>
              <a:ext cx="321945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1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503418" y="4803626"/>
              <a:ext cx="514350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" name="Rectangle 31"/>
          <p:cNvSpPr/>
          <p:nvPr/>
        </p:nvSpPr>
        <p:spPr bwMode="auto">
          <a:xfrm>
            <a:off x="1043608" y="3031784"/>
            <a:ext cx="3456384" cy="165618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zh-TW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166440" y="2281144"/>
            <a:ext cx="3312368" cy="165618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zh-TW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19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8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Summary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72016"/>
            <a:ext cx="7770813" cy="4113213"/>
          </a:xfrm>
        </p:spPr>
        <p:txBody>
          <a:bodyPr/>
          <a:lstStyle/>
          <a:p>
            <a:pPr eaLnBrk="1" hangingPunct="1"/>
            <a:r>
              <a:rPr lang="en-US" altLang="zh-TW" sz="1800" dirty="0" smtClean="0"/>
              <a:t>In the example, we note that N_SYM and </a:t>
            </a:r>
            <a:r>
              <a:rPr lang="en-US" altLang="zh-TW" sz="1800" dirty="0" err="1" smtClean="0"/>
              <a:t>N_SYM_init</a:t>
            </a:r>
            <a:r>
              <a:rPr lang="en-US" altLang="zh-TW" sz="1800" dirty="0" smtClean="0"/>
              <a:t> differ by two on the TX side, when STBC is enabled.</a:t>
            </a:r>
          </a:p>
          <a:p>
            <a:pPr eaLnBrk="1" hangingPunct="1"/>
            <a:endParaRPr lang="en-US" altLang="zh-TW" sz="1800" dirty="0" smtClean="0"/>
          </a:p>
          <a:p>
            <a:pPr eaLnBrk="1" hangingPunct="1"/>
            <a:r>
              <a:rPr lang="en-US" altLang="zh-TW" sz="1800" dirty="0" smtClean="0"/>
              <a:t>Therefore, we should align the calculation on the RX side: remove two symbols as initial symbol number.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043608" y="3031784"/>
            <a:ext cx="3456384" cy="165618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zh-TW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19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9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Proposed Resolution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98042"/>
            <a:ext cx="7770813" cy="2996371"/>
          </a:xfrm>
        </p:spPr>
        <p:txBody>
          <a:bodyPr/>
          <a:lstStyle/>
          <a:p>
            <a:pPr eaLnBrk="1" hangingPunct="1"/>
            <a:r>
              <a:rPr lang="en-US" altLang="zh-TW" sz="1800" b="0" i="0" dirty="0" smtClean="0">
                <a:effectLst/>
              </a:rPr>
              <a:t>The equation 117 (shown above) is rewritten as follow:</a:t>
            </a:r>
          </a:p>
          <a:p>
            <a:pPr eaLnBrk="1" hangingPunct="1"/>
            <a:endParaRPr lang="en-US" altLang="zh-TW" sz="1800" b="0" i="0" dirty="0" smtClean="0">
              <a:effectLst/>
            </a:endParaRPr>
          </a:p>
          <a:p>
            <a:pPr eaLnBrk="1" hangingPunct="1"/>
            <a:endParaRPr lang="en-US" altLang="zh-TW" sz="1800" b="0" i="0" dirty="0" smtClean="0">
              <a:effectLst/>
            </a:endParaRPr>
          </a:p>
          <a:p>
            <a:pPr eaLnBrk="1" hangingPunct="1"/>
            <a:endParaRPr lang="en-US" altLang="zh-TW" sz="1800" b="0" i="0" dirty="0" smtClean="0">
              <a:effectLst/>
            </a:endParaRPr>
          </a:p>
          <a:p>
            <a:pPr eaLnBrk="1" hangingPunct="1"/>
            <a:endParaRPr lang="en-US" altLang="zh-TW" sz="1800" b="0" i="0" dirty="0" smtClean="0">
              <a:effectLst/>
            </a:endParaRPr>
          </a:p>
        </p:txBody>
      </p:sp>
      <p:pic>
        <p:nvPicPr>
          <p:cNvPr id="6144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1747" y="1929057"/>
            <a:ext cx="476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762595" y="3795713"/>
          <a:ext cx="7504112" cy="925512"/>
        </p:xfrm>
        <a:graphic>
          <a:graphicData uri="http://schemas.openxmlformats.org/presentationml/2006/ole">
            <p:oleObj spid="_x0000_s13314" name="公式" r:id="rId5" imgW="5765760" imgH="711000" progId="Equation.3">
              <p:embed/>
            </p:oleObj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 flipV="1">
            <a:off x="982638" y="2358604"/>
            <a:ext cx="5595583" cy="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ppt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802-11-Submission-ppt template</Template>
  <TotalTime>2080</TotalTime>
  <Words>351</Words>
  <Application>Microsoft Office PowerPoint</Application>
  <PresentationFormat>On-screen Show (4:3)</PresentationFormat>
  <Paragraphs>130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802-11-Submission-ppt template</vt:lpstr>
      <vt:lpstr>Document</vt:lpstr>
      <vt:lpstr>公式</vt:lpstr>
      <vt:lpstr>Resolution to CID 5310</vt:lpstr>
      <vt:lpstr>CID 5310</vt:lpstr>
      <vt:lpstr>N_sym issue</vt:lpstr>
      <vt:lpstr>Example</vt:lpstr>
      <vt:lpstr>Example (contd)</vt:lpstr>
      <vt:lpstr>Example (contd.)</vt:lpstr>
      <vt:lpstr>Example (contd.)</vt:lpstr>
      <vt:lpstr>Summary</vt:lpstr>
      <vt:lpstr>Proposed Resolution</vt:lpstr>
    </vt:vector>
  </TitlesOfParts>
  <Company>ZTE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Bundling</dc:title>
  <dc:creator>James Wang</dc:creator>
  <cp:lastModifiedBy>mtk30118</cp:lastModifiedBy>
  <cp:revision>121</cp:revision>
  <cp:lastPrinted>1601-01-01T00:00:00Z</cp:lastPrinted>
  <dcterms:created xsi:type="dcterms:W3CDTF">2011-07-11T05:49:01Z</dcterms:created>
  <dcterms:modified xsi:type="dcterms:W3CDTF">2012-03-12T15:38:14Z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374755540</vt:i4>
  </property>
  <property fmtid="{D5CDD505-2E9C-101B-9397-08002B2CF9AE}" pid="3" name="_NewReviewCycle">
    <vt:lpwstr/>
  </property>
  <property fmtid="{D5CDD505-2E9C-101B-9397-08002B2CF9AE}" pid="4" name="_EmailSubject">
    <vt:lpwstr>CID 5310</vt:lpwstr>
  </property>
  <property fmtid="{D5CDD505-2E9C-101B-9397-08002B2CF9AE}" pid="5" name="_AuthorEmail">
    <vt:lpwstr>tim.wu@mediatek.com</vt:lpwstr>
  </property>
  <property fmtid="{D5CDD505-2E9C-101B-9397-08002B2CF9AE}" pid="6" name="_AuthorEmailDisplayName">
    <vt:lpwstr>Tim Wu (吳宗宇)</vt:lpwstr>
  </property>
  <property fmtid="{D5CDD505-2E9C-101B-9397-08002B2CF9AE}" pid="7" name="_PreviousAdHocReviewCycleID">
    <vt:i4>-2084686027</vt:i4>
  </property>
</Properties>
</file>