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1382" r:id="rId2"/>
    <p:sldId id="1383" r:id="rId3"/>
    <p:sldId id="1388" r:id="rId4"/>
    <p:sldId id="1384" r:id="rId5"/>
    <p:sldId id="1385" r:id="rId6"/>
    <p:sldId id="1386" r:id="rId7"/>
    <p:sldId id="1387" r:id="rId8"/>
  </p:sldIdLst>
  <p:sldSz cx="9144000" cy="6858000" type="screen4x3"/>
  <p:notesSz cx="6954838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99"/>
    <a:srgbClr val="FF9966"/>
    <a:srgbClr val="FF9933"/>
    <a:srgbClr val="FF3300"/>
    <a:srgbClr val="C0C0C0"/>
    <a:srgbClr val="B2B2B2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3" autoAdjust="0"/>
    <p:restoredTop sz="99376" autoAdjust="0"/>
  </p:normalViewPr>
  <p:slideViewPr>
    <p:cSldViewPr snapToGrid="0">
      <p:cViewPr>
        <p:scale>
          <a:sx n="88" d="100"/>
          <a:sy n="88" d="100"/>
        </p:scale>
        <p:origin x="-558" y="-4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302" y="474"/>
      </p:cViewPr>
      <p:guideLst>
        <p:guide orient="horz" pos="2166"/>
        <p:guide pos="28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1657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1388">
              <a:defRPr sz="1400"/>
            </a:lvl1pPr>
          </a:lstStyle>
          <a:p>
            <a:r>
              <a:rPr lang="en-US" smtClean="0"/>
              <a:t>doc.: IEEE 802.11-12/0203r0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6913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1388">
              <a:defRPr sz="14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68988" y="90106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1388">
              <a:defRPr sz="1200" b="0"/>
            </a:lvl1pPr>
          </a:lstStyle>
          <a:p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44838" y="90106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41388">
              <a:defRPr sz="1200" b="0"/>
            </a:lvl1pPr>
          </a:lstStyle>
          <a:p>
            <a:r>
              <a:rPr lang="en-US"/>
              <a:t>Page </a:t>
            </a:r>
            <a:fld id="{DD3C36B8-0826-4CE2-BC76-D68D578F17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5325" y="387350"/>
            <a:ext cx="556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5325" y="90106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 defTabSz="941388"/>
            <a:r>
              <a:rPr lang="en-US" sz="1200" b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5325" y="8999538"/>
            <a:ext cx="5719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5943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1388">
              <a:defRPr sz="1400"/>
            </a:lvl1pPr>
          </a:lstStyle>
          <a:p>
            <a:r>
              <a:rPr lang="en-US" smtClean="0"/>
              <a:t>doc.: IEEE 802.11-12/0203r0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5638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1388">
              <a:defRPr sz="14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422775"/>
            <a:ext cx="5100638" cy="418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27" tIns="46414" rIns="94427" bIns="46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73688" y="9013825"/>
            <a:ext cx="9271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41388">
              <a:defRPr sz="1200" b="0"/>
            </a:lvl5pPr>
          </a:lstStyle>
          <a:p>
            <a:pPr lvl="4"/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32150" y="90138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1388">
              <a:defRPr sz="1200" b="0"/>
            </a:lvl1pPr>
          </a:lstStyle>
          <a:p>
            <a:r>
              <a:rPr lang="en-US"/>
              <a:t>Page </a:t>
            </a:r>
            <a:fld id="{8C833885-0965-448D-8C6F-02764550B3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5488" y="901382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 defTabSz="922338"/>
            <a:r>
              <a:rPr lang="en-US" sz="1200" b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488" y="9012238"/>
            <a:ext cx="5503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288" y="296863"/>
            <a:ext cx="5656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11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991A6D8C-B257-4E4F-866A-83161E9D30A9}" type="slidenum">
              <a:rPr lang="en-US"/>
              <a:pPr/>
              <a:t>1</a:t>
            </a:fld>
            <a:endParaRPr lang="en-US"/>
          </a:p>
        </p:txBody>
      </p:sp>
      <p:sp>
        <p:nvSpPr>
          <p:cNvPr id="220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802.11-12/0203r0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F3D1254-ECAD-4D7A-89D4-6C0CF51F039D}" type="slidenum">
              <a:rPr lang="en-US"/>
              <a:pPr/>
              <a:t>2</a:t>
            </a:fld>
            <a:endParaRPr lang="en-US"/>
          </a:p>
        </p:txBody>
      </p:sp>
      <p:sp>
        <p:nvSpPr>
          <p:cNvPr id="2204674" name="Rectangle 2"/>
          <p:cNvSpPr txBox="1">
            <a:spLocks noGrp="1" noChangeArrowheads="1"/>
          </p:cNvSpPr>
          <p:nvPr/>
        </p:nvSpPr>
        <p:spPr bwMode="auto">
          <a:xfrm>
            <a:off x="5657850" y="98425"/>
            <a:ext cx="642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GB" sz="1400"/>
              <a:t>doc.: IEEE 802.11-yy/xxxxr0</a:t>
            </a:r>
          </a:p>
        </p:txBody>
      </p:sp>
      <p:sp>
        <p:nvSpPr>
          <p:cNvPr id="2204675" name="Rectangle 3"/>
          <p:cNvSpPr txBox="1">
            <a:spLocks noGrp="1" noChangeArrowheads="1"/>
          </p:cNvSpPr>
          <p:nvPr/>
        </p:nvSpPr>
        <p:spPr bwMode="auto">
          <a:xfrm>
            <a:off x="655638" y="98425"/>
            <a:ext cx="830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2204676" name="Rectangle 6"/>
          <p:cNvSpPr txBox="1">
            <a:spLocks noGrp="1" noChangeArrowheads="1"/>
          </p:cNvSpPr>
          <p:nvPr/>
        </p:nvSpPr>
        <p:spPr bwMode="auto">
          <a:xfrm>
            <a:off x="5373688" y="9013825"/>
            <a:ext cx="9271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GB" sz="1200" b="0"/>
              <a:t>John Doe, Some Company</a:t>
            </a:r>
          </a:p>
        </p:txBody>
      </p:sp>
      <p:sp>
        <p:nvSpPr>
          <p:cNvPr id="2204677" name="Rectangle 7"/>
          <p:cNvSpPr txBox="1">
            <a:spLocks noGrp="1" noChangeArrowheads="1"/>
          </p:cNvSpPr>
          <p:nvPr/>
        </p:nvSpPr>
        <p:spPr bwMode="auto">
          <a:xfrm>
            <a:off x="3232150" y="9013825"/>
            <a:ext cx="5143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GB" sz="1200" b="0"/>
              <a:t>Page </a:t>
            </a:r>
            <a:fld id="{618DC8AA-0FF1-4068-87FA-CF7B68C1B59B}" type="slidenum">
              <a:rPr lang="en-GB" sz="1200" b="0"/>
              <a:pPr algn="r"/>
              <a:t>2</a:t>
            </a:fld>
            <a:endParaRPr lang="en-GB" sz="1200" b="0"/>
          </a:p>
        </p:txBody>
      </p:sp>
      <p:sp>
        <p:nvSpPr>
          <p:cNvPr id="2204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3263"/>
            <a:ext cx="4640262" cy="3479800"/>
          </a:xfrm>
          <a:ln/>
        </p:spPr>
      </p:sp>
      <p:sp>
        <p:nvSpPr>
          <p:cNvPr id="2204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421188"/>
            <a:ext cx="5100638" cy="4189412"/>
          </a:xfrm>
        </p:spPr>
        <p:txBody>
          <a:bodyPr lIns="93933" tIns="46171" rIns="93933" bIns="4617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802.11-12/0203r0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F3D1254-ECAD-4D7A-89D4-6C0CF51F039D}" type="slidenum">
              <a:rPr lang="en-US"/>
              <a:pPr/>
              <a:t>3</a:t>
            </a:fld>
            <a:endParaRPr lang="en-US"/>
          </a:p>
        </p:txBody>
      </p:sp>
      <p:sp>
        <p:nvSpPr>
          <p:cNvPr id="2204674" name="Rectangle 2"/>
          <p:cNvSpPr txBox="1">
            <a:spLocks noGrp="1" noChangeArrowheads="1"/>
          </p:cNvSpPr>
          <p:nvPr/>
        </p:nvSpPr>
        <p:spPr bwMode="auto">
          <a:xfrm>
            <a:off x="5657850" y="98425"/>
            <a:ext cx="642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GB" sz="1400"/>
              <a:t>doc.: IEEE 802.11-yy/xxxxr0</a:t>
            </a:r>
          </a:p>
        </p:txBody>
      </p:sp>
      <p:sp>
        <p:nvSpPr>
          <p:cNvPr id="2204675" name="Rectangle 3"/>
          <p:cNvSpPr txBox="1">
            <a:spLocks noGrp="1" noChangeArrowheads="1"/>
          </p:cNvSpPr>
          <p:nvPr/>
        </p:nvSpPr>
        <p:spPr bwMode="auto">
          <a:xfrm>
            <a:off x="655638" y="98425"/>
            <a:ext cx="830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2204676" name="Rectangle 6"/>
          <p:cNvSpPr txBox="1">
            <a:spLocks noGrp="1" noChangeArrowheads="1"/>
          </p:cNvSpPr>
          <p:nvPr/>
        </p:nvSpPr>
        <p:spPr bwMode="auto">
          <a:xfrm>
            <a:off x="5373688" y="9013825"/>
            <a:ext cx="9271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GB" sz="1200" b="0"/>
              <a:t>John Doe, Some Company</a:t>
            </a:r>
          </a:p>
        </p:txBody>
      </p:sp>
      <p:sp>
        <p:nvSpPr>
          <p:cNvPr id="2204677" name="Rectangle 7"/>
          <p:cNvSpPr txBox="1">
            <a:spLocks noGrp="1" noChangeArrowheads="1"/>
          </p:cNvSpPr>
          <p:nvPr/>
        </p:nvSpPr>
        <p:spPr bwMode="auto">
          <a:xfrm>
            <a:off x="3232150" y="9013825"/>
            <a:ext cx="5143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125" indent="-28733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6175" indent="-230188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4963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3750" indent="-228600" algn="l" defTabSz="9350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09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81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53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550" indent="-228600" defTabSz="935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GB" sz="1200" b="0"/>
              <a:t>Page </a:t>
            </a:r>
            <a:fld id="{618DC8AA-0FF1-4068-87FA-CF7B68C1B59B}" type="slidenum">
              <a:rPr lang="en-GB" sz="1200" b="0"/>
              <a:pPr algn="r"/>
              <a:t>3</a:t>
            </a:fld>
            <a:endParaRPr lang="en-GB" sz="1200" b="0"/>
          </a:p>
        </p:txBody>
      </p:sp>
      <p:sp>
        <p:nvSpPr>
          <p:cNvPr id="2204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3263"/>
            <a:ext cx="4640262" cy="3479800"/>
          </a:xfrm>
          <a:ln/>
        </p:spPr>
      </p:sp>
      <p:sp>
        <p:nvSpPr>
          <p:cNvPr id="2204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421188"/>
            <a:ext cx="5100638" cy="4189412"/>
          </a:xfrm>
        </p:spPr>
        <p:txBody>
          <a:bodyPr lIns="93933" tIns="46171" rIns="93933" bIns="4617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802.11-12/0203r0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Bruce Kraemer (Marvell)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816D480-AF68-4034-AE4A-29582EF1C5F7}" type="slidenum">
              <a:rPr lang="en-US"/>
              <a:pPr/>
              <a:t>4</a:t>
            </a:fld>
            <a:endParaRPr lang="en-US"/>
          </a:p>
        </p:txBody>
      </p:sp>
      <p:sp>
        <p:nvSpPr>
          <p:cNvPr id="220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8500"/>
            <a:ext cx="4654550" cy="3490913"/>
          </a:xfrm>
          <a:ln/>
        </p:spPr>
      </p:sp>
      <p:sp>
        <p:nvSpPr>
          <p:cNvPr id="220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4421188"/>
            <a:ext cx="5564188" cy="41894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547CA1-A2D4-4A0C-852A-AD1BA137CB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47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3D92A32-6E84-4CFE-AB26-2066305EBD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73FE61-997E-4658-A701-471CA26ED2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1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5323AF-34DE-411C-B019-B5A8966012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6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AE66B2D-0C8D-48ED-B762-A59A97D78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0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98DAE59-4E67-4B0A-9D81-9C73E3B8DF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9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AF99740-45F4-4979-8BB0-682A177690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6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DADA1B5-B6BD-48FB-9DE9-D0B5FD8B5F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0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95CEB9-2795-48B6-AE03-20507AA2B0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6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673438-71BD-4735-AC8B-87C5211BCA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4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753C18-6BE2-4D7E-8C0C-578318FCF1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3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/>
            </a:lvl1pPr>
          </a:lstStyle>
          <a:p>
            <a:r>
              <a:rPr lang="en-US" smtClean="0"/>
              <a:t>March 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/>
            </a:lvl1pPr>
          </a:lstStyle>
          <a:p>
            <a:r>
              <a:rPr lang="en-US"/>
              <a:t>Slide </a:t>
            </a:r>
            <a:fld id="{D26E4A69-DD0A-4414-B018-44ECA56A84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51373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802.11-12/0203r0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 dirty="0"/>
          </a:p>
        </p:txBody>
      </p:sp>
      <p:sp>
        <p:nvSpPr>
          <p:cNvPr id="1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1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2006794-99A7-41C9-9488-15B306A4B65A}" type="slidenum">
              <a:rPr lang="en-US"/>
              <a:pPr/>
              <a:t>1</a:t>
            </a:fld>
            <a:endParaRPr lang="en-US"/>
          </a:p>
        </p:txBody>
      </p:sp>
      <p:sp>
        <p:nvSpPr>
          <p:cNvPr id="2201602" name="Text Box 2"/>
          <p:cNvSpPr txBox="1">
            <a:spLocks noChangeArrowheads="1"/>
          </p:cNvSpPr>
          <p:nvPr/>
        </p:nvSpPr>
        <p:spPr bwMode="auto">
          <a:xfrm>
            <a:off x="5334000" y="2330450"/>
            <a:ext cx="1176338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427-4098</a:t>
            </a:r>
          </a:p>
        </p:txBody>
      </p:sp>
      <p:sp>
        <p:nvSpPr>
          <p:cNvPr id="2201603" name="Text Box 3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b="0"/>
              <a:t>5488 Marvell Lane,</a:t>
            </a:r>
          </a:p>
          <a:p>
            <a:pPr algn="l"/>
            <a:r>
              <a:rPr lang="en-US" sz="1400" b="0"/>
              <a:t>Santa Clara, CA, 95054</a:t>
            </a:r>
          </a:p>
        </p:txBody>
      </p:sp>
      <p:sp>
        <p:nvSpPr>
          <p:cNvPr id="2201604" name="Rectangle 4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2201605" name="Rectangle 5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06" name="Rectangle 6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2201607" name="Rectangle 7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08" name="Rectangle 8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2201609" name="Rectangle 9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10" name="Rectangle 10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2201611" name="Rectangle 11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12" name="Rectangle 12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2201613" name="Rectangle 13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14" name="Rectangle 14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5" name="Line 15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6" name="Line 16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7" name="Rectangle 17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8" name="Line 18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19" name="Line 19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0" name="Rectangle 20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1" name="Line 21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2" name="Rectangle 22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3" name="Line 23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4" name="Line 24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5" name="Rectangle 25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6" name="Line 26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7" name="Rectangle 27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8" name="Line 28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29" name="Line 29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0" name="Rectangle 30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1" name="Line 31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2" name="Rectangle 32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3" name="Line 33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4" name="Line 34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5" name="Rectangle 35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6" name="Line 36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7" name="Rectangle 37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8" name="Line 38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39" name="Line 39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0" name="Rectangle 40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1" name="Line 41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2" name="Rectangle 42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3" name="Line 43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4" name="Line 44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5" name="Rectangle 45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6" name="Line 46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7" name="Line 47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8" name="Rectangle 48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49" name="Line 49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0" name="Rectangle 50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1" name="Line 51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2" name="Rectangle 52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3" name="Line 53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4" name="Rectangle 54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5" name="Line 55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6" name="Rectangle 56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7" name="Line 57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8" name="Rectangle 58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59" name="Line 59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60" name="Rectangle 60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2201661" name="Rectangle 61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62" name="Rectangle 62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2201663" name="Rectangle 63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64" name="Rectangle 64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65" name="Rectangle 65"/>
          <p:cNvSpPr>
            <a:spLocks noChangeArrowheads="1"/>
          </p:cNvSpPr>
          <p:nvPr/>
        </p:nvSpPr>
        <p:spPr bwMode="auto">
          <a:xfrm>
            <a:off x="5721350" y="2593975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66" name="Rectangle 66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2201667" name="Rectangle 67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2201668" name="Rectangle 68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2201669" name="Rectangle 69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2201670" name="Rectangle 70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1" name="Line 71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2" name="Line 72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3" name="Rectangle 73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4" name="Line 74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5" name="Rectangle 75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6" name="Line 76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7" name="Line 77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8" name="Rectangle 78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79" name="Line 79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0" name="Rectangle 80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1" name="Line 81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2" name="Line 82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3" name="Rectangle 83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4" name="Line 84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5" name="Rectangle 85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6" name="Line 86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7" name="Line 87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8" name="Rectangle 88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89" name="Line 89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0" name="Rectangle 90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1" name="Line 91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2" name="Line 92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3" name="Rectangle 93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4" name="Line 94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5" name="Rectangle 95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6" name="Line 96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7" name="Line 97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8" name="Rectangle 98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699" name="Line 99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0" name="Rectangle 100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1" name="Line 101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2" name="Rectangle 102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3" name="Line 103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4" name="Rectangle 104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5" name="Line 105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6" name="Rectangle 106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7" name="Line 107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8" name="Rectangle 108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09" name="Line 109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10" name="Rectangle 110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  <a:noFill/>
          <a:ln/>
        </p:spPr>
        <p:txBody>
          <a:bodyPr/>
          <a:lstStyle/>
          <a:p>
            <a:r>
              <a:rPr lang="en-US" sz="2800"/>
              <a:t>802.11 WG Chair Nominee Statement</a:t>
            </a:r>
          </a:p>
        </p:txBody>
      </p:sp>
      <p:sp>
        <p:nvSpPr>
          <p:cNvPr id="2201711" name="Rectangle 111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</a:t>
            </a:r>
            <a:r>
              <a:rPr lang="en-US" sz="1600" dirty="0" smtClean="0"/>
              <a:t>2012-2-25</a:t>
            </a:r>
            <a:endParaRPr lang="en-US" sz="1600" dirty="0"/>
          </a:p>
        </p:txBody>
      </p:sp>
      <p:sp>
        <p:nvSpPr>
          <p:cNvPr id="2201712" name="Rectangle 112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</a:pPr>
            <a:r>
              <a:rPr lang="en-US" sz="1600"/>
              <a:t>Authors:</a:t>
            </a:r>
            <a:endParaRPr lang="en-US" sz="1600" b="0"/>
          </a:p>
        </p:txBody>
      </p:sp>
      <p:sp>
        <p:nvSpPr>
          <p:cNvPr id="2201713" name="Line 113"/>
          <p:cNvSpPr>
            <a:spLocks noChangeShapeType="1"/>
          </p:cNvSpPr>
          <p:nvPr/>
        </p:nvSpPr>
        <p:spPr bwMode="auto">
          <a:xfrm>
            <a:off x="609600" y="2776538"/>
            <a:ext cx="7662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714" name="Text Box 114"/>
          <p:cNvSpPr txBox="1">
            <a:spLocks noChangeArrowheads="1"/>
          </p:cNvSpPr>
          <p:nvPr/>
        </p:nvSpPr>
        <p:spPr bwMode="auto">
          <a:xfrm>
            <a:off x="827088" y="3394075"/>
            <a:ext cx="71326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dirty="0"/>
              <a:t>Abstract: Nominee statements  – March </a:t>
            </a:r>
            <a:r>
              <a:rPr lang="en-US" sz="1800" dirty="0" smtClean="0"/>
              <a:t>2012 </a:t>
            </a:r>
            <a:endParaRPr lang="en-US" sz="1800" dirty="0"/>
          </a:p>
          <a:p>
            <a:pPr algn="l"/>
            <a:endParaRPr lang="en-US" sz="1800" dirty="0"/>
          </a:p>
          <a:p>
            <a:pPr algn="l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30335A-F7D1-4DBC-AED1-AAE7AB3B04AD}" type="slidenum">
              <a:rPr lang="en-US"/>
              <a:pPr/>
              <a:t>2</a:t>
            </a:fld>
            <a:endParaRPr lang="en-US"/>
          </a:p>
        </p:txBody>
      </p:sp>
      <p:sp>
        <p:nvSpPr>
          <p:cNvPr id="220365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sz="1200" b="0"/>
              <a:t>Slide </a:t>
            </a:r>
            <a:fld id="{DBE9DC51-D003-4A2A-8409-04A24B3BBC03}" type="slidenum">
              <a:rPr lang="en-GB" sz="1200" b="0"/>
              <a:pPr algn="ctr"/>
              <a:t>2</a:t>
            </a:fld>
            <a:endParaRPr lang="en-GB" sz="1200" b="0"/>
          </a:p>
        </p:txBody>
      </p:sp>
      <p:sp>
        <p:nvSpPr>
          <p:cNvPr id="22036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4688" y="682626"/>
            <a:ext cx="7772400" cy="503918"/>
          </a:xfrm>
        </p:spPr>
        <p:txBody>
          <a:bodyPr/>
          <a:lstStyle/>
          <a:p>
            <a:r>
              <a:rPr lang="en-GB" sz="2800" b="0"/>
              <a:t>Qualifications &amp; Experience</a:t>
            </a:r>
          </a:p>
        </p:txBody>
      </p:sp>
      <p:sp>
        <p:nvSpPr>
          <p:cNvPr id="22036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2143" y="1295400"/>
            <a:ext cx="8621485" cy="4983164"/>
          </a:xfrm>
        </p:spPr>
        <p:txBody>
          <a:bodyPr/>
          <a:lstStyle/>
          <a:p>
            <a:r>
              <a:rPr lang="en-GB" sz="1800" b="0" dirty="0"/>
              <a:t>IEEE 802.11 chair for the last </a:t>
            </a:r>
            <a:r>
              <a:rPr lang="en-GB" sz="1800" b="0" dirty="0" smtClean="0"/>
              <a:t>4 </a:t>
            </a:r>
            <a:r>
              <a:rPr lang="en-GB" sz="1800" b="0" dirty="0"/>
              <a:t>years</a:t>
            </a:r>
          </a:p>
          <a:p>
            <a:r>
              <a:rPr lang="en-GB" sz="1800" b="0" dirty="0"/>
              <a:t>Attended 802.11 since 1998 and in addition was active in 802.15 during 1999 </a:t>
            </a:r>
          </a:p>
          <a:p>
            <a:r>
              <a:rPr lang="en-GB" sz="1800" b="0" dirty="0" smtClean="0"/>
              <a:t>Previously served </a:t>
            </a:r>
            <a:r>
              <a:rPr lang="en-GB" sz="1800" b="0" dirty="0"/>
              <a:t>as Task Group Chair for 802.11n</a:t>
            </a:r>
          </a:p>
          <a:p>
            <a:pPr lvl="1"/>
            <a:r>
              <a:rPr lang="en-US" sz="1600" dirty="0" smtClean="0"/>
              <a:t>And chaired, publicity, </a:t>
            </a:r>
            <a:r>
              <a:rPr lang="en-US" sz="1600" dirty="0"/>
              <a:t>5GSG, WNG</a:t>
            </a:r>
            <a:endParaRPr lang="en-GB" sz="1600" b="1" dirty="0"/>
          </a:p>
          <a:p>
            <a:r>
              <a:rPr lang="en-GB" sz="1800" b="0" dirty="0"/>
              <a:t>Chair of several ad-hoc groups within 802.11</a:t>
            </a:r>
          </a:p>
          <a:p>
            <a:pPr lvl="1"/>
            <a:r>
              <a:rPr lang="en-GB" sz="1600" dirty="0"/>
              <a:t>Smart Grid, </a:t>
            </a:r>
            <a:r>
              <a:rPr lang="en-GB" sz="1600" dirty="0" smtClean="0"/>
              <a:t> IMT-Advanced</a:t>
            </a:r>
            <a:r>
              <a:rPr lang="en-GB" sz="1600" dirty="0"/>
              <a:t>, </a:t>
            </a:r>
            <a:r>
              <a:rPr lang="en-GB" sz="1600" dirty="0" smtClean="0"/>
              <a:t>Energy </a:t>
            </a:r>
            <a:r>
              <a:rPr lang="en-GB" sz="1600" dirty="0"/>
              <a:t>STAR</a:t>
            </a:r>
          </a:p>
          <a:p>
            <a:endParaRPr lang="en-GB" sz="1800" b="0" dirty="0"/>
          </a:p>
          <a:p>
            <a:r>
              <a:rPr lang="en-GB" sz="1800" b="0" dirty="0" smtClean="0"/>
              <a:t>Chair 802 Workshop 2011</a:t>
            </a:r>
          </a:p>
          <a:p>
            <a:r>
              <a:rPr lang="en-GB" sz="1800" b="0" dirty="0" smtClean="0"/>
              <a:t>Member </a:t>
            </a:r>
            <a:r>
              <a:rPr lang="en-GB" sz="1800" b="0" dirty="0"/>
              <a:t>of IEEE-SA RevCom </a:t>
            </a:r>
            <a:r>
              <a:rPr lang="en-GB" sz="1800" b="0" dirty="0" smtClean="0"/>
              <a:t>2010, 2011, 2012 </a:t>
            </a:r>
          </a:p>
          <a:p>
            <a:r>
              <a:rPr lang="en-GB" sz="1800" b="0" dirty="0" smtClean="0"/>
              <a:t>Appointed to IEEE-SA </a:t>
            </a:r>
            <a:r>
              <a:rPr lang="en-GB" sz="1800" b="0" dirty="0" err="1" smtClean="0"/>
              <a:t>BoG</a:t>
            </a:r>
            <a:r>
              <a:rPr lang="en-GB" sz="1800" b="0" dirty="0" smtClean="0"/>
              <a:t>  </a:t>
            </a:r>
            <a:r>
              <a:rPr lang="en-GB" sz="1800" b="0" dirty="0" smtClean="0"/>
              <a:t>for 2013-2014</a:t>
            </a:r>
            <a:endParaRPr lang="en-GB" sz="1800" b="0" dirty="0"/>
          </a:p>
          <a:p>
            <a:pPr lvl="1"/>
            <a:r>
              <a:rPr lang="en-GB" sz="1400" dirty="0" smtClean="0"/>
              <a:t>Member of </a:t>
            </a:r>
            <a:r>
              <a:rPr lang="en-GB" sz="1400" dirty="0" err="1" smtClean="0"/>
              <a:t>BoG</a:t>
            </a:r>
            <a:r>
              <a:rPr lang="en-GB" sz="1400" dirty="0" smtClean="0"/>
              <a:t> International Committee 2011-12</a:t>
            </a:r>
            <a:endParaRPr lang="en-GB" sz="1400" b="0" dirty="0"/>
          </a:p>
          <a:p>
            <a:endParaRPr lang="en-GB" sz="1800" b="0" dirty="0"/>
          </a:p>
          <a:p>
            <a:r>
              <a:rPr lang="en-GB" sz="1800" b="0" dirty="0"/>
              <a:t>Professional experience has been </a:t>
            </a:r>
            <a:r>
              <a:rPr lang="en-GB" sz="1800" b="0" dirty="0" smtClean="0"/>
              <a:t>Standards Director for </a:t>
            </a:r>
            <a:r>
              <a:rPr lang="en-GB" sz="1800" b="0" dirty="0"/>
              <a:t>wireless technologies (primarily 802.11) since 1995.</a:t>
            </a:r>
          </a:p>
          <a:p>
            <a:pPr>
              <a:buFontTx/>
              <a:buNone/>
            </a:pPr>
            <a:endParaRPr lang="en-GB" sz="18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030335A-F7D1-4DBC-AED1-AAE7AB3B04AD}" type="slidenum">
              <a:rPr lang="en-US"/>
              <a:pPr/>
              <a:t>3</a:t>
            </a:fld>
            <a:endParaRPr lang="en-US"/>
          </a:p>
        </p:txBody>
      </p:sp>
      <p:sp>
        <p:nvSpPr>
          <p:cNvPr id="220365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sz="1200" b="0"/>
              <a:t>Slide </a:t>
            </a:r>
            <a:fld id="{DBE9DC51-D003-4A2A-8409-04A24B3BBC03}" type="slidenum">
              <a:rPr lang="en-GB" sz="1200" b="0"/>
              <a:pPr algn="ctr"/>
              <a:t>3</a:t>
            </a:fld>
            <a:endParaRPr lang="en-GB" sz="1200" b="0"/>
          </a:p>
        </p:txBody>
      </p:sp>
      <p:sp>
        <p:nvSpPr>
          <p:cNvPr id="22036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4688" y="682626"/>
            <a:ext cx="7772400" cy="503918"/>
          </a:xfrm>
        </p:spPr>
        <p:txBody>
          <a:bodyPr/>
          <a:lstStyle/>
          <a:p>
            <a:r>
              <a:rPr lang="en-GB" sz="2800" b="0" dirty="0" smtClean="0"/>
              <a:t>Overall Goal</a:t>
            </a:r>
            <a:endParaRPr lang="en-GB" sz="2800" b="0" dirty="0"/>
          </a:p>
        </p:txBody>
      </p:sp>
      <p:sp>
        <p:nvSpPr>
          <p:cNvPr id="22036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2143" y="1295400"/>
            <a:ext cx="8730343" cy="1774371"/>
          </a:xfrm>
        </p:spPr>
        <p:txBody>
          <a:bodyPr/>
          <a:lstStyle/>
          <a:p>
            <a:r>
              <a:rPr lang="en-US" sz="3200" b="0" dirty="0" smtClean="0"/>
              <a:t>Maintain 802.11 as the worlds first choice WLAN solution by maintaining and improving the Eco system </a:t>
            </a:r>
            <a:endParaRPr lang="en-GB" sz="3200" b="0" dirty="0"/>
          </a:p>
          <a:p>
            <a:pPr>
              <a:buFontTx/>
              <a:buNone/>
            </a:pPr>
            <a:endParaRPr lang="en-GB" sz="3200" b="0" dirty="0"/>
          </a:p>
        </p:txBody>
      </p:sp>
    </p:spTree>
    <p:extLst>
      <p:ext uri="{BB962C8B-B14F-4D97-AF65-F5344CB8AC3E}">
        <p14:creationId xmlns:p14="http://schemas.microsoft.com/office/powerpoint/2010/main" val="164049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4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4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580D1B8-1636-4CD7-AE0D-1F6D7D28AACD}" type="slidenum">
              <a:rPr lang="en-US"/>
              <a:pPr/>
              <a:t>4</a:t>
            </a:fld>
            <a:endParaRPr lang="en-US"/>
          </a:p>
        </p:txBody>
      </p:sp>
      <p:sp>
        <p:nvSpPr>
          <p:cNvPr id="2205698" name="Text Box 2"/>
          <p:cNvSpPr txBox="1">
            <a:spLocks noChangeArrowheads="1"/>
          </p:cNvSpPr>
          <p:nvPr/>
        </p:nvSpPr>
        <p:spPr bwMode="auto">
          <a:xfrm>
            <a:off x="3279775" y="42863"/>
            <a:ext cx="271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800" i="1">
                <a:latin typeface="Britannic Bold" pitchFamily="34" charset="0"/>
              </a:rPr>
              <a:t>The 802.11 Eco System</a:t>
            </a:r>
          </a:p>
        </p:txBody>
      </p:sp>
      <p:sp>
        <p:nvSpPr>
          <p:cNvPr id="2205699" name="Line 3"/>
          <p:cNvSpPr>
            <a:spLocks noChangeShapeType="1"/>
          </p:cNvSpPr>
          <p:nvPr/>
        </p:nvSpPr>
        <p:spPr bwMode="auto">
          <a:xfrm>
            <a:off x="914400" y="153035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5700" name="Text Box 4"/>
          <p:cNvSpPr txBox="1">
            <a:spLocks noChangeArrowheads="1"/>
          </p:cNvSpPr>
          <p:nvPr/>
        </p:nvSpPr>
        <p:spPr bwMode="auto">
          <a:xfrm>
            <a:off x="4160838" y="685800"/>
            <a:ext cx="3840162" cy="37465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latin typeface="Arial" charset="0"/>
              </a:rPr>
              <a:t>Commercially  Relevant Standards</a:t>
            </a:r>
          </a:p>
        </p:txBody>
      </p:sp>
      <p:sp>
        <p:nvSpPr>
          <p:cNvPr id="2205701" name="AutoShape 5"/>
          <p:cNvSpPr>
            <a:spLocks noChangeArrowheads="1"/>
          </p:cNvSpPr>
          <p:nvPr/>
        </p:nvSpPr>
        <p:spPr bwMode="auto">
          <a:xfrm rot="5400000">
            <a:off x="5797550" y="1101726"/>
            <a:ext cx="307975" cy="304800"/>
          </a:xfrm>
          <a:prstGeom prst="leftRightArrow">
            <a:avLst>
              <a:gd name="adj1" fmla="val 50000"/>
              <a:gd name="adj2" fmla="val 2020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02" name="Rectangle 6"/>
          <p:cNvSpPr>
            <a:spLocks noChangeArrowheads="1"/>
          </p:cNvSpPr>
          <p:nvPr/>
        </p:nvSpPr>
        <p:spPr bwMode="auto">
          <a:xfrm>
            <a:off x="4086225" y="1960563"/>
            <a:ext cx="3732213" cy="860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/>
            <a:r>
              <a:rPr lang="en-US" sz="1400" b="0">
                <a:latin typeface="Arial" charset="0"/>
              </a:rPr>
              <a:t>Deliberation &amp; Development Process</a:t>
            </a:r>
          </a:p>
          <a:p>
            <a:pPr lvl="2" algn="l" eaLnBrk="1" hangingPunct="1">
              <a:buFontTx/>
              <a:buChar char="•"/>
            </a:pPr>
            <a:r>
              <a:rPr lang="en-US" sz="1400" b="0">
                <a:latin typeface="Arial" charset="0"/>
              </a:rPr>
              <a:t> Fair, equitable, consistent</a:t>
            </a:r>
          </a:p>
          <a:p>
            <a:pPr lvl="2" algn="l" eaLnBrk="1" hangingPunct="1">
              <a:buFontTx/>
              <a:buChar char="•"/>
            </a:pPr>
            <a:r>
              <a:rPr lang="en-US" sz="1400" b="0">
                <a:latin typeface="Arial" charset="0"/>
              </a:rPr>
              <a:t> Timely</a:t>
            </a:r>
          </a:p>
        </p:txBody>
      </p:sp>
      <p:sp>
        <p:nvSpPr>
          <p:cNvPr id="2205703" name="AutoShape 7"/>
          <p:cNvSpPr>
            <a:spLocks noChangeArrowheads="1"/>
          </p:cNvSpPr>
          <p:nvPr/>
        </p:nvSpPr>
        <p:spPr bwMode="auto">
          <a:xfrm rot="5400000">
            <a:off x="5828506" y="1729582"/>
            <a:ext cx="246063" cy="215900"/>
          </a:xfrm>
          <a:prstGeom prst="leftRightArrow">
            <a:avLst>
              <a:gd name="adj1" fmla="val 50000"/>
              <a:gd name="adj2" fmla="val 2279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04" name="AutoShape 8"/>
          <p:cNvSpPr>
            <a:spLocks noChangeArrowheads="1"/>
          </p:cNvSpPr>
          <p:nvPr/>
        </p:nvSpPr>
        <p:spPr bwMode="auto">
          <a:xfrm rot="5400000">
            <a:off x="5834063" y="2867025"/>
            <a:ext cx="244475" cy="206375"/>
          </a:xfrm>
          <a:prstGeom prst="leftRightArrow">
            <a:avLst>
              <a:gd name="adj1" fmla="val 50000"/>
              <a:gd name="adj2" fmla="val 2369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05705" name="Group 9"/>
          <p:cNvGrpSpPr>
            <a:grpSpLocks/>
          </p:cNvGrpSpPr>
          <p:nvPr/>
        </p:nvGrpSpPr>
        <p:grpSpPr bwMode="auto">
          <a:xfrm>
            <a:off x="4552950" y="3092450"/>
            <a:ext cx="2798763" cy="833438"/>
            <a:chOff x="2112" y="2352"/>
            <a:chExt cx="1872" cy="768"/>
          </a:xfrm>
        </p:grpSpPr>
        <p:sp>
          <p:nvSpPr>
            <p:cNvPr id="2205706" name="Rectangle 10"/>
            <p:cNvSpPr>
              <a:spLocks noChangeArrowheads="1"/>
            </p:cNvSpPr>
            <p:nvPr/>
          </p:nvSpPr>
          <p:spPr bwMode="auto">
            <a:xfrm>
              <a:off x="2112" y="2928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07" name="Rectangle 11"/>
            <p:cNvSpPr>
              <a:spLocks noChangeArrowheads="1"/>
            </p:cNvSpPr>
            <p:nvPr/>
          </p:nvSpPr>
          <p:spPr bwMode="auto">
            <a:xfrm>
              <a:off x="2446" y="2928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08" name="Rectangle 12"/>
            <p:cNvSpPr>
              <a:spLocks noChangeArrowheads="1"/>
            </p:cNvSpPr>
            <p:nvPr/>
          </p:nvSpPr>
          <p:spPr bwMode="auto">
            <a:xfrm>
              <a:off x="2781" y="2928"/>
              <a:ext cx="20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09" name="Rectangle 13"/>
            <p:cNvSpPr>
              <a:spLocks noChangeArrowheads="1"/>
            </p:cNvSpPr>
            <p:nvPr/>
          </p:nvSpPr>
          <p:spPr bwMode="auto">
            <a:xfrm>
              <a:off x="3115" y="2928"/>
              <a:ext cx="20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10" name="Rectangle 14"/>
            <p:cNvSpPr>
              <a:spLocks noChangeArrowheads="1"/>
            </p:cNvSpPr>
            <p:nvPr/>
          </p:nvSpPr>
          <p:spPr bwMode="auto">
            <a:xfrm>
              <a:off x="3449" y="2928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11" name="Rectangle 15"/>
            <p:cNvSpPr>
              <a:spLocks noChangeArrowheads="1"/>
            </p:cNvSpPr>
            <p:nvPr/>
          </p:nvSpPr>
          <p:spPr bwMode="auto">
            <a:xfrm>
              <a:off x="3783" y="2928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5712" name="Rectangle 16"/>
            <p:cNvSpPr>
              <a:spLocks noChangeArrowheads="1"/>
            </p:cNvSpPr>
            <p:nvPr/>
          </p:nvSpPr>
          <p:spPr bwMode="auto">
            <a:xfrm>
              <a:off x="2950" y="2352"/>
              <a:ext cx="201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05713" name="AutoShape 17"/>
            <p:cNvCxnSpPr>
              <a:cxnSpLocks noChangeShapeType="1"/>
              <a:stCxn id="2205712" idx="2"/>
              <a:endCxn id="2205706" idx="0"/>
            </p:cNvCxnSpPr>
            <p:nvPr/>
          </p:nvCxnSpPr>
          <p:spPr bwMode="auto">
            <a:xfrm rot="5400000">
              <a:off x="2440" y="2317"/>
              <a:ext cx="384" cy="83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4" name="AutoShape 18"/>
            <p:cNvCxnSpPr>
              <a:cxnSpLocks noChangeShapeType="1"/>
              <a:stCxn id="2205712" idx="2"/>
              <a:endCxn id="2205707" idx="0"/>
            </p:cNvCxnSpPr>
            <p:nvPr/>
          </p:nvCxnSpPr>
          <p:spPr bwMode="auto">
            <a:xfrm rot="5400000">
              <a:off x="2607" y="2484"/>
              <a:ext cx="384" cy="50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5" name="AutoShape 19"/>
            <p:cNvCxnSpPr>
              <a:cxnSpLocks noChangeShapeType="1"/>
              <a:stCxn id="2205712" idx="2"/>
              <a:endCxn id="2205708" idx="0"/>
            </p:cNvCxnSpPr>
            <p:nvPr/>
          </p:nvCxnSpPr>
          <p:spPr bwMode="auto">
            <a:xfrm rot="5400000">
              <a:off x="2774" y="2651"/>
              <a:ext cx="384" cy="17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6" name="AutoShape 20"/>
            <p:cNvCxnSpPr>
              <a:cxnSpLocks noChangeShapeType="1"/>
              <a:stCxn id="2205712" idx="2"/>
              <a:endCxn id="2205709" idx="0"/>
            </p:cNvCxnSpPr>
            <p:nvPr/>
          </p:nvCxnSpPr>
          <p:spPr bwMode="auto">
            <a:xfrm rot="16200000" flipH="1">
              <a:off x="2941" y="2654"/>
              <a:ext cx="384" cy="16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7" name="AutoShape 21"/>
            <p:cNvCxnSpPr>
              <a:cxnSpLocks noChangeShapeType="1"/>
              <a:stCxn id="2205712" idx="2"/>
              <a:endCxn id="2205710" idx="0"/>
            </p:cNvCxnSpPr>
            <p:nvPr/>
          </p:nvCxnSpPr>
          <p:spPr bwMode="auto">
            <a:xfrm rot="16200000" flipH="1">
              <a:off x="3109" y="2486"/>
              <a:ext cx="384" cy="49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5718" name="AutoShape 22"/>
            <p:cNvCxnSpPr>
              <a:cxnSpLocks noChangeShapeType="1"/>
              <a:stCxn id="2205712" idx="2"/>
              <a:endCxn id="2205711" idx="0"/>
            </p:cNvCxnSpPr>
            <p:nvPr/>
          </p:nvCxnSpPr>
          <p:spPr bwMode="auto">
            <a:xfrm rot="16200000" flipH="1">
              <a:off x="3276" y="2319"/>
              <a:ext cx="384" cy="83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05719" name="Text Box 23"/>
          <p:cNvSpPr txBox="1">
            <a:spLocks noChangeArrowheads="1"/>
          </p:cNvSpPr>
          <p:nvPr/>
        </p:nvSpPr>
        <p:spPr bwMode="auto">
          <a:xfrm>
            <a:off x="6934200" y="3070225"/>
            <a:ext cx="16589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>
                <a:latin typeface="Arial" charset="0"/>
              </a:rPr>
              <a:t>TG, SG, Committees</a:t>
            </a:r>
          </a:p>
        </p:txBody>
      </p:sp>
      <p:sp>
        <p:nvSpPr>
          <p:cNvPr id="2205720" name="Oval 24"/>
          <p:cNvSpPr>
            <a:spLocks noChangeArrowheads="1"/>
          </p:cNvSpPr>
          <p:nvPr/>
        </p:nvSpPr>
        <p:spPr bwMode="auto">
          <a:xfrm>
            <a:off x="5075238" y="1295400"/>
            <a:ext cx="1793875" cy="490538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600" b="0">
                <a:latin typeface="Arial" charset="0"/>
              </a:rPr>
              <a:t>Industry</a:t>
            </a:r>
          </a:p>
        </p:txBody>
      </p:sp>
      <p:sp>
        <p:nvSpPr>
          <p:cNvPr id="2205721" name="Oval 25"/>
          <p:cNvSpPr>
            <a:spLocks noChangeArrowheads="1"/>
          </p:cNvSpPr>
          <p:nvPr/>
        </p:nvSpPr>
        <p:spPr bwMode="auto">
          <a:xfrm>
            <a:off x="7232650" y="1295400"/>
            <a:ext cx="1793875" cy="490538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600" b="0">
                <a:latin typeface="Arial" charset="0"/>
              </a:rPr>
              <a:t>Academia</a:t>
            </a:r>
          </a:p>
        </p:txBody>
      </p:sp>
      <p:sp>
        <p:nvSpPr>
          <p:cNvPr id="2205722" name="Text Box 26"/>
          <p:cNvSpPr txBox="1">
            <a:spLocks noChangeArrowheads="1"/>
          </p:cNvSpPr>
          <p:nvPr/>
        </p:nvSpPr>
        <p:spPr bwMode="auto">
          <a:xfrm>
            <a:off x="5313363" y="4027488"/>
            <a:ext cx="1406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 b="0">
                <a:latin typeface="Stencil" pitchFamily="82" charset="0"/>
              </a:rPr>
              <a:t>WG Machinery </a:t>
            </a:r>
          </a:p>
        </p:txBody>
      </p:sp>
      <p:sp>
        <p:nvSpPr>
          <p:cNvPr id="2205723" name="AutoShape 27"/>
          <p:cNvSpPr>
            <a:spLocks noChangeArrowheads="1"/>
          </p:cNvSpPr>
          <p:nvPr/>
        </p:nvSpPr>
        <p:spPr bwMode="auto">
          <a:xfrm rot="5400000">
            <a:off x="6054725" y="3917950"/>
            <a:ext cx="98425" cy="20637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24" name="Line 28"/>
          <p:cNvSpPr>
            <a:spLocks noChangeShapeType="1"/>
          </p:cNvSpPr>
          <p:nvPr/>
        </p:nvSpPr>
        <p:spPr bwMode="auto">
          <a:xfrm>
            <a:off x="1939925" y="4010025"/>
            <a:ext cx="5919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5725" name="Text Box 29"/>
          <p:cNvSpPr txBox="1">
            <a:spLocks noChangeArrowheads="1"/>
          </p:cNvSpPr>
          <p:nvPr/>
        </p:nvSpPr>
        <p:spPr bwMode="auto">
          <a:xfrm>
            <a:off x="152400" y="5715000"/>
            <a:ext cx="8805863" cy="8318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200" b="0">
                <a:latin typeface="Arial" charset="0"/>
              </a:rPr>
              <a:t>The components of the internal foundation machinery have to be continually maintained and improved. Additionally, there are several strategic external relationships that need to be continually maintained and improved. </a:t>
            </a:r>
          </a:p>
          <a:p>
            <a:pPr algn="l" eaLnBrk="1" hangingPunct="1"/>
            <a:r>
              <a:rPr lang="en-US" sz="1200" b="0">
                <a:latin typeface="Arial" charset="0"/>
              </a:rPr>
              <a:t>Taken as a whole, the organizational structure to accomplish all this is in place and revisions are continuously being considered that would better support the objectives and priorities.</a:t>
            </a:r>
          </a:p>
        </p:txBody>
      </p:sp>
      <p:sp>
        <p:nvSpPr>
          <p:cNvPr id="2205726" name="Oval 30"/>
          <p:cNvSpPr>
            <a:spLocks noChangeArrowheads="1"/>
          </p:cNvSpPr>
          <p:nvPr/>
        </p:nvSpPr>
        <p:spPr bwMode="auto">
          <a:xfrm>
            <a:off x="163514" y="633413"/>
            <a:ext cx="1393144" cy="798512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200">
                <a:latin typeface="Arial" charset="0"/>
              </a:rPr>
              <a:t>IEEE</a:t>
            </a:r>
          </a:p>
          <a:p>
            <a:pPr eaLnBrk="1" hangingPunct="1"/>
            <a:r>
              <a:rPr lang="en-US" sz="1200">
                <a:latin typeface="Arial" charset="0"/>
              </a:rPr>
              <a:t>IEEE SA</a:t>
            </a:r>
          </a:p>
          <a:p>
            <a:pPr eaLnBrk="1" hangingPunct="1"/>
            <a:r>
              <a:rPr lang="en-US" sz="1200">
                <a:latin typeface="Arial" charset="0"/>
              </a:rPr>
              <a:t>802 ExCom</a:t>
            </a:r>
          </a:p>
          <a:p>
            <a:pPr eaLnBrk="1" hangingPunct="1"/>
            <a:r>
              <a:rPr lang="en-US" sz="1200">
                <a:latin typeface="Arial" charset="0"/>
              </a:rPr>
              <a:t>802 WGs</a:t>
            </a:r>
          </a:p>
        </p:txBody>
      </p:sp>
      <p:sp>
        <p:nvSpPr>
          <p:cNvPr id="2205727" name="AutoShape 31"/>
          <p:cNvSpPr>
            <a:spLocks noChangeArrowheads="1"/>
          </p:cNvSpPr>
          <p:nvPr/>
        </p:nvSpPr>
        <p:spPr bwMode="auto">
          <a:xfrm rot="2969076">
            <a:off x="1248569" y="1342231"/>
            <a:ext cx="153988" cy="21272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28" name="Oval 32"/>
          <p:cNvSpPr>
            <a:spLocks noChangeArrowheads="1"/>
          </p:cNvSpPr>
          <p:nvPr/>
        </p:nvSpPr>
        <p:spPr bwMode="auto">
          <a:xfrm>
            <a:off x="2523242" y="684213"/>
            <a:ext cx="1520122" cy="695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400" dirty="0">
                <a:latin typeface="Arial" charset="0"/>
              </a:rPr>
              <a:t>Liaisons</a:t>
            </a:r>
          </a:p>
          <a:p>
            <a:pPr eaLnBrk="1" hangingPunct="1"/>
            <a:r>
              <a:rPr lang="en-US" sz="1000" dirty="0" smtClean="0">
                <a:latin typeface="Arial" charset="0"/>
              </a:rPr>
              <a:t>SDOs: ECMA , ITU, ISO</a:t>
            </a:r>
          </a:p>
          <a:p>
            <a:pPr eaLnBrk="1" hangingPunct="1"/>
            <a:r>
              <a:rPr lang="en-US" sz="1000" dirty="0" smtClean="0">
                <a:latin typeface="Arial" charset="0"/>
              </a:rPr>
              <a:t>SIGs</a:t>
            </a:r>
            <a:endParaRPr lang="en-US" sz="1000" dirty="0">
              <a:latin typeface="Arial" charset="0"/>
            </a:endParaRPr>
          </a:p>
        </p:txBody>
      </p:sp>
      <p:sp>
        <p:nvSpPr>
          <p:cNvPr id="2205729" name="Text Box 33"/>
          <p:cNvSpPr txBox="1">
            <a:spLocks noChangeArrowheads="1"/>
          </p:cNvSpPr>
          <p:nvPr/>
        </p:nvSpPr>
        <p:spPr bwMode="auto">
          <a:xfrm>
            <a:off x="1066800" y="2286000"/>
            <a:ext cx="38100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Amendment Generation &amp; Completion</a:t>
            </a:r>
          </a:p>
          <a:p>
            <a:pPr lvl="1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Project Management</a:t>
            </a:r>
          </a:p>
          <a:p>
            <a:pPr lvl="2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Scope &amp; Duration</a:t>
            </a:r>
          </a:p>
          <a:p>
            <a:pPr lvl="2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Priority</a:t>
            </a:r>
          </a:p>
          <a:p>
            <a:pPr lvl="2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Completion rate</a:t>
            </a:r>
          </a:p>
          <a:p>
            <a:pPr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Architecture</a:t>
            </a:r>
          </a:p>
          <a:p>
            <a:pPr lvl="1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Fit within 802.11</a:t>
            </a:r>
          </a:p>
          <a:p>
            <a:pPr lvl="1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Fit within 802</a:t>
            </a:r>
          </a:p>
          <a:p>
            <a:pPr lvl="1" algn="l" eaLnBrk="1" hangingPunct="1">
              <a:buFontTx/>
              <a:buChar char="•"/>
            </a:pPr>
            <a:r>
              <a:rPr lang="en-US" sz="1200">
                <a:latin typeface="Arial" charset="0"/>
              </a:rPr>
              <a:t>Next generation</a:t>
            </a:r>
          </a:p>
        </p:txBody>
      </p:sp>
      <p:sp>
        <p:nvSpPr>
          <p:cNvPr id="2205730" name="Text Box 34"/>
          <p:cNvSpPr txBox="1">
            <a:spLocks noChangeArrowheads="1"/>
          </p:cNvSpPr>
          <p:nvPr/>
        </p:nvSpPr>
        <p:spPr bwMode="auto">
          <a:xfrm>
            <a:off x="914400" y="19050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en-US" sz="1400">
                <a:latin typeface="Stencil" pitchFamily="82" charset="0"/>
              </a:rPr>
              <a:t>Improvements ? </a:t>
            </a:r>
          </a:p>
        </p:txBody>
      </p:sp>
      <p:sp>
        <p:nvSpPr>
          <p:cNvPr id="2205731" name="Text Box 35"/>
          <p:cNvSpPr txBox="1">
            <a:spLocks noChangeArrowheads="1"/>
          </p:cNvSpPr>
          <p:nvPr/>
        </p:nvSpPr>
        <p:spPr bwMode="auto">
          <a:xfrm>
            <a:off x="411163" y="1676400"/>
            <a:ext cx="468312" cy="3810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eaLnBrk="1" hangingPunct="1"/>
            <a:r>
              <a:rPr lang="en-US" sz="1800">
                <a:latin typeface="Arial" charset="0"/>
              </a:rPr>
              <a:t>WG Organizational  Structure</a:t>
            </a:r>
          </a:p>
        </p:txBody>
      </p:sp>
      <p:sp>
        <p:nvSpPr>
          <p:cNvPr id="2205732" name="AutoShape 36"/>
          <p:cNvSpPr>
            <a:spLocks noChangeArrowheads="1"/>
          </p:cNvSpPr>
          <p:nvPr/>
        </p:nvSpPr>
        <p:spPr bwMode="auto">
          <a:xfrm>
            <a:off x="1143000" y="4267200"/>
            <a:ext cx="2286000" cy="1447800"/>
          </a:xfrm>
          <a:prstGeom prst="can">
            <a:avLst>
              <a:gd name="adj" fmla="val 15181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/>
            <a:r>
              <a:rPr lang="en-US" sz="1400" b="0">
                <a:latin typeface="Arial" charset="0"/>
              </a:rPr>
              <a:t>Meeting location &amp; rooms</a:t>
            </a:r>
          </a:p>
          <a:p>
            <a:pPr eaLnBrk="1" hangingPunct="1"/>
            <a:r>
              <a:rPr lang="en-US" sz="1400" b="0">
                <a:latin typeface="Arial" charset="0"/>
              </a:rPr>
              <a:t>Time slots</a:t>
            </a:r>
          </a:p>
          <a:p>
            <a:pPr eaLnBrk="1" hangingPunct="1"/>
            <a:r>
              <a:rPr lang="en-US" sz="1400" b="0">
                <a:latin typeface="Arial" charset="0"/>
              </a:rPr>
              <a:t>Food</a:t>
            </a:r>
          </a:p>
          <a:p>
            <a:pPr eaLnBrk="1" hangingPunct="1"/>
            <a:r>
              <a:rPr lang="en-US" sz="1400" b="0">
                <a:latin typeface="Arial" charset="0"/>
              </a:rPr>
              <a:t>Timelines</a:t>
            </a:r>
          </a:p>
          <a:p>
            <a:pPr eaLnBrk="1" hangingPunct="1"/>
            <a:r>
              <a:rPr lang="en-US" sz="1400" b="0">
                <a:latin typeface="Arial" charset="0"/>
              </a:rPr>
              <a:t>Registration</a:t>
            </a:r>
          </a:p>
        </p:txBody>
      </p:sp>
      <p:sp>
        <p:nvSpPr>
          <p:cNvPr id="2205733" name="AutoShape 37"/>
          <p:cNvSpPr>
            <a:spLocks noChangeArrowheads="1"/>
          </p:cNvSpPr>
          <p:nvPr/>
        </p:nvSpPr>
        <p:spPr bwMode="auto">
          <a:xfrm>
            <a:off x="3886200" y="4267200"/>
            <a:ext cx="2209800" cy="1447800"/>
          </a:xfrm>
          <a:prstGeom prst="can">
            <a:avLst>
              <a:gd name="adj" fmla="val 15181"/>
            </a:avLst>
          </a:prstGeom>
          <a:gradFill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/>
            <a:endParaRPr lang="en-US" sz="1400" b="0">
              <a:latin typeface="Arial" charset="0"/>
            </a:endParaRPr>
          </a:p>
          <a:p>
            <a:pPr eaLnBrk="1" hangingPunct="1"/>
            <a:r>
              <a:rPr lang="en-US" sz="1400" b="0">
                <a:latin typeface="Arial" charset="0"/>
              </a:rPr>
              <a:t>Website + updates</a:t>
            </a:r>
          </a:p>
          <a:p>
            <a:pPr eaLnBrk="1" hangingPunct="1"/>
            <a:r>
              <a:rPr lang="en-US" sz="1400" b="0">
                <a:latin typeface="Arial" charset="0"/>
              </a:rPr>
              <a:t>Document server</a:t>
            </a:r>
          </a:p>
          <a:p>
            <a:pPr eaLnBrk="1" hangingPunct="1"/>
            <a:r>
              <a:rPr lang="en-US" sz="1400" b="0">
                <a:latin typeface="Arial" charset="0"/>
              </a:rPr>
              <a:t>Balloting</a:t>
            </a:r>
          </a:p>
          <a:p>
            <a:pPr eaLnBrk="1" hangingPunct="1"/>
            <a:r>
              <a:rPr lang="en-US" sz="1400" b="0">
                <a:latin typeface="Arial" charset="0"/>
              </a:rPr>
              <a:t>Finances</a:t>
            </a:r>
          </a:p>
          <a:p>
            <a:pPr eaLnBrk="1" hangingPunct="1"/>
            <a:r>
              <a:rPr lang="en-US" sz="1400" b="0">
                <a:latin typeface="Arial" charset="0"/>
              </a:rPr>
              <a:t>Publicity</a:t>
            </a:r>
          </a:p>
          <a:p>
            <a:pPr eaLnBrk="1" hangingPunct="1"/>
            <a:endParaRPr lang="en-US" sz="1400" b="0">
              <a:latin typeface="Arial" charset="0"/>
            </a:endParaRPr>
          </a:p>
        </p:txBody>
      </p:sp>
      <p:sp>
        <p:nvSpPr>
          <p:cNvPr id="2205734" name="AutoShape 38"/>
          <p:cNvSpPr>
            <a:spLocks noChangeArrowheads="1"/>
          </p:cNvSpPr>
          <p:nvPr/>
        </p:nvSpPr>
        <p:spPr bwMode="auto">
          <a:xfrm>
            <a:off x="6324600" y="4343400"/>
            <a:ext cx="2362200" cy="1371600"/>
          </a:xfrm>
          <a:prstGeom prst="can">
            <a:avLst>
              <a:gd name="adj" fmla="val 15181"/>
            </a:avLst>
          </a:prstGeom>
          <a:gradFill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/>
            <a:r>
              <a:rPr lang="en-US" sz="1400" b="0">
                <a:latin typeface="Arial" charset="0"/>
              </a:rPr>
              <a:t>Operating Procedures </a:t>
            </a:r>
          </a:p>
          <a:p>
            <a:pPr eaLnBrk="1" hangingPunct="1"/>
            <a:r>
              <a:rPr lang="en-US" sz="1400" b="0">
                <a:latin typeface="Arial" charset="0"/>
              </a:rPr>
              <a:t>P &amp; P , OM</a:t>
            </a:r>
          </a:p>
          <a:p>
            <a:pPr eaLnBrk="1" hangingPunct="1"/>
            <a:r>
              <a:rPr lang="en-US" sz="1400" b="0">
                <a:latin typeface="Arial" charset="0"/>
              </a:rPr>
              <a:t>Meeting Agendas</a:t>
            </a:r>
          </a:p>
          <a:p>
            <a:pPr eaLnBrk="1" hangingPunct="1"/>
            <a:r>
              <a:rPr lang="en-US" sz="1400" b="0">
                <a:latin typeface="Arial" charset="0"/>
              </a:rPr>
              <a:t>Plenary Prep Attendance</a:t>
            </a:r>
          </a:p>
          <a:p>
            <a:pPr eaLnBrk="1" hangingPunct="1"/>
            <a:r>
              <a:rPr lang="en-US" sz="1400" b="0">
                <a:latin typeface="Arial" charset="0"/>
              </a:rPr>
              <a:t>Badges</a:t>
            </a:r>
          </a:p>
        </p:txBody>
      </p:sp>
      <p:sp>
        <p:nvSpPr>
          <p:cNvPr id="2205735" name="Oval 39"/>
          <p:cNvSpPr>
            <a:spLocks noChangeArrowheads="1"/>
          </p:cNvSpPr>
          <p:nvPr/>
        </p:nvSpPr>
        <p:spPr bwMode="auto">
          <a:xfrm>
            <a:off x="1556658" y="752475"/>
            <a:ext cx="914400" cy="695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sz="1400">
                <a:latin typeface="Arial" charset="0"/>
              </a:rPr>
              <a:t>WFA</a:t>
            </a:r>
            <a:endParaRPr lang="en-US" sz="1000">
              <a:latin typeface="Arial" charset="0"/>
            </a:endParaRPr>
          </a:p>
        </p:txBody>
      </p:sp>
      <p:sp>
        <p:nvSpPr>
          <p:cNvPr id="2205736" name="AutoShape 40"/>
          <p:cNvSpPr>
            <a:spLocks noChangeArrowheads="1"/>
          </p:cNvSpPr>
          <p:nvPr/>
        </p:nvSpPr>
        <p:spPr bwMode="auto">
          <a:xfrm rot="2969076">
            <a:off x="2315367" y="1342231"/>
            <a:ext cx="153988" cy="21272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37" name="AutoShape 41"/>
          <p:cNvSpPr>
            <a:spLocks noChangeArrowheads="1"/>
          </p:cNvSpPr>
          <p:nvPr/>
        </p:nvSpPr>
        <p:spPr bwMode="auto">
          <a:xfrm rot="2969076">
            <a:off x="3610769" y="1340644"/>
            <a:ext cx="153987" cy="21272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5738" name="AutoShape 42"/>
          <p:cNvSpPr>
            <a:spLocks noChangeArrowheads="1"/>
          </p:cNvSpPr>
          <p:nvPr/>
        </p:nvSpPr>
        <p:spPr bwMode="auto">
          <a:xfrm>
            <a:off x="6923088" y="1458913"/>
            <a:ext cx="273050" cy="152400"/>
          </a:xfrm>
          <a:prstGeom prst="leftRightArrow">
            <a:avLst>
              <a:gd name="adj1" fmla="val 50000"/>
              <a:gd name="adj2" fmla="val 358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CC2192D-3028-4276-8487-AB214626C135}" type="slidenum">
              <a:rPr lang="en-US"/>
              <a:pPr/>
              <a:t>5</a:t>
            </a:fld>
            <a:endParaRPr lang="en-US"/>
          </a:p>
        </p:txBody>
      </p:sp>
      <p:sp>
        <p:nvSpPr>
          <p:cNvPr id="220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87829"/>
            <a:ext cx="7772400" cy="555172"/>
          </a:xfrm>
        </p:spPr>
        <p:txBody>
          <a:bodyPr/>
          <a:lstStyle/>
          <a:p>
            <a:r>
              <a:rPr lang="en-US" dirty="0"/>
              <a:t>Progress, Setbacks, Goals</a:t>
            </a:r>
          </a:p>
        </p:txBody>
      </p:sp>
      <p:sp>
        <p:nvSpPr>
          <p:cNvPr id="220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125" y="1067704"/>
            <a:ext cx="8916988" cy="5343981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600" u="sng" dirty="0"/>
              <a:t>The perpetual Goal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Seek and implement improvements in the 802.11 Eco System used to develop commercially relevant standards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u="sng" dirty="0"/>
              <a:t>Machinery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/>
              <a:t>Progress:  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Efficiently Start and Complete relevant amendments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Published: P, Z, V, U, S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WG11 </a:t>
            </a:r>
            <a:r>
              <a:rPr lang="en-US" sz="1600" dirty="0" smtClean="0"/>
              <a:t>Started: AH, AI</a:t>
            </a: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1600" dirty="0" smtClean="0"/>
              <a:t>Maintain international interest in 802.11 as a standards development venue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Rapid </a:t>
            </a:r>
            <a:r>
              <a:rPr lang="en-US" sz="1600" dirty="0"/>
              <a:t>report of closed ballot results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TG chairs </a:t>
            </a:r>
            <a:r>
              <a:rPr lang="en-US" sz="1600" dirty="0"/>
              <a:t>more responsible for </a:t>
            </a:r>
            <a:r>
              <a:rPr lang="en-US" sz="1600" dirty="0" smtClean="0"/>
              <a:t>PAR, </a:t>
            </a:r>
            <a:r>
              <a:rPr lang="en-US" sz="1600" dirty="0"/>
              <a:t>Sponsor Ballot </a:t>
            </a:r>
            <a:r>
              <a:rPr lang="en-US" sz="1600" dirty="0" smtClean="0"/>
              <a:t> and RevCom process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Relationship with and within EC </a:t>
            </a:r>
            <a:r>
              <a:rPr lang="en-US" sz="1600" dirty="0" smtClean="0"/>
              <a:t>, Standards Association, Standards </a:t>
            </a:r>
            <a:r>
              <a:rPr lang="en-US" sz="1600" dirty="0"/>
              <a:t>Board </a:t>
            </a:r>
            <a:r>
              <a:rPr lang="en-US" sz="1600" dirty="0" smtClean="0"/>
              <a:t>well established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Participated in </a:t>
            </a:r>
            <a:r>
              <a:rPr lang="en-US" sz="1600" dirty="0" err="1" smtClean="0"/>
              <a:t>ProCom</a:t>
            </a:r>
            <a:r>
              <a:rPr lang="en-US" sz="1600" dirty="0" smtClean="0"/>
              <a:t>, </a:t>
            </a:r>
            <a:r>
              <a:rPr lang="en-US" sz="1600" dirty="0" err="1" smtClean="0"/>
              <a:t>PatCom</a:t>
            </a:r>
            <a:r>
              <a:rPr lang="en-US" sz="1600" dirty="0" smtClean="0"/>
              <a:t>, RevCom</a:t>
            </a:r>
            <a:r>
              <a:rPr lang="en-US" sz="1600" dirty="0"/>
              <a:t>, NesCom, </a:t>
            </a:r>
            <a:r>
              <a:rPr lang="en-US" sz="1600" dirty="0" err="1"/>
              <a:t>AudCom</a:t>
            </a:r>
            <a:r>
              <a:rPr lang="en-US" sz="1600" dirty="0"/>
              <a:t>, Standards </a:t>
            </a:r>
            <a:r>
              <a:rPr lang="en-US" sz="1600" dirty="0" smtClean="0"/>
              <a:t>Board, </a:t>
            </a:r>
            <a:r>
              <a:rPr lang="en-US" sz="1600" dirty="0" err="1" smtClean="0"/>
              <a:t>BoG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Use of WFA uses cases to help prioritize technology decisions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Expose and promote discussion of potential opportunities for </a:t>
            </a:r>
            <a:r>
              <a:rPr lang="en-US" sz="1600" dirty="0" smtClean="0"/>
              <a:t>802.11</a:t>
            </a:r>
          </a:p>
          <a:p>
            <a:pPr>
              <a:lnSpc>
                <a:spcPct val="90000"/>
              </a:lnSpc>
            </a:pPr>
            <a:r>
              <a:rPr lang="en-US" sz="1600" dirty="0"/>
              <a:t>Rules restructured to align with EC and SA </a:t>
            </a:r>
            <a:r>
              <a:rPr lang="en-US" sz="1600" dirty="0" smtClean="0"/>
              <a:t>requirements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 smtClean="0"/>
              <a:t>WG Setbacks: 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 smtClean="0"/>
              <a:t>Venue selection process under renovation but </a:t>
            </a:r>
            <a:r>
              <a:rPr lang="en-US" sz="1600" dirty="0" smtClean="0"/>
              <a:t> not quickly enough -a </a:t>
            </a:r>
            <a:r>
              <a:rPr lang="en-US" sz="1600" dirty="0" smtClean="0"/>
              <a:t>high latency procedure</a:t>
            </a:r>
          </a:p>
          <a:p>
            <a:pPr>
              <a:lnSpc>
                <a:spcPct val="90000"/>
              </a:lnSpc>
            </a:pPr>
            <a:r>
              <a:rPr lang="en-US" sz="1600" dirty="0" smtClean="0"/>
              <a:t>Improving </a:t>
            </a:r>
            <a:r>
              <a:rPr lang="en-US" sz="1600" dirty="0" smtClean="0"/>
              <a:t>universal application of TG best </a:t>
            </a:r>
            <a:r>
              <a:rPr lang="en-US" sz="1600" dirty="0" smtClean="0"/>
              <a:t>practices – requires all TG chair participation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83C5F7-2590-47F8-A189-C4C2D1054A6B}" type="slidenum">
              <a:rPr lang="en-US"/>
              <a:pPr/>
              <a:t>6</a:t>
            </a:fld>
            <a:endParaRPr lang="en-US"/>
          </a:p>
        </p:txBody>
      </p:sp>
      <p:sp>
        <p:nvSpPr>
          <p:cNvPr id="2208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11438" y="2619375"/>
            <a:ext cx="2887662" cy="147955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/>
              <a:t>Backup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Bruce Kraemer,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76AC287-1689-48C2-AC0E-DB3C8EC6CB84}" type="slidenum">
              <a:rPr lang="en-US"/>
              <a:pPr/>
              <a:t>7</a:t>
            </a:fld>
            <a:endParaRPr lang="en-US"/>
          </a:p>
        </p:txBody>
      </p:sp>
      <p:sp>
        <p:nvSpPr>
          <p:cNvPr id="220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Candidate Requirements Met</a:t>
            </a:r>
          </a:p>
        </p:txBody>
      </p:sp>
      <p:sp>
        <p:nvSpPr>
          <p:cNvPr id="220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Member of IEEE-SA</a:t>
            </a:r>
          </a:p>
          <a:p>
            <a:r>
              <a:rPr lang="en-US" sz="2000"/>
              <a:t>Letter of affiliation supplied to 802 Recording Secretary</a:t>
            </a:r>
          </a:p>
          <a:p>
            <a:r>
              <a:rPr lang="en-US" sz="2000"/>
              <a:t>Letter of endorsement supplied to 802 Recording Secretary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197783</TotalTime>
  <Words>656</Words>
  <Application>Microsoft Office PowerPoint</Application>
  <PresentationFormat>On-screen Show (4:3)</PresentationFormat>
  <Paragraphs>161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802.11 WG Chair Nominee Statement</vt:lpstr>
      <vt:lpstr>Qualifications &amp; Experience</vt:lpstr>
      <vt:lpstr>Overall Goal</vt:lpstr>
      <vt:lpstr>PowerPoint Presentation</vt:lpstr>
      <vt:lpstr>Progress, Setbacks, Goals</vt:lpstr>
      <vt:lpstr>PowerPoint Presentation</vt:lpstr>
      <vt:lpstr>Candidate Requirements Met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2012 WG11 Chair Candidate Platform</dc:title>
  <dc:subject>WG11 Chair nominee statement</dc:subject>
  <dc:creator>Bruce Kraemer (Marvell)</dc:creator>
  <cp:lastModifiedBy>Bruce Kraemer</cp:lastModifiedBy>
  <cp:revision>2058</cp:revision>
  <cp:lastPrinted>2012-02-14T12:49:36Z</cp:lastPrinted>
  <dcterms:created xsi:type="dcterms:W3CDTF">1998-02-10T13:07:52Z</dcterms:created>
  <dcterms:modified xsi:type="dcterms:W3CDTF">2012-02-25T08:27:00Z</dcterms:modified>
</cp:coreProperties>
</file>