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1105" r:id="rId2"/>
    <p:sldId id="1295" r:id="rId3"/>
    <p:sldId id="1468" r:id="rId4"/>
    <p:sldId id="1357" r:id="rId5"/>
    <p:sldId id="1445" r:id="rId6"/>
    <p:sldId id="1481" r:id="rId7"/>
    <p:sldId id="1387" r:id="rId8"/>
    <p:sldId id="1553" r:id="rId9"/>
    <p:sldId id="1554" r:id="rId10"/>
    <p:sldId id="1456" r:id="rId11"/>
    <p:sldId id="1540" r:id="rId12"/>
    <p:sldId id="1541" r:id="rId13"/>
    <p:sldId id="1542" r:id="rId14"/>
    <p:sldId id="1458" r:id="rId15"/>
    <p:sldId id="1544" r:id="rId16"/>
    <p:sldId id="1545" r:id="rId17"/>
    <p:sldId id="1483" r:id="rId18"/>
    <p:sldId id="1379" r:id="rId19"/>
    <p:sldId id="1386" r:id="rId20"/>
    <p:sldId id="1450" r:id="rId21"/>
    <p:sldId id="1515" r:id="rId22"/>
    <p:sldId id="1368" r:id="rId23"/>
    <p:sldId id="1546" r:id="rId24"/>
    <p:sldId id="1555" r:id="rId25"/>
    <p:sldId id="1512" r:id="rId26"/>
    <p:sldId id="1516" r:id="rId27"/>
    <p:sldId id="1519" r:id="rId28"/>
    <p:sldId id="1547" r:id="rId29"/>
    <p:sldId id="1296" r:id="rId30"/>
    <p:sldId id="1529" r:id="rId31"/>
    <p:sldId id="1533" r:id="rId32"/>
    <p:sldId id="1523" r:id="rId33"/>
    <p:sldId id="1524" r:id="rId34"/>
    <p:sldId id="1525" r:id="rId35"/>
    <p:sldId id="1532" r:id="rId36"/>
    <p:sldId id="1527" r:id="rId37"/>
    <p:sldId id="1526" r:id="rId38"/>
    <p:sldId id="1535" r:id="rId39"/>
    <p:sldId id="1534" r:id="rId40"/>
    <p:sldId id="1549" r:id="rId41"/>
    <p:sldId id="1550" r:id="rId42"/>
    <p:sldId id="1551" r:id="rId43"/>
    <p:sldId id="1297" r:id="rId44"/>
    <p:sldId id="1398" r:id="rId45"/>
    <p:sldId id="1388" r:id="rId46"/>
    <p:sldId id="1478" r:id="rId47"/>
    <p:sldId id="1560" r:id="rId48"/>
    <p:sldId id="1557" r:id="rId49"/>
    <p:sldId id="1556" r:id="rId50"/>
    <p:sldId id="1558" r:id="rId51"/>
    <p:sldId id="1559" r:id="rId52"/>
    <p:sldId id="1347" r:id="rId53"/>
    <p:sldId id="1447" r:id="rId54"/>
    <p:sldId id="1536" r:id="rId55"/>
    <p:sldId id="1561" r:id="rId56"/>
    <p:sldId id="1435" r:id="rId57"/>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115" d="100"/>
          <a:sy n="115" d="100"/>
        </p:scale>
        <p:origin x="-46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9186"/>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802.11-12/0183r1</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802.11-12/0183r1</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March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0898" name="Slide Image Placeholder 1"/>
          <p:cNvSpPr>
            <a:spLocks noGrp="1" noRot="1" noChangeAspect="1" noTextEdit="1"/>
          </p:cNvSpPr>
          <p:nvPr>
            <p:ph type="sldImg"/>
          </p:nvPr>
        </p:nvSpPr>
        <p:spPr>
          <a:xfrm>
            <a:off x="1206500" y="703263"/>
            <a:ext cx="4640263" cy="3479800"/>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80901"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0902" name="Footer Placeholder 5"/>
          <p:cNvSpPr>
            <a:spLocks noGrp="1"/>
          </p:cNvSpPr>
          <p:nvPr>
            <p:ph type="ftr" sz="quarter" idx="4"/>
          </p:nvPr>
        </p:nvSpPr>
        <p:spPr>
          <a:xfrm>
            <a:off x="4537076" y="9015413"/>
            <a:ext cx="1852613" cy="19050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2297A596-A2DE-40C5-9A57-544EAF86002D}" type="slidenum">
              <a:rPr lang="en-US" smtClean="0"/>
              <a:pPr defTabSz="946139"/>
              <a:t>46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52</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53</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54</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55</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94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194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94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10D129A3-C7C8-4DD5-99C7-0A1DFF114698}" type="slidenum">
              <a:rPr lang="en-US" smtClean="0"/>
              <a:pPr defTabSz="946139"/>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802.11-12/0183r1</a:t>
            </a:r>
            <a:endParaRPr lang="en-US"/>
          </a:p>
        </p:txBody>
      </p:sp>
      <p:sp>
        <p:nvSpPr>
          <p:cNvPr id="5" name="Date Placeholder 4"/>
          <p:cNvSpPr>
            <a:spLocks noGrp="1"/>
          </p:cNvSpPr>
          <p:nvPr>
            <p:ph type="dt" idx="11"/>
          </p:nvPr>
        </p:nvSpPr>
        <p:spPr/>
        <p:txBody>
          <a:bodyPr/>
          <a:lstStyle/>
          <a:p>
            <a:pPr>
              <a:defRPr/>
            </a:pPr>
            <a:r>
              <a:rPr lang="en-US" smtClean="0"/>
              <a:t>March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5</a:t>
            </a:fld>
            <a:endParaRPr lang="en-US"/>
          </a:p>
        </p:txBody>
      </p:sp>
    </p:spTree>
    <p:extLst>
      <p:ext uri="{BB962C8B-B14F-4D97-AF65-F5344CB8AC3E}">
        <p14:creationId xmlns:p14="http://schemas.microsoft.com/office/powerpoint/2010/main" val="198269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2765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2765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71850" y="9015413"/>
            <a:ext cx="427038" cy="190500"/>
          </a:xfrm>
          <a:noFill/>
          <a:ln>
            <a:miter lim="800000"/>
            <a:headEnd/>
            <a:tailEnd/>
          </a:ln>
        </p:spPr>
        <p:txBody>
          <a:bodyPr/>
          <a:lstStyle/>
          <a:p>
            <a:pPr defTabSz="946139"/>
            <a:r>
              <a:rPr lang="en-US" smtClean="0"/>
              <a:t>Page </a:t>
            </a:r>
            <a:fld id="{C203DFCC-51D3-4708-9D5D-0538E7E52D07}" type="slidenum">
              <a:rPr lang="en-US" smtClean="0"/>
              <a:pPr defTabSz="946139"/>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096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40963"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096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06DF4960-73C5-4494-9A06-265C5D4526C4}" type="slidenum">
              <a:rPr lang="en-US" smtClean="0"/>
              <a:pPr defTabSz="946139"/>
              <a:t>18</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50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4505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50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529911D7-C9FE-44AD-A779-0B7DCC3DA4AF}" type="slidenum">
              <a:rPr lang="en-US" smtClean="0"/>
              <a:pPr defTabSz="946139"/>
              <a:t>22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4915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49155"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4915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3FE3F59F-A1EA-49BA-9289-2DAE3D53E691}" type="slidenum">
              <a:rPr lang="en-US" smtClean="0"/>
              <a:pPr defTabSz="946139"/>
              <a:t>29</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63493" name="Date Placeholder 4"/>
          <p:cNvSpPr txBox="1">
            <a:spLocks noGrp="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6349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92476" y="9015413"/>
            <a:ext cx="506413" cy="190500"/>
          </a:xfrm>
          <a:noFill/>
          <a:ln>
            <a:miter lim="800000"/>
            <a:headEnd/>
            <a:tailEnd/>
          </a:ln>
        </p:spPr>
        <p:txBody>
          <a:bodyPr/>
          <a:lstStyle/>
          <a:p>
            <a:pPr defTabSz="946139"/>
            <a:r>
              <a:rPr lang="en-US" smtClean="0"/>
              <a:t>Page </a:t>
            </a:r>
            <a:fld id="{9FF4E601-09F5-4B85-A4FD-090E9E00C148}" type="slidenum">
              <a:rPr lang="en-US" smtClean="0"/>
              <a:pPr defTabSz="946139"/>
              <a:t>40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7885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802.11-12/0183r1</a:t>
            </a:r>
          </a:p>
        </p:txBody>
      </p:sp>
      <p:sp>
        <p:nvSpPr>
          <p:cNvPr id="7885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7885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7D9C0947-C0A0-479E-BD46-49C6CCB597C1}" type="slidenum">
              <a:rPr lang="en-US" smtClean="0"/>
              <a:pPr defTabSz="946139"/>
              <a:t>45</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802.11-12/0183r2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2/ec-12-0005-02-00EC-ieee-802-lmsc-rules-changes-for-march-2012.doc" TargetMode="External"/><Relationship Id="rId2" Type="http://schemas.openxmlformats.org/officeDocument/2006/relationships/hyperlink" Target="https://mentor.ieee.org/802-ec/dcn/12/ec-12-0008-01-00EC-more-proposed-changes-to-p-p-and-om.pptx" TargetMode="External"/><Relationship Id="rId1" Type="http://schemas.openxmlformats.org/officeDocument/2006/relationships/slideLayout" Target="../slideLayouts/slideLayout2.xml"/><Relationship Id="rId4" Type="http://schemas.openxmlformats.org/officeDocument/2006/relationships/hyperlink" Target="https://mentor.ieee.org/802.11/dcn/09/11-09-0002-09-0000-802-11-operations-manual.doc"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energystar.gov/index.cfm?c=new_specs.small_network_equip" TargetMode="External"/><Relationship Id="rId2" Type="http://schemas.openxmlformats.org/officeDocument/2006/relationships/hyperlink" Target="http://www.energystar.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PARs/2012-03/new-p802-1aebw-draft-5c-0112.pdf" TargetMode="External"/><Relationship Id="rId13" Type="http://schemas.openxmlformats.org/officeDocument/2006/relationships/hyperlink" Target="http://ieee802.org/PARs/2012-03/ExEPON_PAR_approved.pdf" TargetMode="External"/><Relationship Id="rId18" Type="http://schemas.openxmlformats.org/officeDocument/2006/relationships/hyperlink" Target="http://ieee802.org/PARs/2012-03/15-12-0007-05-004n-chinese-medical-body-area-network-5c.pdf" TargetMode="External"/><Relationship Id="rId3" Type="http://schemas.openxmlformats.org/officeDocument/2006/relationships/hyperlink" Target="http://ieee802.org/PARs/2012-03/new-ax-rev-draft-par-0112.pdf" TargetMode="External"/><Relationship Id="rId21" Type="http://schemas.openxmlformats.org/officeDocument/2006/relationships/hyperlink" Target="http://ieee802.org/PARs/2012-03/15-12-0063-01-0pac-pac-par.pdf" TargetMode="External"/><Relationship Id="rId7" Type="http://schemas.openxmlformats.org/officeDocument/2006/relationships/hyperlink" Target="http://ieee802.org/PARs/2012-03/new-p802-1aebw-draft-par-0112.pdf" TargetMode="External"/><Relationship Id="rId12" Type="http://schemas.openxmlformats.org/officeDocument/2006/relationships/hyperlink" Target="http://ieee802.org/PARs/2012-03/Qbv-pannell-draft-5C-0112-v02.pptx" TargetMode="External"/><Relationship Id="rId17" Type="http://schemas.openxmlformats.org/officeDocument/2006/relationships/hyperlink" Target="http://ieee802.org/PARs/2012-03/15-12-0005-05-004n-chinese-mban-frequency-bands-study-group-par.pdf" TargetMode="External"/><Relationship Id="rId2" Type="http://schemas.openxmlformats.org/officeDocument/2006/relationships/notesSlide" Target="../notesSlides/notesSlide3.xml"/><Relationship Id="rId16" Type="http://schemas.openxmlformats.org/officeDocument/2006/relationships/hyperlink" Target="http://ieee802.org/PARs/2012-03/21-12-0017-00-0000-group-management-5c.pdf" TargetMode="External"/><Relationship Id="rId20" Type="http://schemas.openxmlformats.org/officeDocument/2006/relationships/hyperlink" Target="http://ieee802.org/PARs/2012-03/15-11-0876-07-0ptc-positive-train-control-5-criteria.pdf" TargetMode="External"/><Relationship Id="rId1" Type="http://schemas.openxmlformats.org/officeDocument/2006/relationships/slideLayout" Target="../slideLayouts/slideLayout2.xml"/><Relationship Id="rId6" Type="http://schemas.openxmlformats.org/officeDocument/2006/relationships/hyperlink" Target="http://ieee802.org/PARs/2012-03/new-p802-1qbu-draft-5c-0112.pdf" TargetMode="External"/><Relationship Id="rId11" Type="http://schemas.openxmlformats.org/officeDocument/2006/relationships/hyperlink" Target="http://ieee802.org/PARs/2012-03/new-p802-1qbv-draft-par-0112.pdf" TargetMode="External"/><Relationship Id="rId5" Type="http://schemas.openxmlformats.org/officeDocument/2006/relationships/hyperlink" Target="http://ieee802.org/PARs/2012-03/new-p802-1qbu-draft-par-0112.pdf" TargetMode="External"/><Relationship Id="rId15" Type="http://schemas.openxmlformats.org/officeDocument/2006/relationships/hyperlink" Target="http://ieee802.org/PARs/2012-03/21-12-0016-00-0000-group-management-par.pdf" TargetMode="External"/><Relationship Id="rId23" Type="http://schemas.openxmlformats.org/officeDocument/2006/relationships/hyperlink" Target="http://www.ieee802.org/PARs.shtml" TargetMode="External"/><Relationship Id="rId10" Type="http://schemas.openxmlformats.org/officeDocument/2006/relationships/hyperlink" Target="http://ieee802.org/PARs/2012-03/new-p802-1xbx-draft-5c-0112.pdf" TargetMode="External"/><Relationship Id="rId19" Type="http://schemas.openxmlformats.org/officeDocument/2006/relationships/hyperlink" Target="http://ieee802.org/PARs/2012-03/15-11-0821-09-0ptc-802-15-ptc-par.pdf" TargetMode="External"/><Relationship Id="rId4" Type="http://schemas.openxmlformats.org/officeDocument/2006/relationships/hyperlink" Target="http://ieee802.org/PARs/2012-03/new-ax-rev-draft-5c-0112.pdf" TargetMode="External"/><Relationship Id="rId9" Type="http://schemas.openxmlformats.org/officeDocument/2006/relationships/hyperlink" Target="http://ieee802.org/PARs/2012-03/new-p802-1xbx-draft-par-0112-v01.pdf" TargetMode="External"/><Relationship Id="rId14" Type="http://schemas.openxmlformats.org/officeDocument/2006/relationships/hyperlink" Target="http://ieee802.org/PARs/2012-03/ExEPON_5Criteria_approved.pdf" TargetMode="External"/><Relationship Id="rId22" Type="http://schemas.openxmlformats.org/officeDocument/2006/relationships/hyperlink" Target="http://ieee802.org/PARs/2012-03/15-12-0064-01-0pac-pac-five-criteria.pdf"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www.energystar.gov/ia/partners/prod_development/new_specs/downloads/small_network_equip/Draft_1_Version_1.0_ENERGY_STAR_SNE_Cover_Letter.pdf?af8f-58e8" TargetMode="External"/><Relationship Id="rId7" Type="http://schemas.openxmlformats.org/officeDocument/2006/relationships/hyperlink" Target="http://www.energystar.gov/ia/partners/prod_development/new_specs/downloads/small_network_equip/Draft_1_Version_1.0_ENERGY_STAR_SNE_Notes_on_Data.pdf?af8f-58e8" TargetMode="External"/><Relationship Id="rId2" Type="http://schemas.openxmlformats.org/officeDocument/2006/relationships/hyperlink" Target="mailto:networking@energystar.gov" TargetMode="External"/><Relationship Id="rId1" Type="http://schemas.openxmlformats.org/officeDocument/2006/relationships/slideLayout" Target="../slideLayouts/slideLayout2.xml"/><Relationship Id="rId6" Type="http://schemas.openxmlformats.org/officeDocument/2006/relationships/hyperlink" Target="http://www.energystar.gov/ia/partners/prod_development/new_specs/downloads/small_network_equip/Draft_1_Version_1.0_ENERGY_STAR_SNE_Masked_Dataset.xls?af8f-58e8" TargetMode="External"/><Relationship Id="rId5" Type="http://schemas.openxmlformats.org/officeDocument/2006/relationships/hyperlink" Target="http://www.energystar.gov/ia/partners/prod_development/new_specs/downloads/small_network_equip/Draft_5_Version_1.0_ENERGY_STAR_SNE_Test_Method.pdf?af8f-58e8" TargetMode="External"/><Relationship Id="rId4" Type="http://schemas.openxmlformats.org/officeDocument/2006/relationships/hyperlink" Target="http://www.energystar.gov/ia/partners/prod_development/new_specs/downloads/small_network_equip/Draft_1_Version_1.0_ENERGY_STAR_SNE_Specification.pdf?af8f-58e8"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392088" cy="338554"/>
          </a:xfrm>
          <a:prstGeom prst="rect">
            <a:avLst/>
          </a:prstGeom>
          <a:noFill/>
          <a:ln w="9525">
            <a:noFill/>
            <a:miter lim="800000"/>
            <a:headEnd/>
            <a:tailEnd/>
          </a:ln>
        </p:spPr>
        <p:txBody>
          <a:bodyPr wrap="none">
            <a:spAutoFit/>
          </a:bodyPr>
          <a:lstStyle/>
          <a:p>
            <a:pPr eaLnBrk="0" hangingPunct="0"/>
            <a:r>
              <a:rPr lang="en-US" sz="1600" dirty="0"/>
              <a:t>Abstract: Additional Information on topics for 802 plenary meeting – </a:t>
            </a:r>
            <a:r>
              <a:rPr lang="en-US" sz="1600" dirty="0" smtClean="0"/>
              <a:t>March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March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56771" y="1019175"/>
            <a:ext cx="7772400" cy="474663"/>
          </a:xfrm>
        </p:spPr>
        <p:txBody>
          <a:bodyPr/>
          <a:lstStyle/>
          <a:p>
            <a:r>
              <a:rPr lang="en-US" dirty="0" smtClean="0"/>
              <a:t>WG Agendas</a:t>
            </a:r>
          </a:p>
        </p:txBody>
      </p:sp>
      <p:sp>
        <p:nvSpPr>
          <p:cNvPr id="30722" name="Content Placeholder 2"/>
          <p:cNvSpPr>
            <a:spLocks noGrp="1"/>
          </p:cNvSpPr>
          <p:nvPr>
            <p:ph idx="1"/>
          </p:nvPr>
        </p:nvSpPr>
        <p:spPr>
          <a:xfrm>
            <a:off x="347663" y="1538514"/>
            <a:ext cx="8564562" cy="4905149"/>
          </a:xfrm>
        </p:spPr>
        <p:txBody>
          <a:bodyPr/>
          <a:lstStyle/>
          <a:p>
            <a:pPr marL="0" indent="0">
              <a:buNone/>
            </a:pPr>
            <a:r>
              <a:rPr lang="en-US" sz="3200" dirty="0" smtClean="0"/>
              <a:t>18:  </a:t>
            </a:r>
            <a:r>
              <a:rPr lang="en-US" sz="3200" dirty="0"/>
              <a:t>18-12-0022 r0 </a:t>
            </a:r>
            <a:r>
              <a:rPr lang="en-US" sz="3200" dirty="0" smtClean="0"/>
              <a:t>Opening Report</a:t>
            </a:r>
          </a:p>
          <a:p>
            <a:pPr marL="0" indent="0">
              <a:buFontTx/>
              <a:buNone/>
            </a:pPr>
            <a:r>
              <a:rPr lang="en-US" sz="3200" dirty="0" smtClean="0"/>
              <a:t>19:   19-12-0034 r0 Agenda</a:t>
            </a:r>
          </a:p>
          <a:p>
            <a:pPr marL="0" indent="0">
              <a:buFontTx/>
              <a:buNone/>
            </a:pPr>
            <a:r>
              <a:rPr lang="en-US" sz="3200" dirty="0"/>
              <a:t>	</a:t>
            </a:r>
            <a:r>
              <a:rPr lang="en-US" sz="3200" dirty="0" smtClean="0"/>
              <a:t>19-12-0035r0 Opening Report</a:t>
            </a:r>
          </a:p>
          <a:p>
            <a:pPr marL="0" indent="0">
              <a:buFontTx/>
              <a:buNone/>
            </a:pPr>
            <a:r>
              <a:rPr lang="en-US" sz="3200" dirty="0" smtClean="0"/>
              <a:t>21:  21-12-0019r0 Agenda</a:t>
            </a:r>
          </a:p>
          <a:p>
            <a:pPr marL="0" indent="0">
              <a:buFontTx/>
              <a:buNone/>
            </a:pPr>
            <a:r>
              <a:rPr lang="en-US" sz="3200" dirty="0"/>
              <a:t>	</a:t>
            </a:r>
            <a:r>
              <a:rPr lang="en-US" sz="3200" dirty="0" smtClean="0"/>
              <a:t>21-12-0021 Opening Report</a:t>
            </a:r>
          </a:p>
          <a:p>
            <a:pPr marL="0" indent="0">
              <a:buFontTx/>
              <a:buNone/>
            </a:pPr>
            <a:r>
              <a:rPr lang="en-US" sz="3200" dirty="0" smtClean="0"/>
              <a:t>22:  22-12-0016r2 </a:t>
            </a:r>
            <a:r>
              <a:rPr lang="en-US" sz="3200" dirty="0"/>
              <a:t>Agenda</a:t>
            </a:r>
          </a:p>
          <a:p>
            <a:pPr marL="0" indent="0">
              <a:buFontTx/>
              <a:buNone/>
            </a:pPr>
            <a:r>
              <a:rPr lang="en-US" sz="3200" dirty="0"/>
              <a:t>	</a:t>
            </a:r>
            <a:endParaRPr lang="en-US" sz="3200" dirty="0" smtClean="0"/>
          </a:p>
          <a:p>
            <a:pPr marL="0" indent="0">
              <a:buFontTx/>
              <a:buNone/>
            </a:pPr>
            <a:r>
              <a:rPr lang="en-US" sz="3200" dirty="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8E3D2E-7363-42E0-9F66-57FBDC493FEC}" type="slidenum">
              <a:rPr lang="en-US" smtClean="0"/>
              <a:pPr/>
              <a:t>10</a:t>
            </a:fld>
            <a:endParaRPr lang="en-US"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11</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a:xfrm>
            <a:off x="381000" y="1676400"/>
            <a:ext cx="8458200" cy="4419600"/>
          </a:xfrm>
        </p:spPr>
        <p:txBody>
          <a:bodyPr/>
          <a:lstStyle/>
          <a:p>
            <a:pPr>
              <a:spcBef>
                <a:spcPts val="0"/>
              </a:spcBef>
              <a:spcAft>
                <a:spcPts val="600"/>
              </a:spcAft>
            </a:pPr>
            <a:r>
              <a:rPr lang="en-US" b="0" dirty="0"/>
              <a:t>THE </a:t>
            </a:r>
            <a:r>
              <a:rPr lang="en-US" b="0" dirty="0" smtClean="0"/>
              <a:t>FCC WTB </a:t>
            </a:r>
            <a:r>
              <a:rPr lang="en-US" b="0" dirty="0"/>
              <a:t>AND THE OFFICE </a:t>
            </a:r>
            <a:r>
              <a:rPr lang="en-US" b="0" dirty="0" smtClean="0"/>
              <a:t>OFENGINEERING </a:t>
            </a:r>
            <a:r>
              <a:rPr lang="en-US" b="0" dirty="0"/>
              <a:t>AND TECHNOLOGY SEEK COMMENT ON PROGENY’S M-LMS FIELD TESTING </a:t>
            </a:r>
            <a:r>
              <a:rPr lang="en-US" b="0" dirty="0" smtClean="0"/>
              <a:t>REPORT (Docket </a:t>
            </a:r>
            <a:r>
              <a:rPr lang="en-US" b="0" dirty="0"/>
              <a:t>No. </a:t>
            </a:r>
            <a:r>
              <a:rPr lang="en-US" b="0" dirty="0" smtClean="0"/>
              <a:t>11-49) (</a:t>
            </a:r>
            <a:r>
              <a:rPr lang="en-US" b="0" dirty="0"/>
              <a:t>18-12/21r1) Comment Date: March 15, </a:t>
            </a:r>
            <a:r>
              <a:rPr lang="en-US" b="0" dirty="0" smtClean="0"/>
              <a:t>2012, Comment </a:t>
            </a:r>
            <a:r>
              <a:rPr lang="en-US" b="0" dirty="0"/>
              <a:t>Date: March 30, 2012 .</a:t>
            </a:r>
            <a:endParaRPr lang="en-US" b="0" dirty="0" smtClean="0"/>
          </a:p>
          <a:p>
            <a:pPr>
              <a:spcBef>
                <a:spcPts val="0"/>
              </a:spcBef>
              <a:spcAft>
                <a:spcPts val="600"/>
              </a:spcAft>
            </a:pPr>
            <a:r>
              <a:rPr lang="en-US" b="0" dirty="0" smtClean="0"/>
              <a:t>FCC </a:t>
            </a:r>
            <a:r>
              <a:rPr lang="en-US" b="0" dirty="0"/>
              <a:t>SEEKS COMMENT ON CERTAIN WIRELESS SERVICE INTERRUPTIONS. (DA No.  12-311). (</a:t>
            </a:r>
            <a:r>
              <a:rPr lang="en-US" b="0" dirty="0" err="1"/>
              <a:t>Dkt</a:t>
            </a:r>
            <a:r>
              <a:rPr lang="en-US" b="0" dirty="0"/>
              <a:t> No 12-52 )  FCC seeks comment on concerns and issues related to intentional interruptions of wireless service by government authorities for the purpose of ensuring public safety. Comments Due:  04/30/2012. Reply Comments Due:  05/30/2012(18-11/101r0</a:t>
            </a:r>
            <a:r>
              <a:rPr lang="en-US" b="0" dirty="0" smtClean="0"/>
              <a:t>).</a:t>
            </a:r>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374639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819400"/>
          </a:xfrm>
        </p:spPr>
        <p:txBody>
          <a:bodyPr/>
          <a:lstStyle/>
          <a:p>
            <a:r>
              <a:rPr lang="en-US" sz="2800" dirty="0"/>
              <a:t>ITU-R Items</a:t>
            </a:r>
            <a:br>
              <a:rPr lang="en-US" sz="2800" dirty="0"/>
            </a:br>
            <a:r>
              <a:rPr lang="en-US" sz="2800" dirty="0"/>
              <a:t>Impact on </a:t>
            </a:r>
            <a:r>
              <a:rPr lang="en-US" sz="2800" dirty="0" err="1"/>
              <a:t>radiocommunication</a:t>
            </a:r>
            <a:r>
              <a:rPr lang="en-US" sz="2800" dirty="0"/>
              <a:t> systems from wireless and wired data transmission technologies used for the support of power management </a:t>
            </a:r>
            <a:r>
              <a:rPr lang="en-US" sz="2800" dirty="0" smtClean="0"/>
              <a:t>systems (18-12-0025) Question ITU-R 236/1</a:t>
            </a:r>
            <a:endParaRPr lang="en-US" sz="2800" dirty="0"/>
          </a:p>
        </p:txBody>
      </p:sp>
      <p:sp>
        <p:nvSpPr>
          <p:cNvPr id="3" name="Content Placeholder 2"/>
          <p:cNvSpPr>
            <a:spLocks noGrp="1"/>
          </p:cNvSpPr>
          <p:nvPr>
            <p:ph idx="1"/>
          </p:nvPr>
        </p:nvSpPr>
        <p:spPr>
          <a:xfrm>
            <a:off x="762000" y="3581400"/>
            <a:ext cx="7772400" cy="2819400"/>
          </a:xfrm>
        </p:spPr>
        <p:txBody>
          <a:bodyPr/>
          <a:lstStyle/>
          <a:p>
            <a:r>
              <a:rPr lang="en-US" dirty="0" smtClean="0"/>
              <a:t>This question specifically asks:</a:t>
            </a:r>
          </a:p>
          <a:p>
            <a:pPr marL="0">
              <a:spcBef>
                <a:spcPts val="600"/>
              </a:spcBef>
              <a:spcAft>
                <a:spcPts val="0"/>
              </a:spcAft>
              <a:tabLst>
                <a:tab pos="504190" algn="l"/>
                <a:tab pos="756285" algn="l"/>
                <a:tab pos="1008380" algn="l"/>
                <a:tab pos="1260475" algn="l"/>
              </a:tabLst>
            </a:pPr>
            <a:r>
              <a:rPr lang="en-GB" dirty="0">
                <a:ea typeface="Times New Roman"/>
              </a:rPr>
              <a:t>What are the technical and operating features and the characteristics of wireless technologies and devices in support of power grid management systems?</a:t>
            </a:r>
            <a:endParaRPr lang="en-US" dirty="0">
              <a:ea typeface="Times New Roman"/>
            </a:endParaRPr>
          </a:p>
          <a:p>
            <a:pPr marL="0">
              <a:spcBef>
                <a:spcPts val="600"/>
              </a:spcBef>
              <a:spcAft>
                <a:spcPts val="0"/>
              </a:spcAft>
              <a:tabLst>
                <a:tab pos="504190" algn="l"/>
                <a:tab pos="756285" algn="l"/>
                <a:tab pos="1008380" algn="l"/>
                <a:tab pos="1260475" algn="l"/>
              </a:tabLst>
            </a:pPr>
            <a:r>
              <a:rPr lang="en-GB" dirty="0">
                <a:ea typeface="Times New Roman"/>
              </a:rPr>
              <a:t>	What are the data rates, bandwidths, frequency bands and spectrum requirements needed in support of power grid management systems?</a:t>
            </a:r>
            <a:endParaRPr lang="en-US" dirty="0">
              <a:ea typeface="Times New Roman"/>
            </a:endParaRPr>
          </a:p>
          <a:p>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12</a:t>
            </a:fld>
            <a:endParaRPr lang="en-US"/>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241406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a:p>
        </p:txBody>
      </p:sp>
      <p:sp>
        <p:nvSpPr>
          <p:cNvPr id="21507" name="Rectangle 3"/>
          <p:cNvSpPr>
            <a:spLocks noGrp="1" noChangeArrowheads="1"/>
          </p:cNvSpPr>
          <p:nvPr>
            <p:ph type="body" idx="1"/>
          </p:nvPr>
        </p:nvSpPr>
        <p:spPr>
          <a:xfrm>
            <a:off x="685800" y="1600200"/>
            <a:ext cx="7772400" cy="4419600"/>
          </a:xfrm>
        </p:spPr>
        <p:txBody>
          <a:bodyPr/>
          <a:lstStyle/>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pPr>
            <a:endParaRPr lang="en-US" sz="2000" b="0" dirty="0"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extLst>
      <p:ext uri="{BB962C8B-B14F-4D97-AF65-F5344CB8AC3E}">
        <p14:creationId xmlns:p14="http://schemas.microsoft.com/office/powerpoint/2010/main" val="43222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14</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May Meeting – Atlanta Georgia</a:t>
            </a:r>
            <a:br>
              <a:rPr lang="en-US" sz="2800" dirty="0" smtClean="0"/>
            </a:br>
            <a:r>
              <a:rPr lang="en-US" sz="2800" dirty="0" smtClean="0"/>
              <a:t>May  13 - 18</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109309" y="3062288"/>
            <a:ext cx="8889546" cy="1877437"/>
          </a:xfrm>
          <a:prstGeom prst="rect">
            <a:avLst/>
          </a:prstGeom>
          <a:noFill/>
          <a:ln w="12700">
            <a:solidFill>
              <a:srgbClr val="33CC33"/>
            </a:solidFill>
            <a:miter lim="800000"/>
            <a:headEnd type="none" w="sm" len="sm"/>
            <a:tailEnd type="none" w="sm" len="sm"/>
          </a:ln>
        </p:spPr>
        <p:txBody>
          <a:bodyPr wrap="square">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a:t>
            </a:r>
            <a:r>
              <a:rPr lang="en-US" sz="4000" dirty="0" smtClean="0"/>
              <a:t>open </a:t>
            </a:r>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April 13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15</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dirty="0" smtClean="0"/>
              <a:t>Elections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10" name="TextBox 9"/>
          <p:cNvSpPr txBox="1"/>
          <p:nvPr/>
        </p:nvSpPr>
        <p:spPr>
          <a:xfrm>
            <a:off x="665937" y="2198913"/>
            <a:ext cx="7545014" cy="1569660"/>
          </a:xfrm>
          <a:prstGeom prst="rect">
            <a:avLst/>
          </a:prstGeom>
          <a:noFill/>
          <a:ln>
            <a:noFill/>
          </a:ln>
        </p:spPr>
        <p:txBody>
          <a:bodyPr wrap="none" rtlCol="0">
            <a:spAutoFit/>
          </a:bodyPr>
          <a:lstStyle/>
          <a:p>
            <a:r>
              <a:rPr lang="en-US" sz="3200" dirty="0" smtClean="0"/>
              <a:t>Final Call for Nominations</a:t>
            </a:r>
          </a:p>
          <a:p>
            <a:r>
              <a:rPr lang="en-US" sz="3200" dirty="0" smtClean="0"/>
              <a:t>Introduction of Candidates</a:t>
            </a:r>
          </a:p>
          <a:p>
            <a:r>
              <a:rPr lang="en-US" sz="3200" dirty="0" smtClean="0"/>
              <a:t>Outline of Election Process on Wednesday</a:t>
            </a:r>
            <a:endParaRPr lang="en-US" sz="3200" dirty="0"/>
          </a:p>
        </p:txBody>
      </p:sp>
    </p:spTree>
    <p:extLst>
      <p:ext uri="{BB962C8B-B14F-4D97-AF65-F5344CB8AC3E}">
        <p14:creationId xmlns:p14="http://schemas.microsoft.com/office/powerpoint/2010/main" val="292091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a:t>
            </a:r>
            <a:endParaRPr lang="en-US" dirty="0"/>
          </a:p>
        </p:txBody>
      </p:sp>
      <p:sp>
        <p:nvSpPr>
          <p:cNvPr id="3" name="Content Placeholder 2"/>
          <p:cNvSpPr>
            <a:spLocks noGrp="1"/>
          </p:cNvSpPr>
          <p:nvPr>
            <p:ph idx="1"/>
          </p:nvPr>
        </p:nvSpPr>
        <p:spPr>
          <a:xfrm>
            <a:off x="319314" y="1625600"/>
            <a:ext cx="8418286" cy="4470400"/>
          </a:xfrm>
        </p:spPr>
        <p:txBody>
          <a:bodyPr/>
          <a:lstStyle/>
          <a:p>
            <a:r>
              <a:rPr lang="en-US" dirty="0" smtClean="0"/>
              <a:t>Working Group Officer elections take place March 2012</a:t>
            </a:r>
          </a:p>
          <a:p>
            <a:r>
              <a:rPr lang="en-US" dirty="0" smtClean="0"/>
              <a:t>Nomination procedure</a:t>
            </a:r>
          </a:p>
          <a:p>
            <a:r>
              <a:rPr lang="en-US" dirty="0" smtClean="0"/>
              <a:t>Election Procedure</a:t>
            </a:r>
          </a:p>
          <a:p>
            <a:endParaRPr lang="en-US" dirty="0"/>
          </a:p>
          <a:p>
            <a:r>
              <a:rPr lang="en-US" dirty="0" smtClean="0"/>
              <a:t>Task Group Officer elections take place May 2012</a:t>
            </a:r>
          </a:p>
          <a:p>
            <a:r>
              <a:rPr lang="en-US" dirty="0"/>
              <a:t>Nomination procedure</a:t>
            </a:r>
          </a:p>
          <a:p>
            <a:r>
              <a:rPr lang="en-US" dirty="0"/>
              <a:t>Election Procedure</a:t>
            </a:r>
          </a:p>
          <a:p>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16</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11959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17</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4.1.12</a:t>
            </a:r>
            <a:endParaRPr lang="en-US" dirty="0">
              <a:solidFill>
                <a:schemeClr val="tx2"/>
              </a:solidFill>
            </a:endParaRPr>
          </a:p>
        </p:txBody>
      </p:sp>
      <p:sp>
        <p:nvSpPr>
          <p:cNvPr id="3" name="TextBox 2"/>
          <p:cNvSpPr txBox="1"/>
          <p:nvPr/>
        </p:nvSpPr>
        <p:spPr>
          <a:xfrm>
            <a:off x="665938" y="3962399"/>
            <a:ext cx="7190943" cy="2431435"/>
          </a:xfrm>
          <a:prstGeom prst="rect">
            <a:avLst/>
          </a:prstGeom>
          <a:noFill/>
          <a:ln>
            <a:solidFill>
              <a:srgbClr val="FF0000"/>
            </a:solidFill>
          </a:ln>
        </p:spPr>
        <p:txBody>
          <a:bodyPr wrap="none" rtlCol="0">
            <a:spAutoFit/>
          </a:bodyPr>
          <a:lstStyle/>
          <a:p>
            <a:r>
              <a:rPr lang="en-US" sz="3200" dirty="0" smtClean="0"/>
              <a:t>Wednesday Social  6:30 pm start</a:t>
            </a:r>
          </a:p>
          <a:p>
            <a:r>
              <a:rPr lang="en-US" sz="3200" dirty="0" smtClean="0"/>
              <a:t>Badge needed for admission</a:t>
            </a:r>
          </a:p>
          <a:p>
            <a:r>
              <a:rPr lang="en-US" sz="3200" dirty="0" smtClean="0"/>
              <a:t>Moving to Luau area if weather permits</a:t>
            </a:r>
          </a:p>
          <a:p>
            <a:r>
              <a:rPr lang="en-US" sz="3200" dirty="0" smtClean="0"/>
              <a:t>Final notification Wed plenary</a:t>
            </a:r>
          </a:p>
          <a:p>
            <a:endParaRPr lang="en-US" dirty="0"/>
          </a:p>
        </p:txBody>
      </p:sp>
      <p:sp>
        <p:nvSpPr>
          <p:cNvPr id="10" name="TextBox 9"/>
          <p:cNvSpPr txBox="1"/>
          <p:nvPr/>
        </p:nvSpPr>
        <p:spPr>
          <a:xfrm>
            <a:off x="665937" y="2198913"/>
            <a:ext cx="6269217" cy="1077218"/>
          </a:xfrm>
          <a:prstGeom prst="rect">
            <a:avLst/>
          </a:prstGeom>
          <a:noFill/>
          <a:ln>
            <a:solidFill>
              <a:srgbClr val="FF0000"/>
            </a:solidFill>
          </a:ln>
        </p:spPr>
        <p:txBody>
          <a:bodyPr wrap="none" rtlCol="0">
            <a:spAutoFit/>
          </a:bodyPr>
          <a:lstStyle/>
          <a:p>
            <a:r>
              <a:rPr lang="en-US" sz="3200" dirty="0" smtClean="0"/>
              <a:t>Breakfast – Lunch Buffet – Breaks</a:t>
            </a:r>
          </a:p>
          <a:p>
            <a:r>
              <a:rPr lang="en-US" sz="3200" dirty="0"/>
              <a:t>Badge needed for </a:t>
            </a:r>
            <a:r>
              <a:rPr lang="en-US" sz="3200" dirty="0" smtClean="0"/>
              <a:t>admission</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1FAA41B-A91B-4335-ACD5-4452F7AFC28F}" type="slidenum">
              <a:rPr lang="en-US" smtClean="0"/>
              <a:pPr/>
              <a:t>18</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dirty="0" smtClean="0"/>
              <a:t>Topics since November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802.11 REVISION  </a:t>
            </a:r>
            <a:r>
              <a:rPr lang="en-US" sz="3200" dirty="0" smtClean="0"/>
              <a:t> Passed RevCom and SASB</a:t>
            </a:r>
          </a:p>
          <a:p>
            <a:pPr>
              <a:lnSpc>
                <a:spcPct val="90000"/>
              </a:lnSpc>
              <a:defRPr/>
            </a:pPr>
            <a:endParaRPr lang="en-US" sz="2800" dirty="0" smtClean="0"/>
          </a:p>
          <a:p>
            <a:pPr>
              <a:lnSpc>
                <a:spcPct val="90000"/>
              </a:lnSpc>
              <a:defRPr/>
            </a:pPr>
            <a:r>
              <a:rPr lang="en-US" sz="2800" dirty="0" smtClean="0"/>
              <a:t>802.11aa submitted </a:t>
            </a:r>
            <a:r>
              <a:rPr lang="en-US" sz="2800" dirty="0"/>
              <a:t>to </a:t>
            </a:r>
            <a:r>
              <a:rPr lang="en-US" sz="2800" dirty="0" smtClean="0"/>
              <a:t>RevCom for March 28</a:t>
            </a:r>
            <a:endParaRPr lang="en-US" sz="2800" dirty="0"/>
          </a:p>
          <a:p>
            <a:pPr lvl="1">
              <a:lnSpc>
                <a:spcPct val="90000"/>
              </a:lnSpc>
              <a:defRPr/>
            </a:pPr>
            <a:r>
              <a:rPr lang="en-US" sz="3200" dirty="0"/>
              <a:t> Passed </a:t>
            </a:r>
            <a:r>
              <a:rPr lang="en-US" sz="3200" dirty="0" smtClean="0"/>
              <a:t>EC</a:t>
            </a:r>
          </a:p>
          <a:p>
            <a:pPr>
              <a:lnSpc>
                <a:spcPct val="90000"/>
              </a:lnSpc>
              <a:defRPr/>
            </a:pPr>
            <a:r>
              <a:rPr lang="en-US" sz="2800" dirty="0" smtClean="0"/>
              <a:t>802.11ae </a:t>
            </a:r>
            <a:r>
              <a:rPr lang="en-US" sz="2800" dirty="0"/>
              <a:t>submitted to </a:t>
            </a:r>
            <a:r>
              <a:rPr lang="en-US" sz="2800" dirty="0" smtClean="0"/>
              <a:t>RevCom </a:t>
            </a:r>
            <a:r>
              <a:rPr lang="en-US" sz="2800" dirty="0"/>
              <a:t>for March </a:t>
            </a:r>
            <a:r>
              <a:rPr lang="en-US" sz="2800" dirty="0" smtClean="0"/>
              <a:t>28</a:t>
            </a:r>
            <a:endParaRPr lang="en-US" sz="2800" dirty="0"/>
          </a:p>
          <a:p>
            <a:pPr lvl="1">
              <a:lnSpc>
                <a:spcPct val="90000"/>
              </a:lnSpc>
              <a:defRPr/>
            </a:pPr>
            <a:r>
              <a:rPr lang="en-US" sz="3200" dirty="0"/>
              <a:t> Passed </a:t>
            </a:r>
            <a:r>
              <a:rPr lang="en-US" sz="3200" dirty="0" smtClean="0"/>
              <a:t>EC</a:t>
            </a: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D69A9E3-70D8-4808-B83D-9178110FC6FF}" type="slidenum">
              <a:rPr lang="en-US" smtClean="0"/>
              <a:pPr/>
              <a:t>19</a:t>
            </a:fld>
            <a:endParaRPr lang="en-US" smtClean="0"/>
          </a:p>
        </p:txBody>
      </p:sp>
      <p:sp>
        <p:nvSpPr>
          <p:cNvPr id="41988" name="Rectangle 2"/>
          <p:cNvSpPr>
            <a:spLocks noGrp="1" noChangeArrowheads="1"/>
          </p:cNvSpPr>
          <p:nvPr>
            <p:ph type="title"/>
          </p:nvPr>
        </p:nvSpPr>
        <p:spPr>
          <a:xfrm>
            <a:off x="685800" y="685800"/>
            <a:ext cx="7772400" cy="838200"/>
          </a:xfrm>
        </p:spPr>
        <p:txBody>
          <a:bodyPr/>
          <a:lstStyle/>
          <a:p>
            <a:r>
              <a:rPr lang="en-US" dirty="0" smtClean="0"/>
              <a:t>802.11 Topics for March 2012 EC</a:t>
            </a:r>
          </a:p>
        </p:txBody>
      </p:sp>
      <p:sp>
        <p:nvSpPr>
          <p:cNvPr id="41989" name="Rectangle 3"/>
          <p:cNvSpPr>
            <a:spLocks noGrp="1" noChangeArrowheads="1"/>
          </p:cNvSpPr>
          <p:nvPr>
            <p:ph type="body" idx="1"/>
          </p:nvPr>
        </p:nvSpPr>
        <p:spPr>
          <a:xfrm>
            <a:off x="318181" y="1436914"/>
            <a:ext cx="8523287" cy="4905375"/>
          </a:xfrm>
        </p:spPr>
        <p:txBody>
          <a:bodyPr/>
          <a:lstStyle/>
          <a:p>
            <a:r>
              <a:rPr lang="en-US" dirty="0" smtClean="0"/>
              <a:t>Begin Sponsor Ballot</a:t>
            </a:r>
          </a:p>
          <a:p>
            <a:pPr lvl="1"/>
            <a:r>
              <a:rPr lang="en-US" dirty="0" smtClean="0"/>
              <a:t>Nothing anticipated</a:t>
            </a:r>
          </a:p>
          <a:p>
            <a:r>
              <a:rPr lang="en-US" dirty="0" smtClean="0"/>
              <a:t>Requests to submit to RevCom?</a:t>
            </a:r>
          </a:p>
          <a:p>
            <a:pPr lvl="1"/>
            <a:r>
              <a:rPr lang="en-US" dirty="0"/>
              <a:t>Nothing anticipated</a:t>
            </a:r>
          </a:p>
          <a:p>
            <a:r>
              <a:rPr lang="en-US" dirty="0" smtClean="0"/>
              <a:t>New project PAR to NesCom?</a:t>
            </a:r>
          </a:p>
          <a:p>
            <a:pPr lvl="1"/>
            <a:r>
              <a:rPr lang="en-US" dirty="0"/>
              <a:t>Nothing anticipated</a:t>
            </a:r>
          </a:p>
          <a:p>
            <a:r>
              <a:rPr lang="en-US" dirty="0" smtClean="0"/>
              <a:t>PAR Extension ?</a:t>
            </a:r>
          </a:p>
          <a:p>
            <a:pPr lvl="1"/>
            <a:r>
              <a:rPr lang="en-US" dirty="0" smtClean="0"/>
              <a:t>Nothing anticipated for March but two for July</a:t>
            </a:r>
          </a:p>
          <a:p>
            <a:r>
              <a:rPr lang="en-US" dirty="0" smtClean="0"/>
              <a:t>Study Group start up?</a:t>
            </a:r>
          </a:p>
          <a:p>
            <a:pPr lvl="1"/>
            <a:r>
              <a:rPr lang="en-US" dirty="0" smtClean="0"/>
              <a:t>Depends upon results of WNG meeting</a:t>
            </a:r>
            <a:endParaRPr lang="en-US" dirty="0"/>
          </a:p>
          <a:p>
            <a:r>
              <a:rPr lang="en-US" dirty="0"/>
              <a:t>Study Group </a:t>
            </a:r>
            <a:r>
              <a:rPr lang="en-US" dirty="0" smtClean="0"/>
              <a:t>extension?</a:t>
            </a:r>
            <a:endParaRPr lang="en-US" dirty="0"/>
          </a:p>
          <a:p>
            <a:pPr lvl="1"/>
            <a:r>
              <a:rPr lang="en-US" dirty="0" smtClean="0"/>
              <a:t>Two planned, ISD &amp; CMMW</a:t>
            </a:r>
            <a:endParaRPr lang="en-US" dirty="0"/>
          </a:p>
          <a:p>
            <a:pPr marL="0" indent="0">
              <a:buNone/>
            </a:pPr>
            <a:endParaRPr lang="en-US" dirty="0" smtClean="0"/>
          </a:p>
          <a:p>
            <a:pPr lvl="1"/>
            <a:endParaRPr lang="en-US" dirty="0" smtClean="0"/>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4.1.13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170DFA5-48E1-46B0-9BBE-7B40812F2B69}"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CC4C703-19DA-4660-A83A-FE2C78AD3CAE}" type="slidenum">
              <a:rPr lang="en-US" smtClean="0"/>
              <a:pPr/>
              <a:t>20</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8927"/>
          </a:xfrm>
        </p:spPr>
        <p:txBody>
          <a:bodyPr/>
          <a:lstStyle/>
          <a:p>
            <a:r>
              <a:rPr lang="en-US" dirty="0" smtClean="0"/>
              <a:t>Architecture</a:t>
            </a:r>
            <a:endParaRPr lang="en-US" dirty="0"/>
          </a:p>
        </p:txBody>
      </p:sp>
      <p:sp>
        <p:nvSpPr>
          <p:cNvPr id="3" name="Content Placeholder 2"/>
          <p:cNvSpPr>
            <a:spLocks noGrp="1"/>
          </p:cNvSpPr>
          <p:nvPr>
            <p:ph idx="1"/>
          </p:nvPr>
        </p:nvSpPr>
        <p:spPr>
          <a:xfrm>
            <a:off x="241069" y="1554480"/>
            <a:ext cx="8711738" cy="4541520"/>
          </a:xfrm>
        </p:spPr>
        <p:txBody>
          <a:bodyPr/>
          <a:lstStyle/>
          <a:p>
            <a:r>
              <a:rPr lang="en-US" sz="2000" dirty="0" smtClean="0"/>
              <a:t>802.1 owns a project to Update the Overview and Architecture standard for 802</a:t>
            </a:r>
          </a:p>
          <a:p>
            <a:r>
              <a:rPr lang="en-US" sz="2000" dirty="0" smtClean="0"/>
              <a:t>A ballot on D1.3 is complete – ballot failed – hoping to move to sponsor soon</a:t>
            </a:r>
          </a:p>
          <a:p>
            <a:r>
              <a:rPr lang="en-US" sz="2000" dirty="0"/>
              <a:t>Yes	 18 = 72.00%, No. of Voters = 65, Voters responding = 32, # comments = 93 (29 technical, 63 editorial)</a:t>
            </a:r>
          </a:p>
          <a:p>
            <a:endParaRPr lang="en-US" sz="2000" dirty="0" smtClean="0"/>
          </a:p>
          <a:p>
            <a:r>
              <a:rPr lang="en-US" sz="2000" dirty="0" smtClean="0"/>
              <a:t>802 wide comment reviews scheduled for :</a:t>
            </a:r>
          </a:p>
          <a:p>
            <a:r>
              <a:rPr lang="en-US" sz="2000" dirty="0" smtClean="0"/>
              <a:t>Monday  7pm-9pm    	Water’s Edge</a:t>
            </a:r>
          </a:p>
          <a:p>
            <a:r>
              <a:rPr lang="en-US" sz="2000" dirty="0" smtClean="0"/>
              <a:t>Tuesday  4pm </a:t>
            </a:r>
            <a:r>
              <a:rPr lang="en-US" sz="2000" dirty="0"/>
              <a:t>– 6pm </a:t>
            </a:r>
            <a:r>
              <a:rPr lang="en-US" sz="2000" dirty="0" smtClean="0"/>
              <a:t>	Water’s </a:t>
            </a:r>
            <a:r>
              <a:rPr lang="en-US" sz="2000" dirty="0"/>
              <a:t>Edge</a:t>
            </a:r>
          </a:p>
          <a:p>
            <a:r>
              <a:rPr lang="en-US" sz="2000" dirty="0"/>
              <a:t>Thursday 8am – 10am </a:t>
            </a:r>
            <a:r>
              <a:rPr lang="en-US" sz="2000" dirty="0" smtClean="0"/>
              <a:t>	Water’s </a:t>
            </a:r>
            <a:r>
              <a:rPr lang="en-US" sz="2000" dirty="0"/>
              <a:t>Edge</a:t>
            </a:r>
          </a:p>
          <a:p>
            <a:pPr marL="0" indent="0">
              <a:buNone/>
            </a:pPr>
            <a:endParaRPr lang="en-US" sz="2000" dirty="0"/>
          </a:p>
          <a:p>
            <a:r>
              <a:rPr lang="en-US" sz="2000" dirty="0" smtClean="0"/>
              <a:t>802.11 ARC  (Wednesday AM1) will review resolution status and any 802.11 action items</a:t>
            </a:r>
          </a:p>
          <a:p>
            <a:endParaRPr lang="en-US" sz="20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21</a:t>
            </a:fld>
            <a:endParaRPr lang="en-US"/>
          </a:p>
        </p:txBody>
      </p:sp>
      <p:sp>
        <p:nvSpPr>
          <p:cNvPr id="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extLst>
      <p:ext uri="{BB962C8B-B14F-4D97-AF65-F5344CB8AC3E}">
        <p14:creationId xmlns:p14="http://schemas.microsoft.com/office/powerpoint/2010/main" val="1265221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401E88D-7F7D-4457-8F7E-C0FC8817E120}" type="slidenum">
              <a:rPr lang="en-US" smtClean="0"/>
              <a:pPr/>
              <a:t>22</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
        <p:nvSpPr>
          <p:cNvPr id="44038" name="Text Box 13"/>
          <p:cNvSpPr txBox="1">
            <a:spLocks noChangeArrowheads="1"/>
          </p:cNvSpPr>
          <p:nvPr/>
        </p:nvSpPr>
        <p:spPr bwMode="auto">
          <a:xfrm>
            <a:off x="195781" y="3810000"/>
            <a:ext cx="8948219" cy="2062103"/>
          </a:xfrm>
          <a:prstGeom prst="rect">
            <a:avLst/>
          </a:prstGeom>
          <a:noFill/>
          <a:ln w="9525">
            <a:noFill/>
            <a:miter lim="800000"/>
            <a:headEnd/>
            <a:tailEnd/>
          </a:ln>
        </p:spPr>
        <p:txBody>
          <a:bodyPr wrap="none">
            <a:spAutoFit/>
          </a:bodyPr>
          <a:lstStyle/>
          <a:p>
            <a:pPr eaLnBrk="0" hangingPunct="0"/>
            <a:r>
              <a:rPr lang="en-US" sz="3200" dirty="0"/>
              <a:t>Revision of NIST Smart Grid PAP#2 Guideline</a:t>
            </a:r>
          </a:p>
          <a:p>
            <a:pPr eaLnBrk="0" hangingPunct="0"/>
            <a:r>
              <a:rPr lang="en-US" sz="3200" dirty="0"/>
              <a:t>Review NIST Framework </a:t>
            </a:r>
            <a:r>
              <a:rPr lang="en-US" sz="3200" dirty="0" smtClean="0"/>
              <a:t>document</a:t>
            </a:r>
          </a:p>
          <a:p>
            <a:pPr eaLnBrk="0" hangingPunct="0"/>
            <a:endParaRPr lang="en-US" sz="3200" dirty="0" smtClean="0"/>
          </a:p>
          <a:p>
            <a:pPr eaLnBrk="0" hangingPunct="0"/>
            <a:r>
              <a:rPr lang="en-US" sz="3200" dirty="0" smtClean="0"/>
              <a:t>Discuss creation of EC TAG in Wednesday session</a:t>
            </a:r>
            <a:endParaRPr lang="en-US" sz="3200" dirty="0"/>
          </a:p>
        </p:txBody>
      </p:sp>
      <p:sp>
        <p:nvSpPr>
          <p:cNvPr id="44039" name="Text Box 13"/>
          <p:cNvSpPr txBox="1">
            <a:spLocks noChangeArrowheads="1"/>
          </p:cNvSpPr>
          <p:nvPr/>
        </p:nvSpPr>
        <p:spPr bwMode="auto">
          <a:xfrm>
            <a:off x="508000" y="1916113"/>
            <a:ext cx="5301259" cy="1569660"/>
          </a:xfrm>
          <a:prstGeom prst="rect">
            <a:avLst/>
          </a:prstGeom>
          <a:noFill/>
          <a:ln w="9525">
            <a:noFill/>
            <a:miter lim="800000"/>
            <a:headEnd/>
            <a:tailEnd/>
          </a:ln>
        </p:spPr>
        <p:txBody>
          <a:bodyPr wrap="none">
            <a:spAutoFit/>
          </a:bodyPr>
          <a:lstStyle/>
          <a:p>
            <a:pPr eaLnBrk="0" hangingPunct="0"/>
            <a:r>
              <a:rPr lang="en-US" sz="3200" dirty="0"/>
              <a:t>Two sessions</a:t>
            </a:r>
          </a:p>
          <a:p>
            <a:pPr eaLnBrk="0" hangingPunct="0"/>
            <a:r>
              <a:rPr lang="en-US" sz="3200" dirty="0"/>
              <a:t>Tuesday pm2 </a:t>
            </a:r>
            <a:r>
              <a:rPr lang="en-US" sz="3200" dirty="0" smtClean="0"/>
              <a:t>– </a:t>
            </a:r>
            <a:r>
              <a:rPr lang="en-US" sz="3200" dirty="0" err="1" smtClean="0"/>
              <a:t>Kohala</a:t>
            </a:r>
            <a:r>
              <a:rPr lang="en-US" sz="3200" dirty="0" smtClean="0"/>
              <a:t> 3</a:t>
            </a:r>
            <a:endParaRPr lang="en-US" sz="3200" dirty="0"/>
          </a:p>
          <a:p>
            <a:pPr eaLnBrk="0" hangingPunct="0"/>
            <a:r>
              <a:rPr lang="en-US" sz="3200" dirty="0" smtClean="0"/>
              <a:t>Wednesday pm2   </a:t>
            </a:r>
            <a:r>
              <a:rPr lang="en-US" sz="3200" dirty="0"/>
              <a:t>-  </a:t>
            </a:r>
            <a:r>
              <a:rPr lang="en-US" sz="3200" dirty="0" err="1" smtClean="0"/>
              <a:t>Kohala</a:t>
            </a:r>
            <a:r>
              <a:rPr lang="en-US" sz="3200" dirty="0" smtClean="0"/>
              <a:t> 4</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23</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575" y="625824"/>
            <a:ext cx="7551706" cy="5413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872851" y="6012025"/>
            <a:ext cx="2372957" cy="400110"/>
          </a:xfrm>
          <a:prstGeom prst="rect">
            <a:avLst/>
          </a:prstGeom>
          <a:noFill/>
        </p:spPr>
        <p:txBody>
          <a:bodyPr wrap="none" rtlCol="0">
            <a:spAutoFit/>
          </a:bodyPr>
          <a:lstStyle/>
          <a:p>
            <a:r>
              <a:rPr lang="en-US" sz="2000" dirty="0" smtClean="0"/>
              <a:t>802 chair 1990-1996</a:t>
            </a:r>
            <a:endParaRPr lang="en-US" sz="2000" dirty="0"/>
          </a:p>
        </p:txBody>
      </p:sp>
      <p:sp>
        <p:nvSpPr>
          <p:cNvPr id="8" name="TextBox 7"/>
          <p:cNvSpPr txBox="1"/>
          <p:nvPr/>
        </p:nvSpPr>
        <p:spPr>
          <a:xfrm>
            <a:off x="6204066" y="6039653"/>
            <a:ext cx="2372957" cy="400110"/>
          </a:xfrm>
          <a:prstGeom prst="rect">
            <a:avLst/>
          </a:prstGeom>
          <a:noFill/>
        </p:spPr>
        <p:txBody>
          <a:bodyPr wrap="none" rtlCol="0">
            <a:spAutoFit/>
          </a:bodyPr>
          <a:lstStyle/>
          <a:p>
            <a:r>
              <a:rPr lang="en-US" sz="2000" dirty="0" smtClean="0"/>
              <a:t>802 chair 1996-2001</a:t>
            </a:r>
            <a:endParaRPr lang="en-US" sz="2000" dirty="0"/>
          </a:p>
        </p:txBody>
      </p:sp>
    </p:spTree>
    <p:extLst>
      <p:ext uri="{BB962C8B-B14F-4D97-AF65-F5344CB8AC3E}">
        <p14:creationId xmlns:p14="http://schemas.microsoft.com/office/powerpoint/2010/main" val="353286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Memorial books for Don and Jim being circulated</a:t>
            </a:r>
          </a:p>
          <a:p>
            <a:endParaRPr lang="en-US" dirty="0"/>
          </a:p>
          <a:p>
            <a:r>
              <a:rPr lang="en-US" dirty="0" smtClean="0"/>
              <a:t>Please add your thoughts</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302911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Wednesday Plenary Topics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2800" dirty="0" smtClean="0"/>
              <a:t>WG Elections</a:t>
            </a:r>
          </a:p>
          <a:p>
            <a:r>
              <a:rPr lang="en-US" sz="2800" dirty="0" smtClean="0"/>
              <a:t>Architecture Comment Resolution Status</a:t>
            </a:r>
          </a:p>
          <a:p>
            <a:r>
              <a:rPr lang="en-US" sz="2800" dirty="0" err="1" smtClean="0"/>
              <a:t>ePOLL</a:t>
            </a:r>
            <a:r>
              <a:rPr lang="en-US" sz="2800" dirty="0" smtClean="0"/>
              <a:t> status</a:t>
            </a:r>
          </a:p>
          <a:p>
            <a:r>
              <a:rPr lang="en-US" sz="2800" dirty="0" smtClean="0"/>
              <a:t>Comment Resolution Guidelines</a:t>
            </a:r>
          </a:p>
          <a:p>
            <a:r>
              <a:rPr lang="en-US" sz="2800" dirty="0" smtClean="0"/>
              <a:t>Operations Manual Updates</a:t>
            </a:r>
          </a:p>
          <a:p>
            <a:r>
              <a:rPr lang="en-US" sz="2800" dirty="0" smtClean="0"/>
              <a:t>Venues and Treasury updates &amp; Discussion</a:t>
            </a:r>
          </a:p>
          <a:p>
            <a:r>
              <a:rPr lang="en-US" sz="2800" dirty="0" smtClean="0">
                <a:solidFill>
                  <a:srgbClr val="C00000"/>
                </a:solidFill>
              </a:rPr>
              <a:t>Time is allocated on Wednesday for each of these. Extended discussions will continue on Friday as needed.</a:t>
            </a:r>
            <a:endParaRPr lang="en-US" sz="28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extLst>
      <p:ext uri="{BB962C8B-B14F-4D97-AF65-F5344CB8AC3E}">
        <p14:creationId xmlns:p14="http://schemas.microsoft.com/office/powerpoint/2010/main" val="8721160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ePOLL</a:t>
            </a:r>
            <a:endParaRPr lang="en-US" dirty="0"/>
          </a:p>
        </p:txBody>
      </p:sp>
      <p:sp>
        <p:nvSpPr>
          <p:cNvPr id="3" name="Content Placeholder 2"/>
          <p:cNvSpPr>
            <a:spLocks noGrp="1"/>
          </p:cNvSpPr>
          <p:nvPr>
            <p:ph idx="1"/>
          </p:nvPr>
        </p:nvSpPr>
        <p:spPr>
          <a:xfrm>
            <a:off x="362857" y="1698171"/>
            <a:ext cx="8490857" cy="4397829"/>
          </a:xfrm>
        </p:spPr>
        <p:txBody>
          <a:bodyPr/>
          <a:lstStyle/>
          <a:p>
            <a:r>
              <a:rPr lang="en-US" dirty="0" smtClean="0"/>
              <a:t>A new balloting  and comment submission system for WG ballots has been on trial for the past few months</a:t>
            </a:r>
          </a:p>
          <a:p>
            <a:endParaRPr lang="en-US" dirty="0"/>
          </a:p>
          <a:p>
            <a:r>
              <a:rPr lang="en-US" dirty="0" smtClean="0"/>
              <a:t>How is the experimentation with the new tool progressing?</a:t>
            </a:r>
          </a:p>
          <a:p>
            <a:r>
              <a:rPr lang="en-US" dirty="0" smtClean="0"/>
              <a:t>What’s different?</a:t>
            </a:r>
          </a:p>
          <a:p>
            <a:r>
              <a:rPr lang="en-US" dirty="0" smtClean="0"/>
              <a:t>Why introduce a new tool?</a:t>
            </a:r>
          </a:p>
          <a:p>
            <a:endParaRPr lang="en-US" dirty="0"/>
          </a:p>
          <a:p>
            <a:r>
              <a:rPr lang="en-US" dirty="0" smtClean="0"/>
              <a:t>What do balloters need to know to effectively use the tool in the next major WG ballot?</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26</a:t>
            </a:fld>
            <a:endParaRPr lang="en-US"/>
          </a:p>
        </p:txBody>
      </p:sp>
    </p:spTree>
    <p:extLst>
      <p:ext uri="{BB962C8B-B14F-4D97-AF65-F5344CB8AC3E}">
        <p14:creationId xmlns:p14="http://schemas.microsoft.com/office/powerpoint/2010/main" val="4169392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Comment Resolution Guidelines</a:t>
            </a:r>
            <a:endParaRPr lang="en-US" dirty="0"/>
          </a:p>
        </p:txBody>
      </p:sp>
      <p:sp>
        <p:nvSpPr>
          <p:cNvPr id="3" name="Content Placeholder 2"/>
          <p:cNvSpPr>
            <a:spLocks noGrp="1"/>
          </p:cNvSpPr>
          <p:nvPr>
            <p:ph idx="1"/>
          </p:nvPr>
        </p:nvSpPr>
        <p:spPr>
          <a:xfrm>
            <a:off x="304800" y="1407885"/>
            <a:ext cx="8708570" cy="4963885"/>
          </a:xfrm>
        </p:spPr>
        <p:txBody>
          <a:bodyPr/>
          <a:lstStyle/>
          <a:p>
            <a:r>
              <a:rPr lang="en-US" dirty="0" smtClean="0"/>
              <a:t>All 802.11 ballot commenters want to be ensured that their submitted comments are considerately dealt with by the comment resolution committee.</a:t>
            </a:r>
          </a:p>
          <a:p>
            <a:r>
              <a:rPr lang="en-US" dirty="0" smtClean="0"/>
              <a:t>There have been concerns raised about practices used</a:t>
            </a:r>
          </a:p>
          <a:p>
            <a:pPr lvl="1"/>
            <a:r>
              <a:rPr lang="en-US" sz="2400" dirty="0" smtClean="0"/>
              <a:t>Incomplete consideration</a:t>
            </a:r>
          </a:p>
          <a:p>
            <a:pPr lvl="1"/>
            <a:r>
              <a:rPr lang="en-US" sz="2400" dirty="0" smtClean="0"/>
              <a:t>Inconsistent practices across TGs</a:t>
            </a:r>
          </a:p>
          <a:p>
            <a:r>
              <a:rPr lang="en-US" sz="2800" dirty="0" smtClean="0"/>
              <a:t>Guidelines are being developed to highlight best practices to address both concerns</a:t>
            </a:r>
          </a:p>
          <a:p>
            <a:r>
              <a:rPr lang="en-US" sz="2800" dirty="0" smtClean="0"/>
              <a:t>Please review  11-11-1625 r1</a:t>
            </a:r>
          </a:p>
          <a:p>
            <a:r>
              <a:rPr lang="en-US" sz="2800" dirty="0" smtClean="0"/>
              <a:t>Similar guideline activity underway in RevCom for Sponsor ballots</a:t>
            </a:r>
            <a:endParaRPr lang="en-US" sz="28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27</a:t>
            </a:fld>
            <a:endParaRPr lang="en-US"/>
          </a:p>
        </p:txBody>
      </p:sp>
    </p:spTree>
    <p:extLst>
      <p:ext uri="{BB962C8B-B14F-4D97-AF65-F5344CB8AC3E}">
        <p14:creationId xmlns:p14="http://schemas.microsoft.com/office/powerpoint/2010/main" val="3480511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Tutorials</a:t>
            </a:r>
            <a:endParaRPr lang="en-US" dirty="0"/>
          </a:p>
        </p:txBody>
      </p:sp>
      <p:sp>
        <p:nvSpPr>
          <p:cNvPr id="3" name="Content Placeholder 2"/>
          <p:cNvSpPr>
            <a:spLocks noGrp="1"/>
          </p:cNvSpPr>
          <p:nvPr>
            <p:ph idx="1"/>
          </p:nvPr>
        </p:nvSpPr>
        <p:spPr>
          <a:xfrm>
            <a:off x="362857" y="1567543"/>
            <a:ext cx="8519886" cy="4499428"/>
          </a:xfrm>
        </p:spPr>
        <p:txBody>
          <a:bodyPr/>
          <a:lstStyle/>
          <a:p>
            <a:r>
              <a:rPr lang="en-US" sz="4000" dirty="0" smtClean="0"/>
              <a:t>None during March 2012</a:t>
            </a:r>
          </a:p>
          <a:p>
            <a:endParaRPr lang="en-US" sz="4000" dirty="0">
              <a:solidFill>
                <a:srgbClr val="C00000"/>
              </a:solidFill>
            </a:endParaRPr>
          </a:p>
          <a:p>
            <a:r>
              <a:rPr lang="en-US" sz="4000" dirty="0" smtClean="0">
                <a:solidFill>
                  <a:srgbClr val="C00000"/>
                </a:solidFill>
              </a:rPr>
              <a:t>Call for July 2012 suggestions</a:t>
            </a:r>
            <a:endParaRPr lang="en-US" sz="40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28</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4.1.18</a:t>
            </a:r>
            <a:endParaRPr lang="en-US" dirty="0">
              <a:solidFill>
                <a:schemeClr val="tx2"/>
              </a:solidFill>
            </a:endParaRPr>
          </a:p>
        </p:txBody>
      </p:sp>
    </p:spTree>
    <p:extLst>
      <p:ext uri="{BB962C8B-B14F-4D97-AF65-F5344CB8AC3E}">
        <p14:creationId xmlns:p14="http://schemas.microsoft.com/office/powerpoint/2010/main" val="1803096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A55325-F3CE-49A8-9750-A37FD83BACDC}" type="slidenum">
              <a:rPr lang="en-US" smtClean="0"/>
              <a:pPr/>
              <a:t>29</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2926342-E6EB-48AF-A21F-7D8349DA6140}"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dirty="0"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6 </a:t>
            </a:r>
            <a:r>
              <a:rPr lang="en-US" sz="2800" dirty="0"/>
              <a:t>entries with </a:t>
            </a:r>
            <a:r>
              <a:rPr lang="en-US" sz="2800" dirty="0" smtClean="0"/>
              <a:t>2012 </a:t>
            </a:r>
            <a:r>
              <a:rPr lang="en-US" sz="2800" dirty="0"/>
              <a:t>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752302"/>
          </a:xfrm>
        </p:spPr>
        <p:txBody>
          <a:bodyPr/>
          <a:lstStyle/>
          <a:p>
            <a:r>
              <a:rPr lang="en-US" dirty="0" smtClean="0"/>
              <a:t>Wednesday –Topic Summary</a:t>
            </a:r>
            <a:endParaRPr lang="en-US" dirty="0"/>
          </a:p>
        </p:txBody>
      </p:sp>
      <p:sp>
        <p:nvSpPr>
          <p:cNvPr id="3" name="Content Placeholder 2"/>
          <p:cNvSpPr>
            <a:spLocks noGrp="1"/>
          </p:cNvSpPr>
          <p:nvPr>
            <p:ph idx="1"/>
          </p:nvPr>
        </p:nvSpPr>
        <p:spPr>
          <a:xfrm>
            <a:off x="169949" y="1110335"/>
            <a:ext cx="8679543" cy="4267200"/>
          </a:xfrm>
        </p:spPr>
        <p:txBody>
          <a:bodyPr/>
          <a:lstStyle/>
          <a:p>
            <a:r>
              <a:rPr lang="en-US" sz="1800" dirty="0" smtClean="0"/>
              <a:t>Liaison Reports</a:t>
            </a:r>
          </a:p>
          <a:p>
            <a:r>
              <a:rPr lang="en-US" sz="1800" dirty="0"/>
              <a:t>Election Process (Bruce) 11-11-1597</a:t>
            </a:r>
          </a:p>
          <a:p>
            <a:r>
              <a:rPr lang="en-US" sz="1800" dirty="0" smtClean="0"/>
              <a:t>Elections</a:t>
            </a:r>
          </a:p>
          <a:p>
            <a:endParaRPr lang="en-US" sz="900" dirty="0" smtClean="0"/>
          </a:p>
          <a:p>
            <a:pPr marL="0" indent="0">
              <a:buNone/>
            </a:pPr>
            <a:r>
              <a:rPr lang="en-US" sz="1800" u="sng" dirty="0" smtClean="0"/>
              <a:t>Wednesday  Discussion topics </a:t>
            </a:r>
            <a:endParaRPr lang="en-US" sz="1800" u="sng" dirty="0"/>
          </a:p>
          <a:p>
            <a:r>
              <a:rPr lang="en-US" sz="1800" dirty="0" err="1" smtClean="0"/>
              <a:t>ePOLL</a:t>
            </a:r>
            <a:r>
              <a:rPr lang="en-US" sz="1800" dirty="0"/>
              <a:t> (Adrian Stephens</a:t>
            </a:r>
            <a:r>
              <a:rPr lang="en-US" sz="1800" dirty="0" smtClean="0"/>
              <a:t>)</a:t>
            </a:r>
          </a:p>
          <a:p>
            <a:r>
              <a:rPr lang="en-US" sz="1800" dirty="0"/>
              <a:t>Comment Resolution Guidelines </a:t>
            </a:r>
            <a:r>
              <a:rPr lang="en-US" sz="1800" dirty="0" smtClean="0"/>
              <a:t>11-11-1625r2 </a:t>
            </a:r>
            <a:r>
              <a:rPr lang="en-US" sz="1800" dirty="0"/>
              <a:t>(Adrian Stephens</a:t>
            </a:r>
            <a:r>
              <a:rPr lang="en-US" sz="1800" dirty="0" smtClean="0"/>
              <a:t>)</a:t>
            </a:r>
          </a:p>
          <a:p>
            <a:r>
              <a:rPr lang="en-US" sz="1800" dirty="0" smtClean="0"/>
              <a:t>TGaa MAC address update  11-12-0426r0  </a:t>
            </a:r>
            <a:r>
              <a:rPr lang="en-US" sz="1800" dirty="0"/>
              <a:t>(Adrian Stephens</a:t>
            </a:r>
            <a:r>
              <a:rPr lang="en-US" sz="1800" dirty="0" smtClean="0"/>
              <a:t>)</a:t>
            </a:r>
            <a:endParaRPr lang="en-US" sz="1800" dirty="0"/>
          </a:p>
          <a:p>
            <a:r>
              <a:rPr lang="en-US" sz="1800" dirty="0" smtClean="0"/>
              <a:t>Architecture </a:t>
            </a:r>
            <a:r>
              <a:rPr lang="en-US" sz="1800" dirty="0"/>
              <a:t>Ballot Status (Michael Montemurro)</a:t>
            </a:r>
          </a:p>
          <a:p>
            <a:r>
              <a:rPr lang="en-US" sz="1800" dirty="0" err="1" smtClean="0"/>
              <a:t>eTool</a:t>
            </a:r>
            <a:r>
              <a:rPr lang="en-US" sz="1800" dirty="0" smtClean="0"/>
              <a:t> </a:t>
            </a:r>
            <a:r>
              <a:rPr lang="en-US" sz="1800" dirty="0"/>
              <a:t>status </a:t>
            </a:r>
            <a:r>
              <a:rPr lang="en-US" sz="1800" dirty="0" smtClean="0"/>
              <a:t>(Jon Rosdahl)</a:t>
            </a:r>
          </a:p>
          <a:p>
            <a:r>
              <a:rPr lang="en-US" sz="1800" dirty="0" smtClean="0"/>
              <a:t>Pending rules changes </a:t>
            </a:r>
            <a:r>
              <a:rPr lang="en-US" sz="1800" dirty="0"/>
              <a:t>(Jon Rosdahl</a:t>
            </a:r>
            <a:r>
              <a:rPr lang="en-US" sz="1800" dirty="0" smtClean="0"/>
              <a:t>)</a:t>
            </a:r>
            <a:endParaRPr lang="en-US" sz="1800" dirty="0"/>
          </a:p>
          <a:p>
            <a:r>
              <a:rPr lang="en-US" sz="1200" dirty="0">
                <a:hlinkClick r:id="rId2"/>
              </a:rPr>
              <a:t>https://</a:t>
            </a:r>
            <a:r>
              <a:rPr lang="en-US" sz="1200" dirty="0" smtClean="0">
                <a:hlinkClick r:id="rId2"/>
              </a:rPr>
              <a:t>mentor.ieee.org/802-ec/dcn/12/ec-12-0008-01-00EC-more-proposed-changes-to-p-p-and-om.pptx</a:t>
            </a:r>
            <a:endParaRPr lang="en-US" sz="1200" dirty="0" smtClean="0"/>
          </a:p>
          <a:p>
            <a:r>
              <a:rPr lang="en-US" sz="1200" dirty="0">
                <a:hlinkClick r:id="rId3"/>
              </a:rPr>
              <a:t>https://</a:t>
            </a:r>
            <a:r>
              <a:rPr lang="en-US" sz="1200" dirty="0" smtClean="0">
                <a:hlinkClick r:id="rId3"/>
              </a:rPr>
              <a:t>mentor.ieee.org/802-ec/dcn/12/ec-12-0005-02-00EC-ieee-802-lmsc-rules-changes-for-march-2012.doc</a:t>
            </a:r>
            <a:endParaRPr lang="en-US" sz="1200" dirty="0" smtClean="0"/>
          </a:p>
          <a:p>
            <a:r>
              <a:rPr lang="en-US" sz="1200" dirty="0">
                <a:hlinkClick r:id="rId4"/>
              </a:rPr>
              <a:t>https://</a:t>
            </a:r>
            <a:r>
              <a:rPr lang="en-US" sz="1200" dirty="0" smtClean="0">
                <a:hlinkClick r:id="rId4"/>
              </a:rPr>
              <a:t>mentor.ieee.org/802.11/dcn/09/11-09-0002-09-0000-802-11-operations-manual.doc</a:t>
            </a:r>
            <a:endParaRPr lang="en-US" sz="1200" dirty="0" smtClean="0"/>
          </a:p>
          <a:p>
            <a:pPr marL="0" indent="0">
              <a:buNone/>
            </a:pPr>
            <a:endParaRPr lang="en-US" sz="1200" dirty="0"/>
          </a:p>
          <a:p>
            <a:pPr marL="0" indent="0">
              <a:buNone/>
            </a:pPr>
            <a:r>
              <a:rPr lang="en-US" sz="1600" u="sng" dirty="0" smtClean="0"/>
              <a:t>Friday</a:t>
            </a:r>
          </a:p>
          <a:p>
            <a:pPr marL="0">
              <a:spcBef>
                <a:spcPts val="0"/>
              </a:spcBef>
            </a:pPr>
            <a:r>
              <a:rPr lang="en-US" sz="1600" dirty="0" smtClean="0"/>
              <a:t>Update on 1905.1</a:t>
            </a:r>
          </a:p>
          <a:p>
            <a:pPr marL="0">
              <a:spcBef>
                <a:spcPts val="0"/>
              </a:spcBef>
            </a:pPr>
            <a:r>
              <a:rPr lang="en-US" sz="1600" dirty="0" smtClean="0"/>
              <a:t>Future </a:t>
            </a:r>
            <a:r>
              <a:rPr lang="en-US" sz="1600" dirty="0"/>
              <a:t>Meeting Venues /Independent Treasury (Jon</a:t>
            </a:r>
            <a:r>
              <a:rPr lang="en-US" sz="1600" dirty="0" smtClean="0"/>
              <a:t>) 11-12-0083</a:t>
            </a:r>
          </a:p>
          <a:p>
            <a:pPr marL="0">
              <a:spcBef>
                <a:spcPts val="0"/>
              </a:spcBef>
            </a:pPr>
            <a:r>
              <a:rPr lang="en-US" sz="1600" dirty="0" smtClean="0"/>
              <a:t>Regulatory changes options</a:t>
            </a:r>
            <a:endParaRPr lang="en-US" sz="1600" dirty="0"/>
          </a:p>
          <a:p>
            <a:endParaRPr lang="en-US" sz="18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30</a:t>
            </a:fld>
            <a:endParaRPr lang="en-US"/>
          </a:p>
        </p:txBody>
      </p:sp>
      <p:sp>
        <p:nvSpPr>
          <p:cNvPr id="7" name="Text Box 7"/>
          <p:cNvSpPr txBox="1">
            <a:spLocks noChangeArrowheads="1"/>
          </p:cNvSpPr>
          <p:nvPr/>
        </p:nvSpPr>
        <p:spPr bwMode="auto">
          <a:xfrm>
            <a:off x="22457" y="53440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Tree>
    <p:extLst>
      <p:ext uri="{BB962C8B-B14F-4D97-AF65-F5344CB8AC3E}">
        <p14:creationId xmlns:p14="http://schemas.microsoft.com/office/powerpoint/2010/main" val="805244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31</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11-16, 2012</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slate  </a:t>
            </a:r>
            <a:r>
              <a:rPr lang="en-US" dirty="0"/>
              <a:t>Monday March </a:t>
            </a:r>
            <a:r>
              <a:rPr lang="en-US" dirty="0" smtClean="0"/>
              <a:t>12</a:t>
            </a:r>
          </a:p>
          <a:p>
            <a:r>
              <a:rPr lang="en-US" dirty="0" smtClean="0"/>
              <a:t>Elections on Wednesday</a:t>
            </a:r>
          </a:p>
          <a:p>
            <a:r>
              <a:rPr lang="en-US" dirty="0" smtClean="0"/>
              <a:t>Process will be scheduled to occupy ~ 1/2 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if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1300622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7/22/2011 </a:t>
            </a:r>
          </a:p>
          <a:p>
            <a:pPr marL="0" indent="0" algn="ctr">
              <a:buNone/>
            </a:pPr>
            <a:r>
              <a:rPr lang="en-US" b="0" dirty="0"/>
              <a:t>Last edited 9/25/2011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32</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extLst>
      <p:ext uri="{BB962C8B-B14F-4D97-AF65-F5344CB8AC3E}">
        <p14:creationId xmlns:p14="http://schemas.microsoft.com/office/powerpoint/2010/main" val="3158762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33</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41874420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2985529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33448190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r>
              <a:rPr lang="en-US" dirty="0"/>
              <a:t>September 21, 2011</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Tree>
    <p:extLst>
      <p:ext uri="{BB962C8B-B14F-4D97-AF65-F5344CB8AC3E}">
        <p14:creationId xmlns:p14="http://schemas.microsoft.com/office/powerpoint/2010/main" val="34201765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8459315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28392483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13-18, 2012</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slate  </a:t>
            </a:r>
            <a:r>
              <a:rPr lang="en-US" dirty="0"/>
              <a:t>Monday </a:t>
            </a:r>
            <a:r>
              <a:rPr lang="en-US" dirty="0" smtClean="0"/>
              <a:t>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07577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31FA13E-FA22-4E60-8549-CCD971CC7A6E}"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Thursday am1  11aa and 802.1avb</a:t>
            </a:r>
          </a:p>
          <a:p>
            <a:pPr marL="342900" indent="-342900" eaLnBrk="0" hangingPunct="0">
              <a:spcBef>
                <a:spcPct val="20000"/>
              </a:spcBef>
            </a:pPr>
            <a:r>
              <a:rPr lang="en-US" sz="3200" dirty="0" smtClean="0"/>
              <a:t>					</a:t>
            </a:r>
            <a:r>
              <a:rPr lang="en-US" sz="3600" dirty="0" smtClean="0"/>
              <a:t>Kona 2</a:t>
            </a:r>
            <a:endParaRPr lang="en-US" sz="3600" dirty="0"/>
          </a:p>
          <a:p>
            <a:pPr marL="342900" indent="-342900" eaLnBrk="0" hangingPunct="0">
              <a:spcBef>
                <a:spcPct val="20000"/>
              </a:spcBef>
            </a:pPr>
            <a:endParaRPr lang="en-US" sz="3200" u="sng" dirty="0"/>
          </a:p>
          <a:p>
            <a:pPr marL="342900" indent="-342900" eaLnBrk="0" hangingPunct="0">
              <a:spcBef>
                <a:spcPct val="20000"/>
              </a:spcBef>
            </a:pPr>
            <a:r>
              <a:rPr lang="en-US" sz="3200" u="sng" dirty="0"/>
              <a:t>Internal</a:t>
            </a:r>
            <a:r>
              <a:rPr lang="en-US" sz="3200" u="sng" dirty="0" smtClean="0"/>
              <a:t>:</a:t>
            </a:r>
            <a:endParaRPr lang="en-US" sz="3200" dirty="0"/>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EF170D-A8FC-460B-85AD-158A576EE958}" type="slidenum">
              <a:rPr lang="en-US" smtClean="0"/>
              <a:pPr/>
              <a:t>40</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2" name="TextBox 1"/>
          <p:cNvSpPr txBox="1"/>
          <p:nvPr/>
        </p:nvSpPr>
        <p:spPr>
          <a:xfrm>
            <a:off x="889462" y="2344189"/>
            <a:ext cx="6384184" cy="3416320"/>
          </a:xfrm>
          <a:prstGeom prst="rect">
            <a:avLst/>
          </a:prstGeom>
          <a:noFill/>
        </p:spPr>
        <p:txBody>
          <a:bodyPr wrap="none" rtlCol="0">
            <a:spAutoFit/>
          </a:bodyPr>
          <a:lstStyle/>
          <a:p>
            <a:r>
              <a:rPr lang="en-US" dirty="0" smtClean="0"/>
              <a:t>AD complete for the week</a:t>
            </a:r>
          </a:p>
          <a:p>
            <a:r>
              <a:rPr lang="en-US" dirty="0" smtClean="0"/>
              <a:t>AD Releases Wednesday pm2 &amp; Thursday am1</a:t>
            </a:r>
          </a:p>
          <a:p>
            <a:endParaRPr lang="en-US" dirty="0" smtClean="0"/>
          </a:p>
          <a:p>
            <a:endParaRPr lang="en-US" dirty="0"/>
          </a:p>
          <a:p>
            <a:r>
              <a:rPr lang="en-US" dirty="0" smtClean="0"/>
              <a:t>AC requests use of Thursday am1 slot</a:t>
            </a:r>
          </a:p>
          <a:p>
            <a:endParaRPr lang="en-US" dirty="0" smtClean="0"/>
          </a:p>
          <a:p>
            <a:r>
              <a:rPr lang="en-US" dirty="0" smtClean="0">
                <a:solidFill>
                  <a:srgbClr val="FF0000"/>
                </a:solidFill>
              </a:rPr>
              <a:t>AH requests addition of Thursday pm1 slot</a:t>
            </a:r>
          </a:p>
          <a:p>
            <a:endParaRPr lang="en-US" dirty="0" smtClean="0"/>
          </a:p>
          <a:p>
            <a:r>
              <a:rPr lang="en-US" dirty="0" smtClean="0"/>
              <a:t>AI requests Wed pm2 &amp; Thurs pm2 </a:t>
            </a:r>
            <a:endParaRPr lang="en-US" dirty="0"/>
          </a:p>
        </p:txBody>
      </p:sp>
    </p:spTree>
    <p:extLst>
      <p:ext uri="{BB962C8B-B14F-4D97-AF65-F5344CB8AC3E}">
        <p14:creationId xmlns:p14="http://schemas.microsoft.com/office/powerpoint/2010/main" val="18104314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525EB8-2563-4641-992A-468F4C3051C8}" type="slidenum">
              <a:rPr lang="en-US" smtClean="0"/>
              <a:pPr/>
              <a:t>41</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10281158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0EDF0A-47FD-4DF1-B2E5-A575B147167B}" type="slidenum">
              <a:rPr lang="en-US" smtClean="0"/>
              <a:pPr/>
              <a:t>42</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extLst>
      <p:ext uri="{BB962C8B-B14F-4D97-AF65-F5344CB8AC3E}">
        <p14:creationId xmlns:p14="http://schemas.microsoft.com/office/powerpoint/2010/main" val="29607622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958E92D-C641-4B4D-BD6F-990AE3D1DD76}" type="slidenum">
              <a:rPr lang="en-US" smtClean="0"/>
              <a:pPr/>
              <a:t>43</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44</a:t>
            </a:fld>
            <a:endParaRPr lang="en-US" smtClean="0"/>
          </a:p>
        </p:txBody>
      </p:sp>
      <p:sp>
        <p:nvSpPr>
          <p:cNvPr id="76804"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dirty="0" smtClean="0">
                <a:hlinkClick r:id="rId2"/>
              </a:rPr>
              <a:t>http://standards.ieee.org/db/patents/pat802_11.html</a:t>
            </a:r>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a:t>
            </a:r>
            <a:r>
              <a:rPr lang="en-US" sz="2800" dirty="0" smtClean="0"/>
              <a:t>6  </a:t>
            </a:r>
            <a:r>
              <a:rPr lang="en-US" sz="2800" dirty="0"/>
              <a:t>entries with </a:t>
            </a:r>
            <a:r>
              <a:rPr lang="en-US" sz="2800" dirty="0" smtClean="0"/>
              <a:t>2012 </a:t>
            </a:r>
            <a:r>
              <a:rPr lang="en-US" sz="2800" dirty="0"/>
              <a:t>submission dates</a:t>
            </a:r>
          </a:p>
          <a:p>
            <a:pPr marL="0" indent="0">
              <a:buNone/>
            </a:pPr>
            <a:endParaRPr lang="en-US" sz="2800" dirty="0" smtClean="0"/>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March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45</a:t>
            </a:fld>
            <a:endParaRPr lang="en-US" smtClean="0"/>
          </a:p>
        </p:txBody>
      </p:sp>
      <p:sp>
        <p:nvSpPr>
          <p:cNvPr id="77828" name="Rectangle 2"/>
          <p:cNvSpPr>
            <a:spLocks noGrp="1" noChangeArrowheads="1"/>
          </p:cNvSpPr>
          <p:nvPr>
            <p:ph type="title"/>
          </p:nvPr>
        </p:nvSpPr>
        <p:spPr/>
        <p:txBody>
          <a:bodyPr/>
          <a:lstStyle/>
          <a:p>
            <a:r>
              <a:rPr lang="en-US" dirty="0" smtClean="0"/>
              <a:t>IEEE Store Contents  - March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3752736268"/>
              </p:ext>
            </p:extLst>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a:t>
                      </a:r>
                      <a:r>
                        <a:rPr kumimoji="0" lang="en-US" sz="2000" b="1" i="0" u="none" strike="noStrike" cap="none" normalizeH="0" baseline="0" dirty="0" smtClean="0">
                          <a:ln>
                            <a:noFill/>
                          </a:ln>
                          <a:solidFill>
                            <a:schemeClr val="tx1"/>
                          </a:solidFill>
                          <a:effectLst/>
                          <a:latin typeface="Times New Roman" pitchFamily="18" charset="0"/>
                        </a:rPr>
                        <a:t>16</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a:t>
                      </a:r>
                      <a:r>
                        <a:rPr kumimoji="0" lang="en-US" sz="2000" b="1" i="0" u="none" strike="noStrike" cap="none" normalizeH="0" baseline="0" dirty="0" smtClean="0">
                          <a:ln>
                            <a:noFill/>
                          </a:ln>
                          <a:solidFill>
                            <a:schemeClr val="tx1"/>
                          </a:solidFill>
                          <a:effectLst/>
                          <a:latin typeface="Times New Roman" pitchFamily="18" charset="0"/>
                        </a:rPr>
                        <a:t>16</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Mar </a:t>
                      </a:r>
                      <a:r>
                        <a:rPr kumimoji="0" lang="en-US" sz="2000" b="1" i="0" u="none" strike="noStrike" cap="none" normalizeH="0" baseline="0" dirty="0" smtClean="0">
                          <a:ln>
                            <a:noFill/>
                          </a:ln>
                          <a:solidFill>
                            <a:schemeClr val="tx1"/>
                          </a:solidFill>
                          <a:effectLst/>
                          <a:latin typeface="Times New Roman" pitchFamily="18" charset="0"/>
                        </a:rPr>
                        <a:t>16</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1191551" y="6145213"/>
            <a:ext cx="3255699" cy="307777"/>
          </a:xfrm>
          <a:prstGeom prst="rect">
            <a:avLst/>
          </a:prstGeom>
          <a:noFill/>
          <a:ln w="9525">
            <a:noFill/>
            <a:miter lim="800000"/>
            <a:headEnd/>
            <a:tailEnd/>
          </a:ln>
        </p:spPr>
        <p:txBody>
          <a:bodyPr wrap="none">
            <a:spAutoFit/>
          </a:bodyPr>
          <a:lstStyle/>
          <a:p>
            <a:pPr algn="ctr" eaLnBrk="0" hangingPunct="0"/>
            <a:r>
              <a:rPr lang="en-US" sz="1400" dirty="0">
                <a:hlinkClick r:id="rId3"/>
              </a:rPr>
              <a:t>http://</a:t>
            </a:r>
            <a:r>
              <a:rPr lang="en-US" sz="1400" dirty="0" smtClean="0">
                <a:hlinkClick r:id="rId3"/>
              </a:rPr>
              <a:t>www.techstreet.com/ieeegate.html</a:t>
            </a:r>
            <a:endParaRPr lang="en-US" sz="14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59597BA9-6E40-4FA7-A5E1-E82374E1013A}" type="slidenum">
              <a:rPr lang="en-US" smtClean="0"/>
              <a:pPr algn="r"/>
              <a:t>46</a:t>
            </a:fld>
            <a:endParaRPr lang="en-US" smtClean="0"/>
          </a:p>
        </p:txBody>
      </p:sp>
      <p:graphicFrame>
        <p:nvGraphicFramePr>
          <p:cNvPr id="79924" name="Group 52"/>
          <p:cNvGraphicFramePr>
            <a:graphicFrameLocks noGrp="1"/>
          </p:cNvGraphicFramePr>
          <p:nvPr>
            <p:extLst>
              <p:ext uri="{D42A27DB-BD31-4B8C-83A1-F6EECF244321}">
                <p14:modId xmlns:p14="http://schemas.microsoft.com/office/powerpoint/2010/main" val="47731404"/>
              </p:ext>
            </p:extLst>
          </p:nvPr>
        </p:nvGraphicFramePr>
        <p:xfrm>
          <a:off x="228598" y="1600200"/>
          <a:ext cx="5736772" cy="3626848"/>
        </p:xfrm>
        <a:graphic>
          <a:graphicData uri="http://schemas.openxmlformats.org/drawingml/2006/table">
            <a:tbl>
              <a:tblPr/>
              <a:tblGrid>
                <a:gridCol w="1783178"/>
                <a:gridCol w="1166853"/>
                <a:gridCol w="1294202"/>
                <a:gridCol w="1492539"/>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endParaRPr lang="en-US"/>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b="1"/>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2714"/>
          </a:xfrm>
        </p:spPr>
        <p:txBody>
          <a:bodyPr/>
          <a:lstStyle/>
          <a:p>
            <a:r>
              <a:rPr lang="en-US" dirty="0" smtClean="0"/>
              <a:t>Tutorials</a:t>
            </a:r>
            <a:endParaRPr lang="en-US" dirty="0"/>
          </a:p>
        </p:txBody>
      </p:sp>
      <p:sp>
        <p:nvSpPr>
          <p:cNvPr id="3" name="Content Placeholder 2"/>
          <p:cNvSpPr>
            <a:spLocks noGrp="1"/>
          </p:cNvSpPr>
          <p:nvPr>
            <p:ph idx="1"/>
          </p:nvPr>
        </p:nvSpPr>
        <p:spPr>
          <a:xfrm>
            <a:off x="362857" y="1567543"/>
            <a:ext cx="8519886" cy="4499428"/>
          </a:xfrm>
        </p:spPr>
        <p:txBody>
          <a:bodyPr/>
          <a:lstStyle/>
          <a:p>
            <a:endParaRPr lang="en-US" sz="4000" dirty="0">
              <a:solidFill>
                <a:srgbClr val="C00000"/>
              </a:solidFill>
            </a:endParaRPr>
          </a:p>
          <a:p>
            <a:r>
              <a:rPr lang="en-US" sz="4000" dirty="0" smtClean="0">
                <a:solidFill>
                  <a:srgbClr val="C00000"/>
                </a:solidFill>
              </a:rPr>
              <a:t>Call for July 2012 suggestions</a:t>
            </a:r>
            <a:endParaRPr lang="en-US" sz="40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47</a:t>
            </a:fld>
            <a:endParaRPr lang="en-US"/>
          </a:p>
        </p:txBody>
      </p:sp>
      <p:sp>
        <p:nvSpPr>
          <p:cNvPr id="7" name="Text Box 7"/>
          <p:cNvSpPr txBox="1">
            <a:spLocks noChangeArrowheads="1"/>
          </p:cNvSpPr>
          <p:nvPr/>
        </p:nvSpPr>
        <p:spPr bwMode="auto">
          <a:xfrm>
            <a:off x="284229" y="617538"/>
            <a:ext cx="3433632" cy="461665"/>
          </a:xfrm>
          <a:prstGeom prst="rect">
            <a:avLst/>
          </a:prstGeom>
          <a:noFill/>
          <a:ln w="9525">
            <a:noFill/>
            <a:miter lim="800000"/>
            <a:headEnd/>
            <a:tailEnd/>
          </a:ln>
        </p:spPr>
        <p:txBody>
          <a:bodyPr wrap="none">
            <a:spAutoFit/>
          </a:body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Tree>
    <p:extLst>
      <p:ext uri="{BB962C8B-B14F-4D97-AF65-F5344CB8AC3E}">
        <p14:creationId xmlns:p14="http://schemas.microsoft.com/office/powerpoint/2010/main" val="33468338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48</a:t>
            </a:fld>
            <a:endParaRPr lang="en-US" smtClean="0"/>
          </a:p>
        </p:txBody>
      </p:sp>
      <p:sp>
        <p:nvSpPr>
          <p:cNvPr id="76804" name="Rectangle 2"/>
          <p:cNvSpPr>
            <a:spLocks noGrp="1" noChangeArrowheads="1"/>
          </p:cNvSpPr>
          <p:nvPr>
            <p:ph type="title"/>
          </p:nvPr>
        </p:nvSpPr>
        <p:spPr>
          <a:xfrm>
            <a:off x="685800" y="931024"/>
            <a:ext cx="7772400" cy="821575"/>
          </a:xfrm>
        </p:spPr>
        <p:txBody>
          <a:bodyPr/>
          <a:lstStyle/>
          <a:p>
            <a:r>
              <a:rPr lang="en-US" dirty="0" smtClean="0"/>
              <a:t>802.11 Chair Elect Appointments</a:t>
            </a:r>
            <a:endParaRPr lang="en-US" dirty="0" smtClean="0"/>
          </a:p>
        </p:txBody>
      </p:sp>
      <p:sp>
        <p:nvSpPr>
          <p:cNvPr id="76805" name="Rectangle 3"/>
          <p:cNvSpPr>
            <a:spLocks noGrp="1" noChangeArrowheads="1"/>
          </p:cNvSpPr>
          <p:nvPr>
            <p:ph type="body" idx="1"/>
          </p:nvPr>
        </p:nvSpPr>
        <p:spPr>
          <a:xfrm>
            <a:off x="149629" y="1989513"/>
            <a:ext cx="8994371" cy="4114800"/>
          </a:xfrm>
        </p:spPr>
        <p:txBody>
          <a:bodyPr/>
          <a:lstStyle/>
          <a:p>
            <a:r>
              <a:rPr lang="en-US" sz="2600" dirty="0" smtClean="0"/>
              <a:t>WG Secretary – Stephen McCann</a:t>
            </a:r>
          </a:p>
          <a:p>
            <a:r>
              <a:rPr lang="en-US" sz="2600" dirty="0" smtClean="0"/>
              <a:t>Treasurer – Jon Rosdahl</a:t>
            </a:r>
          </a:p>
          <a:p>
            <a:r>
              <a:rPr lang="en-US" sz="2600" dirty="0" smtClean="0"/>
              <a:t>Publicity – Stephen McCann</a:t>
            </a:r>
            <a:endParaRPr lang="en-US" sz="2600" dirty="0" smtClean="0"/>
          </a:p>
          <a:p>
            <a:r>
              <a:rPr lang="en-US" sz="2600" dirty="0" smtClean="0"/>
              <a:t>ANA Authority – Adrian Stephens</a:t>
            </a:r>
          </a:p>
          <a:p>
            <a:r>
              <a:rPr lang="en-US" sz="2600" dirty="0" smtClean="0"/>
              <a:t>WG Technical Editors – Adrian Stephens, Peter Ecclesine</a:t>
            </a:r>
            <a:endParaRPr lang="en-US" sz="2600" dirty="0"/>
          </a:p>
          <a:p>
            <a:pPr marL="0" indent="0">
              <a:buNone/>
            </a:pPr>
            <a:endParaRPr lang="en-US" sz="2600" dirty="0" smtClean="0"/>
          </a:p>
        </p:txBody>
      </p:sp>
      <p:sp>
        <p:nvSpPr>
          <p:cNvPr id="76806" name="Text Box 5"/>
          <p:cNvSpPr txBox="1">
            <a:spLocks noChangeArrowheads="1"/>
          </p:cNvSpPr>
          <p:nvPr/>
        </p:nvSpPr>
        <p:spPr bwMode="auto">
          <a:xfrm>
            <a:off x="228528" y="601663"/>
            <a:ext cx="3527569"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Friday Agenda Item </a:t>
            </a:r>
            <a:r>
              <a:rPr lang="en-US" dirty="0" smtClean="0">
                <a:solidFill>
                  <a:schemeClr val="tx2"/>
                </a:solidFill>
              </a:rPr>
              <a:t>2.12 </a:t>
            </a:r>
            <a:endParaRPr lang="en-US" dirty="0">
              <a:solidFill>
                <a:schemeClr val="tx2"/>
              </a:solidFill>
            </a:endParaRPr>
          </a:p>
        </p:txBody>
      </p:sp>
    </p:spTree>
    <p:extLst>
      <p:ext uri="{BB962C8B-B14F-4D97-AF65-F5344CB8AC3E}">
        <p14:creationId xmlns:p14="http://schemas.microsoft.com/office/powerpoint/2010/main" val="10566416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Star – Small Network Equipment</a:t>
            </a:r>
            <a:endParaRPr lang="en-US" dirty="0"/>
          </a:p>
        </p:txBody>
      </p:sp>
      <p:sp>
        <p:nvSpPr>
          <p:cNvPr id="3" name="Content Placeholder 2"/>
          <p:cNvSpPr>
            <a:spLocks noGrp="1"/>
          </p:cNvSpPr>
          <p:nvPr>
            <p:ph idx="1"/>
          </p:nvPr>
        </p:nvSpPr>
        <p:spPr>
          <a:xfrm>
            <a:off x="415635" y="1512917"/>
            <a:ext cx="8395855" cy="4779818"/>
          </a:xfrm>
        </p:spPr>
        <p:txBody>
          <a:bodyPr/>
          <a:lstStyle/>
          <a:p>
            <a:endParaRPr lang="en-US" sz="1600" b="0" dirty="0"/>
          </a:p>
          <a:p>
            <a:r>
              <a:rPr lang="en-US" sz="1600" b="0" dirty="0" smtClean="0"/>
              <a:t>The </a:t>
            </a:r>
            <a:r>
              <a:rPr lang="en-US" sz="1600" b="0" dirty="0"/>
              <a:t>U.S. Environmental Production Agency (EPA) welcomes your input on the attached Draft 1 Version </a:t>
            </a:r>
          </a:p>
          <a:p>
            <a:r>
              <a:rPr lang="en-US" sz="1600" b="0" dirty="0"/>
              <a:t>1.0 ENERGY STAR</a:t>
            </a:r>
            <a:r>
              <a:rPr lang="en-US" sz="1600" b="0" baseline="30000" dirty="0"/>
              <a:t>® </a:t>
            </a:r>
            <a:r>
              <a:rPr lang="en-US" sz="1600" b="0" dirty="0"/>
              <a:t>Small Network Equipment (SNE) specification. Comments on Draft 1 are due to EPA </a:t>
            </a:r>
            <a:r>
              <a:rPr lang="en-US" sz="1600" dirty="0"/>
              <a:t>no later than March 30, 2012</a:t>
            </a:r>
            <a:r>
              <a:rPr lang="en-US" sz="1600" b="0" dirty="0"/>
              <a:t>. </a:t>
            </a:r>
          </a:p>
          <a:p>
            <a:r>
              <a:rPr lang="en-US" sz="1600" b="0" dirty="0"/>
              <a:t>EPA views improving the efficiency of Small Network Equipment (SNE) as an important opportunity for reducing national household energy use due to the large installed base of products, always-on status, and potential opportunity to enable energy savings in connected end point devices like computers, televisions, and set-top boxes. This Draft 1 specifications includes requirements and proposed efficiency levels based on testing by stakeholders and related conversations. </a:t>
            </a:r>
            <a:endParaRPr lang="en-US" sz="1600" b="0" dirty="0" smtClean="0"/>
          </a:p>
          <a:p>
            <a:endParaRPr lang="en-US" sz="1600" b="0" dirty="0"/>
          </a:p>
          <a:p>
            <a:endParaRPr lang="en-US" sz="1600" b="0" dirty="0" smtClean="0"/>
          </a:p>
          <a:p>
            <a:r>
              <a:rPr lang="en-US" sz="1600" dirty="0">
                <a:hlinkClick r:id="rId2"/>
              </a:rPr>
              <a:t>http://www.energystar.gov</a:t>
            </a:r>
            <a:r>
              <a:rPr lang="en-US" sz="1600" dirty="0" smtClean="0">
                <a:hlinkClick r:id="rId2"/>
              </a:rPr>
              <a:t>/</a:t>
            </a:r>
            <a:endParaRPr lang="en-US" sz="1600" dirty="0" smtClean="0"/>
          </a:p>
          <a:p>
            <a:endParaRPr lang="en-US" sz="1600" dirty="0"/>
          </a:p>
          <a:p>
            <a:r>
              <a:rPr lang="en-US" sz="1600" dirty="0">
                <a:hlinkClick r:id="rId3"/>
              </a:rPr>
              <a:t>http://</a:t>
            </a:r>
            <a:r>
              <a:rPr lang="en-US" sz="1600" dirty="0" smtClean="0">
                <a:hlinkClick r:id="rId3"/>
              </a:rPr>
              <a:t>www.energystar.gov/index.cfm?c=new_specs.small_network_equip</a:t>
            </a:r>
            <a:endParaRPr lang="en-US" sz="1600" dirty="0" smtClean="0"/>
          </a:p>
          <a:p>
            <a:endParaRPr lang="en-US" sz="1600" dirty="0"/>
          </a:p>
          <a:p>
            <a:endParaRPr lang="en-US" sz="1600" dirty="0" smtClean="0"/>
          </a:p>
          <a:p>
            <a:endParaRPr lang="en-US" sz="1600" dirty="0"/>
          </a:p>
          <a:p>
            <a:endParaRPr lang="en-US" sz="16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49</a:t>
            </a:fld>
            <a:endParaRPr lang="en-US"/>
          </a:p>
        </p:txBody>
      </p:sp>
      <p:sp>
        <p:nvSpPr>
          <p:cNvPr id="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6.2 </a:t>
            </a:r>
            <a:endParaRPr lang="en-US" sz="2000" dirty="0">
              <a:solidFill>
                <a:schemeClr val="tx2"/>
              </a:solidFill>
            </a:endParaRPr>
          </a:p>
        </p:txBody>
      </p:sp>
    </p:spTree>
    <p:extLst>
      <p:ext uri="{BB962C8B-B14F-4D97-AF65-F5344CB8AC3E}">
        <p14:creationId xmlns:p14="http://schemas.microsoft.com/office/powerpoint/2010/main" val="355177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3014F56-9627-4C6D-BBC0-6BCD06073834}"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483655"/>
          </a:xfrm>
          <a:prstGeom prst="rect">
            <a:avLst/>
          </a:prstGeom>
          <a:noFill/>
          <a:ln w="9525">
            <a:solidFill>
              <a:srgbClr val="33CC33"/>
            </a:solidFill>
            <a:miter lim="800000"/>
            <a:headEnd/>
            <a:tailEnd/>
          </a:ln>
          <a:effectLst/>
          <a:extLst/>
        </p:spPr>
        <p:txBody>
          <a:bodyPr lIns="92075" tIns="46038" rIns="92075" bIns="46038"/>
          <a:lstStyle/>
          <a:p>
            <a:pPr lvl="0"/>
            <a:r>
              <a:rPr lang="en-US" sz="1800" dirty="0" smtClean="0"/>
              <a:t>802.1AX-rev</a:t>
            </a:r>
            <a:r>
              <a:rPr lang="en-US" sz="1800" dirty="0"/>
              <a:t>, revision to 802.1AX link aggregation, </a:t>
            </a:r>
            <a:r>
              <a:rPr lang="en-US" sz="1800" u="sng" dirty="0">
                <a:hlinkClick r:id="rId3"/>
              </a:rPr>
              <a:t>PAR</a:t>
            </a:r>
            <a:r>
              <a:rPr lang="en-US" sz="1800" dirty="0"/>
              <a:t> and </a:t>
            </a:r>
            <a:r>
              <a:rPr lang="en-US" sz="1800" u="sng" dirty="0">
                <a:hlinkClick r:id="rId4"/>
              </a:rPr>
              <a:t>5C</a:t>
            </a:r>
            <a:r>
              <a:rPr lang="en-US" sz="1800" dirty="0"/>
              <a:t> </a:t>
            </a:r>
          </a:p>
          <a:p>
            <a:pPr lvl="0"/>
            <a:r>
              <a:rPr lang="en-US" sz="1800" dirty="0"/>
              <a:t>802.1Qbu, amendment for frame preemption, </a:t>
            </a:r>
            <a:r>
              <a:rPr lang="en-US" sz="1800" u="sng" dirty="0">
                <a:hlinkClick r:id="rId5"/>
              </a:rPr>
              <a:t>PAR</a:t>
            </a:r>
            <a:r>
              <a:rPr lang="en-US" sz="1800" dirty="0"/>
              <a:t> and </a:t>
            </a:r>
            <a:r>
              <a:rPr lang="en-US" sz="1800" u="sng" dirty="0">
                <a:hlinkClick r:id="rId6"/>
              </a:rPr>
              <a:t>5C</a:t>
            </a:r>
            <a:r>
              <a:rPr lang="en-US" sz="1800" dirty="0"/>
              <a:t> </a:t>
            </a:r>
          </a:p>
          <a:p>
            <a:pPr lvl="0"/>
            <a:r>
              <a:rPr lang="en-US" sz="1800" dirty="0"/>
              <a:t>802.1AEbw, amendment for extended packet numbering, </a:t>
            </a:r>
            <a:r>
              <a:rPr lang="en-US" sz="1800" u="sng" dirty="0">
                <a:hlinkClick r:id="rId7"/>
              </a:rPr>
              <a:t>PAR</a:t>
            </a:r>
            <a:r>
              <a:rPr lang="en-US" sz="1800" dirty="0"/>
              <a:t> and </a:t>
            </a:r>
            <a:r>
              <a:rPr lang="en-US" sz="1800" u="sng" dirty="0">
                <a:hlinkClick r:id="rId8"/>
              </a:rPr>
              <a:t>5C</a:t>
            </a:r>
            <a:r>
              <a:rPr lang="en-US" sz="1800" dirty="0"/>
              <a:t> </a:t>
            </a:r>
          </a:p>
          <a:p>
            <a:pPr lvl="0"/>
            <a:r>
              <a:rPr lang="en-US" sz="1800" dirty="0"/>
              <a:t>802.1Xbx, amendment for MAC security key agreement protocol (MKA) extensions, </a:t>
            </a:r>
            <a:r>
              <a:rPr lang="en-US" sz="1800" u="sng" dirty="0">
                <a:hlinkClick r:id="rId9"/>
              </a:rPr>
              <a:t>PAR</a:t>
            </a:r>
            <a:r>
              <a:rPr lang="en-US" sz="1800" dirty="0"/>
              <a:t> and </a:t>
            </a:r>
            <a:r>
              <a:rPr lang="en-US" sz="1800" u="sng" dirty="0">
                <a:hlinkClick r:id="rId10"/>
              </a:rPr>
              <a:t>5C</a:t>
            </a:r>
            <a:r>
              <a:rPr lang="en-US" sz="1800" dirty="0"/>
              <a:t> </a:t>
            </a:r>
          </a:p>
          <a:p>
            <a:pPr lvl="0"/>
            <a:r>
              <a:rPr lang="en-US" sz="1800" dirty="0"/>
              <a:t>802.1Qbv, amendment for enhancements for scheduled traffic, </a:t>
            </a:r>
            <a:r>
              <a:rPr lang="en-US" sz="1800" u="sng" dirty="0">
                <a:hlinkClick r:id="rId11"/>
              </a:rPr>
              <a:t>PAR</a:t>
            </a:r>
            <a:r>
              <a:rPr lang="en-US" sz="1800" dirty="0"/>
              <a:t> and </a:t>
            </a:r>
            <a:r>
              <a:rPr lang="en-US" sz="1800" u="sng" dirty="0">
                <a:hlinkClick r:id="rId12"/>
              </a:rPr>
              <a:t>5C</a:t>
            </a:r>
            <a:r>
              <a:rPr lang="en-US" sz="1800" dirty="0"/>
              <a:t> </a:t>
            </a:r>
          </a:p>
          <a:p>
            <a:r>
              <a:rPr lang="en-US" sz="1800" dirty="0"/>
              <a:t>802.3bk, amendment for extended Ethernet Passive Optical Networks (</a:t>
            </a:r>
            <a:r>
              <a:rPr lang="en-US" sz="1800" dirty="0" err="1"/>
              <a:t>ExEPON</a:t>
            </a:r>
            <a:r>
              <a:rPr lang="en-US" sz="1800" dirty="0"/>
              <a:t>), </a:t>
            </a:r>
            <a:r>
              <a:rPr lang="en-US" sz="1800" u="sng" dirty="0">
                <a:hlinkClick r:id="rId13"/>
              </a:rPr>
              <a:t>PAR</a:t>
            </a:r>
            <a:r>
              <a:rPr lang="en-US" sz="1800" dirty="0"/>
              <a:t> and </a:t>
            </a:r>
            <a:r>
              <a:rPr lang="en-US" sz="1800" u="sng" dirty="0">
                <a:hlinkClick r:id="rId14"/>
              </a:rPr>
              <a:t>5C</a:t>
            </a:r>
            <a:r>
              <a:rPr lang="en-US" sz="1800" dirty="0"/>
              <a:t> </a:t>
            </a:r>
          </a:p>
          <a:p>
            <a:pPr lvl="0"/>
            <a:r>
              <a:rPr lang="en-US" sz="1800" dirty="0" smtClean="0"/>
              <a:t>802.21d </a:t>
            </a:r>
            <a:r>
              <a:rPr lang="en-US" sz="1800" dirty="0"/>
              <a:t>amendment for multicast group management, </a:t>
            </a:r>
            <a:r>
              <a:rPr lang="en-US" sz="1800" u="sng" dirty="0">
                <a:hlinkClick r:id="rId15"/>
              </a:rPr>
              <a:t>PAR</a:t>
            </a:r>
            <a:r>
              <a:rPr lang="en-US" sz="1800" dirty="0"/>
              <a:t> and </a:t>
            </a:r>
            <a:r>
              <a:rPr lang="en-US" sz="1800" u="sng" dirty="0">
                <a:hlinkClick r:id="rId16"/>
              </a:rPr>
              <a:t>5C</a:t>
            </a:r>
            <a:r>
              <a:rPr lang="en-US" sz="1800" dirty="0"/>
              <a:t> </a:t>
            </a:r>
          </a:p>
          <a:p>
            <a:pPr lvl="0"/>
            <a:r>
              <a:rPr lang="en-US" sz="1800" dirty="0"/>
              <a:t>802.15.4n amendment for China medical band, </a:t>
            </a:r>
            <a:r>
              <a:rPr lang="en-US" sz="1800" u="sng" dirty="0">
                <a:hlinkClick r:id="rId17"/>
              </a:rPr>
              <a:t>PAR</a:t>
            </a:r>
            <a:r>
              <a:rPr lang="en-US" sz="1800" dirty="0"/>
              <a:t> and </a:t>
            </a:r>
            <a:r>
              <a:rPr lang="en-US" sz="1800" u="sng" dirty="0">
                <a:hlinkClick r:id="rId18"/>
              </a:rPr>
              <a:t>5C</a:t>
            </a:r>
            <a:r>
              <a:rPr lang="en-US" sz="1800" dirty="0"/>
              <a:t> </a:t>
            </a:r>
          </a:p>
          <a:p>
            <a:pPr lvl="0"/>
            <a:r>
              <a:rPr lang="en-US" sz="1800" dirty="0"/>
              <a:t>802.15.4p amendment for positive train control (PTC), </a:t>
            </a:r>
            <a:r>
              <a:rPr lang="en-US" sz="1800" u="sng" dirty="0">
                <a:hlinkClick r:id="rId19"/>
              </a:rPr>
              <a:t>PAR</a:t>
            </a:r>
            <a:r>
              <a:rPr lang="en-US" sz="1800" dirty="0"/>
              <a:t> and </a:t>
            </a:r>
            <a:r>
              <a:rPr lang="en-US" sz="1800" u="sng" dirty="0">
                <a:hlinkClick r:id="rId20"/>
              </a:rPr>
              <a:t>5C</a:t>
            </a:r>
            <a:r>
              <a:rPr lang="en-US" sz="1800" dirty="0"/>
              <a:t> </a:t>
            </a:r>
          </a:p>
          <a:p>
            <a:r>
              <a:rPr lang="en-US" sz="1800" dirty="0"/>
              <a:t>802.15.8 new standard for peer aware communications (PAC), </a:t>
            </a:r>
            <a:r>
              <a:rPr lang="en-US" sz="1800" u="sng" dirty="0">
                <a:hlinkClick r:id="rId21"/>
              </a:rPr>
              <a:t>PAR</a:t>
            </a:r>
            <a:r>
              <a:rPr lang="en-US" sz="1800" dirty="0"/>
              <a:t> and </a:t>
            </a:r>
            <a:r>
              <a:rPr lang="en-US" sz="1800" u="sng" dirty="0">
                <a:hlinkClick r:id="rId22"/>
              </a:rPr>
              <a:t>5C</a:t>
            </a:r>
            <a:r>
              <a:rPr lang="en-US" sz="1800" dirty="0"/>
              <a:t> </a:t>
            </a:r>
            <a:endParaRPr lang="en-US" sz="20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880"/>
            <a:ext cx="7659688" cy="369332"/>
          </a:xfrm>
          <a:prstGeom prst="rect">
            <a:avLst/>
          </a:prstGeom>
          <a:noFill/>
          <a:ln w="9525">
            <a:noFill/>
            <a:miter lim="800000"/>
            <a:headEnd/>
            <a:tailEnd/>
          </a:ln>
        </p:spPr>
        <p:txBody>
          <a:bodyPr>
            <a:spAutoFit/>
          </a:bodyPr>
          <a:lstStyle/>
          <a:p>
            <a:pPr eaLnBrk="0" hangingPunct="0"/>
            <a:r>
              <a:rPr lang="en-US" sz="1800" dirty="0"/>
              <a:t>Please go to </a:t>
            </a:r>
            <a:r>
              <a:rPr lang="en-US" sz="1800" u="sng" dirty="0">
                <a:hlinkClick r:id="rId23"/>
              </a:rPr>
              <a:t>http://www.ieee802.org/PARs.shtml</a:t>
            </a:r>
            <a:r>
              <a:rPr lang="en-US" sz="1800" dirty="0"/>
              <a:t> for a additional </a:t>
            </a:r>
            <a:r>
              <a:rPr lang="en-US" sz="1800" dirty="0" smtClean="0"/>
              <a:t>details</a:t>
            </a:r>
            <a:endParaRPr lang="en-US" sz="1800" dirty="0"/>
          </a:p>
        </p:txBody>
      </p:sp>
      <p:sp>
        <p:nvSpPr>
          <p:cNvPr id="2" name="TextBox 1"/>
          <p:cNvSpPr txBox="1"/>
          <p:nvPr/>
        </p:nvSpPr>
        <p:spPr>
          <a:xfrm>
            <a:off x="391886" y="4818551"/>
            <a:ext cx="4533100" cy="1200329"/>
          </a:xfrm>
          <a:prstGeom prst="rect">
            <a:avLst/>
          </a:prstGeom>
          <a:noFill/>
        </p:spPr>
        <p:txBody>
          <a:bodyPr wrap="none" rtlCol="0">
            <a:spAutoFit/>
          </a:bodyPr>
          <a:lstStyle/>
          <a:p>
            <a:r>
              <a:rPr lang="en-US" dirty="0" smtClean="0"/>
              <a:t>PAR Monday PM2     Waikoloa 1</a:t>
            </a:r>
          </a:p>
          <a:p>
            <a:r>
              <a:rPr lang="en-US" dirty="0" smtClean="0"/>
              <a:t>PAR Tuesday AM2      Kona 2</a:t>
            </a:r>
          </a:p>
          <a:p>
            <a:r>
              <a:rPr lang="en-US" dirty="0" smtClean="0"/>
              <a:t>PAR Thursday AM2   Kona 2</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Star – Small Network Equipment</a:t>
            </a:r>
          </a:p>
        </p:txBody>
      </p:sp>
      <p:sp>
        <p:nvSpPr>
          <p:cNvPr id="3" name="Content Placeholder 2"/>
          <p:cNvSpPr>
            <a:spLocks noGrp="1"/>
          </p:cNvSpPr>
          <p:nvPr>
            <p:ph idx="1"/>
          </p:nvPr>
        </p:nvSpPr>
        <p:spPr>
          <a:xfrm>
            <a:off x="374073" y="1995054"/>
            <a:ext cx="8528858" cy="4100945"/>
          </a:xfrm>
        </p:spPr>
        <p:txBody>
          <a:bodyPr/>
          <a:lstStyle/>
          <a:p>
            <a:r>
              <a:rPr lang="en-US" sz="1800" dirty="0" smtClean="0"/>
              <a:t>EPA </a:t>
            </a:r>
            <a:r>
              <a:rPr lang="en-US" sz="1800" dirty="0"/>
              <a:t>will be hosting a webinar to discuss specification development. The meeting will be held on March 23, 2012, from 12:00 pm - 2:00 pm EST. Please RSVP no later than March 22, 2012, by emailing </a:t>
            </a:r>
            <a:r>
              <a:rPr lang="en-US" sz="1800" dirty="0">
                <a:hlinkClick r:id="rId2"/>
              </a:rPr>
              <a:t>networking@energystar.gov</a:t>
            </a:r>
            <a:r>
              <a:rPr lang="en-US" sz="1800" dirty="0"/>
              <a:t> with the subject “RSVP - ES SNE March 23 Webinar.”</a:t>
            </a:r>
          </a:p>
          <a:p>
            <a:r>
              <a:rPr lang="en-US" sz="1800" dirty="0">
                <a:hlinkClick r:id="rId3"/>
              </a:rPr>
              <a:t>Cover Letter</a:t>
            </a:r>
            <a:r>
              <a:rPr lang="en-US" sz="1800" dirty="0"/>
              <a:t> (38KB)</a:t>
            </a:r>
          </a:p>
          <a:p>
            <a:r>
              <a:rPr lang="en-US" sz="1800" dirty="0">
                <a:hlinkClick r:id="rId4"/>
              </a:rPr>
              <a:t>Draft 1 Version 1.0 SNE Specification</a:t>
            </a:r>
            <a:r>
              <a:rPr lang="en-US" sz="1800" dirty="0"/>
              <a:t> (106KB)</a:t>
            </a:r>
          </a:p>
          <a:p>
            <a:r>
              <a:rPr lang="en-US" sz="1800" dirty="0">
                <a:hlinkClick r:id="rId5"/>
              </a:rPr>
              <a:t>Test Method</a:t>
            </a:r>
            <a:r>
              <a:rPr lang="en-US" sz="1800" dirty="0"/>
              <a:t> (845KB)</a:t>
            </a:r>
          </a:p>
          <a:p>
            <a:r>
              <a:rPr lang="en-US" sz="1800" dirty="0">
                <a:hlinkClick r:id="rId6"/>
              </a:rPr>
              <a:t>Draft 1 Dataset</a:t>
            </a:r>
            <a:r>
              <a:rPr lang="en-US" sz="1800" dirty="0"/>
              <a:t> </a:t>
            </a:r>
          </a:p>
          <a:p>
            <a:r>
              <a:rPr lang="en-US" sz="1800" dirty="0">
                <a:hlinkClick r:id="rId7"/>
              </a:rPr>
              <a:t>Notes on Dataset</a:t>
            </a:r>
            <a:r>
              <a:rPr lang="en-US" sz="1800" dirty="0"/>
              <a:t> (95KB)</a:t>
            </a:r>
          </a:p>
          <a:p>
            <a:endParaRPr lang="en-US" sz="12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50</a:t>
            </a:fld>
            <a:endParaRPr lang="en-US"/>
          </a:p>
        </p:txBody>
      </p:sp>
      <p:sp>
        <p:nvSpPr>
          <p:cNvPr id="7"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a:t>
            </a:r>
            <a:r>
              <a:rPr lang="en-US" sz="2000" dirty="0" smtClean="0">
                <a:solidFill>
                  <a:schemeClr val="tx2"/>
                </a:solidFill>
              </a:rPr>
              <a:t>6.2 </a:t>
            </a:r>
            <a:endParaRPr lang="en-US" sz="2000" dirty="0">
              <a:solidFill>
                <a:schemeClr val="tx2"/>
              </a:solidFill>
            </a:endParaRPr>
          </a:p>
        </p:txBody>
      </p:sp>
    </p:spTree>
    <p:extLst>
      <p:ext uri="{BB962C8B-B14F-4D97-AF65-F5344CB8AC3E}">
        <p14:creationId xmlns:p14="http://schemas.microsoft.com/office/powerpoint/2010/main" val="3454434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51</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May Meeting – Atlanta Georgia</a:t>
            </a:r>
            <a:br>
              <a:rPr lang="en-US" sz="2800" dirty="0" smtClean="0"/>
            </a:br>
            <a:r>
              <a:rPr lang="en-US" sz="2800" dirty="0" smtClean="0"/>
              <a:t>May  13 - 18</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109309" y="3062288"/>
            <a:ext cx="8889546" cy="1877437"/>
          </a:xfrm>
          <a:prstGeom prst="rect">
            <a:avLst/>
          </a:prstGeom>
          <a:noFill/>
          <a:ln w="12700">
            <a:solidFill>
              <a:srgbClr val="33CC33"/>
            </a:solidFill>
            <a:miter lim="800000"/>
            <a:headEnd type="none" w="sm" len="sm"/>
            <a:tailEnd type="none" w="sm" len="sm"/>
          </a:ln>
        </p:spPr>
        <p:txBody>
          <a:bodyPr wrap="square">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a:t>
            </a:r>
            <a:r>
              <a:rPr lang="en-US" sz="4000" dirty="0" smtClean="0"/>
              <a:t>open </a:t>
            </a:r>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April 13</a:t>
            </a:r>
            <a:endParaRPr lang="en-US" dirty="0"/>
          </a:p>
        </p:txBody>
      </p:sp>
    </p:spTree>
    <p:extLst>
      <p:ext uri="{BB962C8B-B14F-4D97-AF65-F5344CB8AC3E}">
        <p14:creationId xmlns:p14="http://schemas.microsoft.com/office/powerpoint/2010/main" val="35507202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52</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53</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54</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55</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a:t>
            </a:r>
            <a:r>
              <a:rPr lang="en-US" dirty="0" smtClean="0"/>
              <a:t>2015</a:t>
            </a:r>
            <a:endParaRPr lang="en-US" dirty="0" smtClean="0"/>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149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150 </a:t>
            </a:r>
            <a:r>
              <a:rPr lang="en-US" sz="2300" dirty="0" smtClean="0"/>
              <a:t>March 16-21, 2014 </a:t>
            </a:r>
            <a:r>
              <a:rPr lang="en-US" sz="2300" dirty="0" smtClean="0"/>
              <a:t>–Sand, Singapore</a:t>
            </a:r>
            <a:endParaRPr lang="en-US" sz="2300" dirty="0" smtClean="0"/>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151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152 </a:t>
            </a:r>
            <a:r>
              <a:rPr lang="en-US" sz="2300" dirty="0" smtClean="0"/>
              <a:t>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153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154 </a:t>
            </a:r>
            <a:r>
              <a:rPr lang="en-US" sz="2300" dirty="0" smtClean="0"/>
              <a:t>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6459178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56</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7</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242981324"/>
              </p:ext>
            </p:extLst>
          </p:nvPr>
        </p:nvGraphicFramePr>
        <p:xfrm>
          <a:off x="231775" y="1582738"/>
          <a:ext cx="8621259" cy="3449604"/>
        </p:xfrm>
        <a:graphic>
          <a:graphicData uri="http://schemas.openxmlformats.org/drawingml/2006/table">
            <a:tbl>
              <a:tblPr/>
              <a:tblGrid>
                <a:gridCol w="696685"/>
                <a:gridCol w="4151540"/>
                <a:gridCol w="3773034"/>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   Location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Kohala</a:t>
                      </a:r>
                      <a:r>
                        <a:rPr kumimoji="0" lang="en-US" sz="2800" b="1" i="0" u="none" strike="noStrike" cap="none" normalizeH="0" baseline="0" dirty="0" smtClean="0">
                          <a:ln>
                            <a:noFill/>
                          </a:ln>
                          <a:solidFill>
                            <a:schemeClr val="tx1"/>
                          </a:solidFill>
                          <a:effectLst/>
                          <a:latin typeface="Times New Roman" pitchFamily="18" charset="0"/>
                        </a:rPr>
                        <a:t> 2, Kona 1,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Convention Area</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Bella Vista 3/4</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Underneath Kirin</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Palm Terrace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Ocean Tower</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8</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438150"/>
            <a:ext cx="7658100"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43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Room Schematic</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3241849-C0DB-4FB1-89C5-EE74AA3C680D}" type="slidenum">
              <a:rPr lang="en-US" smtClean="0"/>
              <a:pPr>
                <a:defRPr/>
              </a:pPr>
              <a:t>9</a:t>
            </a:fld>
            <a:endParaRPr lang="en-US"/>
          </a:p>
        </p:txBody>
      </p:sp>
      <p:sp>
        <p:nvSpPr>
          <p:cNvPr id="8" name="Rectangle 7"/>
          <p:cNvSpPr/>
          <p:nvPr/>
        </p:nvSpPr>
        <p:spPr bwMode="auto">
          <a:xfrm>
            <a:off x="238035" y="1512917"/>
            <a:ext cx="1262743" cy="362646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rPr>
              <a:t>Kohala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916281" y="1970118"/>
            <a:ext cx="1262743" cy="316925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King’s</a:t>
            </a:r>
          </a:p>
        </p:txBody>
      </p:sp>
      <p:sp>
        <p:nvSpPr>
          <p:cNvPr id="10" name="Rectangle 9"/>
          <p:cNvSpPr/>
          <p:nvPr/>
        </p:nvSpPr>
        <p:spPr bwMode="auto">
          <a:xfrm>
            <a:off x="5381171" y="1928554"/>
            <a:ext cx="1262743"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Queen’s</a:t>
            </a:r>
          </a:p>
        </p:txBody>
      </p:sp>
      <p:sp>
        <p:nvSpPr>
          <p:cNvPr id="11" name="Rectangle 10"/>
          <p:cNvSpPr/>
          <p:nvPr/>
        </p:nvSpPr>
        <p:spPr bwMode="auto">
          <a:xfrm>
            <a:off x="3436917" y="1970118"/>
            <a:ext cx="1658785" cy="96520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Monarchy</a:t>
            </a:r>
          </a:p>
        </p:txBody>
      </p:sp>
      <p:sp>
        <p:nvSpPr>
          <p:cNvPr id="12" name="Rectangle 11"/>
          <p:cNvSpPr/>
          <p:nvPr/>
        </p:nvSpPr>
        <p:spPr bwMode="auto">
          <a:xfrm>
            <a:off x="6821714" y="5255291"/>
            <a:ext cx="1777999" cy="57193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Waikoloa</a:t>
            </a:r>
          </a:p>
        </p:txBody>
      </p:sp>
      <p:sp>
        <p:nvSpPr>
          <p:cNvPr id="13" name="Rectangle 12"/>
          <p:cNvSpPr/>
          <p:nvPr/>
        </p:nvSpPr>
        <p:spPr bwMode="auto">
          <a:xfrm>
            <a:off x="6999316" y="1928553"/>
            <a:ext cx="1600398" cy="3060729"/>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Kona</a:t>
            </a:r>
          </a:p>
        </p:txBody>
      </p:sp>
      <p:sp>
        <p:nvSpPr>
          <p:cNvPr id="14" name="Cloud 13"/>
          <p:cNvSpPr/>
          <p:nvPr/>
        </p:nvSpPr>
        <p:spPr bwMode="auto">
          <a:xfrm>
            <a:off x="2319251" y="5561215"/>
            <a:ext cx="3693291" cy="798021"/>
          </a:xfrm>
          <a:prstGeom prst="clou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Lagoon</a:t>
            </a:r>
          </a:p>
        </p:txBody>
      </p:sp>
    </p:spTree>
    <p:extLst>
      <p:ext uri="{BB962C8B-B14F-4D97-AF65-F5344CB8AC3E}">
        <p14:creationId xmlns:p14="http://schemas.microsoft.com/office/powerpoint/2010/main" val="332287762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261060</TotalTime>
  <Words>3363</Words>
  <Application>Microsoft Office PowerPoint</Application>
  <PresentationFormat>On-screen Show (4:3)</PresentationFormat>
  <Paragraphs>775</Paragraphs>
  <Slides>56</Slides>
  <Notes>14</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Default Design</vt:lpstr>
      <vt:lpstr>Supplementary Plenary Information - March 2012</vt:lpstr>
      <vt:lpstr>PowerPoint Presentation</vt:lpstr>
      <vt:lpstr>IEEE LOA Database</vt:lpstr>
      <vt:lpstr> Joint Meetings</vt:lpstr>
      <vt:lpstr>NEW PARS</vt:lpstr>
      <vt:lpstr>Other PARS</vt:lpstr>
      <vt:lpstr>Group Room assignments</vt:lpstr>
      <vt:lpstr>PowerPoint Presentation</vt:lpstr>
      <vt:lpstr>Room Schematic</vt:lpstr>
      <vt:lpstr>WG Agendas</vt:lpstr>
      <vt:lpstr>FCC Proceedings List</vt:lpstr>
      <vt:lpstr>ITU-R Items Impact on radiocommunication systems from wireless and wired data transmission technologies used for the support of power management systems (18-12-0025) Question ITU-R 236/1</vt:lpstr>
      <vt:lpstr>ITU-R Question 236/1 continued</vt:lpstr>
      <vt:lpstr>May Meeting – Atlanta Georgia May  13 - 18</vt:lpstr>
      <vt:lpstr>Elections</vt:lpstr>
      <vt:lpstr>Election Process</vt:lpstr>
      <vt:lpstr>Other Special Events</vt:lpstr>
      <vt:lpstr>Topics since November 2011 EC</vt:lpstr>
      <vt:lpstr>802.11 Topics for March 2012 EC</vt:lpstr>
      <vt:lpstr>802.1 Architecture Document</vt:lpstr>
      <vt:lpstr>Architecture</vt:lpstr>
      <vt:lpstr>Smart Grid Meetings</vt:lpstr>
      <vt:lpstr>PowerPoint Presentation</vt:lpstr>
      <vt:lpstr>PowerPoint Presentation</vt:lpstr>
      <vt:lpstr>Wednesday Plenary Topics</vt:lpstr>
      <vt:lpstr>ePOLL</vt:lpstr>
      <vt:lpstr>Comment Resolution Guidelines</vt:lpstr>
      <vt:lpstr>Tutorials</vt:lpstr>
      <vt:lpstr>PowerPoint Presentation</vt:lpstr>
      <vt:lpstr>Wednesday –Topic Summary</vt:lpstr>
      <vt:lpstr>WG Officer Election Process Week of March 11-16, 2012</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13-18, 2012</vt:lpstr>
      <vt:lpstr>PowerPoint Presentation</vt:lpstr>
      <vt:lpstr>PowerPoint Presentation</vt:lpstr>
      <vt:lpstr>PowerPoint Presentation</vt:lpstr>
      <vt:lpstr>PowerPoint Presentation</vt:lpstr>
      <vt:lpstr>IEEE LOA Database</vt:lpstr>
      <vt:lpstr>IEEE Store Contents  - March  2012</vt:lpstr>
      <vt:lpstr>802.11 drafts to ISO/IEC JTC1/SC6</vt:lpstr>
      <vt:lpstr>Tutorials</vt:lpstr>
      <vt:lpstr>802.11 Chair Elect Appointments</vt:lpstr>
      <vt:lpstr>Energy Star – Small Network Equipment</vt:lpstr>
      <vt:lpstr>Energy Star – Small Network Equipment</vt:lpstr>
      <vt:lpstr>May Meeting – Atlanta Georgia May  13 - 18</vt:lpstr>
      <vt:lpstr>Future Venues - 2012</vt:lpstr>
      <vt:lpstr>Future Venues -2013</vt:lpstr>
      <vt:lpstr>Future Venues - 2014</vt:lpstr>
      <vt:lpstr>Future Venues - 2015</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Bruce Kraemer</cp:lastModifiedBy>
  <cp:revision>2671</cp:revision>
  <cp:lastPrinted>2012-03-15T17:58:47Z</cp:lastPrinted>
  <dcterms:created xsi:type="dcterms:W3CDTF">1998-02-10T13:07:52Z</dcterms:created>
  <dcterms:modified xsi:type="dcterms:W3CDTF">2012-03-16T15:15:34Z</dcterms:modified>
</cp:coreProperties>
</file>