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1105" r:id="rId2"/>
    <p:sldId id="1295" r:id="rId3"/>
    <p:sldId id="1468" r:id="rId4"/>
    <p:sldId id="1357" r:id="rId5"/>
    <p:sldId id="1445" r:id="rId6"/>
    <p:sldId id="1481" r:id="rId7"/>
    <p:sldId id="1387" r:id="rId8"/>
    <p:sldId id="1553" r:id="rId9"/>
    <p:sldId id="1554" r:id="rId10"/>
    <p:sldId id="1456" r:id="rId11"/>
    <p:sldId id="1540" r:id="rId12"/>
    <p:sldId id="1541" r:id="rId13"/>
    <p:sldId id="1542" r:id="rId14"/>
    <p:sldId id="1458" r:id="rId15"/>
    <p:sldId id="1544" r:id="rId16"/>
    <p:sldId id="1545" r:id="rId17"/>
    <p:sldId id="1483" r:id="rId18"/>
    <p:sldId id="1379" r:id="rId19"/>
    <p:sldId id="1386" r:id="rId20"/>
    <p:sldId id="1450" r:id="rId21"/>
    <p:sldId id="1515" r:id="rId22"/>
    <p:sldId id="1368" r:id="rId23"/>
    <p:sldId id="1546" r:id="rId24"/>
    <p:sldId id="1555" r:id="rId25"/>
    <p:sldId id="1512" r:id="rId26"/>
    <p:sldId id="1516" r:id="rId27"/>
    <p:sldId id="1519" r:id="rId28"/>
    <p:sldId id="1547" r:id="rId29"/>
    <p:sldId id="1296" r:id="rId30"/>
    <p:sldId id="1529" r:id="rId31"/>
    <p:sldId id="1533" r:id="rId32"/>
    <p:sldId id="1523" r:id="rId33"/>
    <p:sldId id="1524" r:id="rId34"/>
    <p:sldId id="1525" r:id="rId35"/>
    <p:sldId id="1532" r:id="rId36"/>
    <p:sldId id="1527" r:id="rId37"/>
    <p:sldId id="1526" r:id="rId38"/>
    <p:sldId id="1535" r:id="rId39"/>
    <p:sldId id="1534" r:id="rId40"/>
    <p:sldId id="1549" r:id="rId41"/>
    <p:sldId id="1550" r:id="rId42"/>
    <p:sldId id="1551" r:id="rId43"/>
    <p:sldId id="1552" r:id="rId44"/>
    <p:sldId id="1297" r:id="rId45"/>
    <p:sldId id="1398" r:id="rId46"/>
    <p:sldId id="1388" r:id="rId47"/>
    <p:sldId id="1478" r:id="rId48"/>
    <p:sldId id="1347" r:id="rId49"/>
    <p:sldId id="1447" r:id="rId50"/>
    <p:sldId id="1536" r:id="rId51"/>
    <p:sldId id="1543" r:id="rId52"/>
    <p:sldId id="1435" r:id="rId53"/>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9966"/>
    <a:srgbClr val="FF9933"/>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0" autoAdjust="0"/>
    <p:restoredTop sz="86410" autoAdjust="0"/>
  </p:normalViewPr>
  <p:slideViewPr>
    <p:cSldViewPr snapToGrid="0">
      <p:cViewPr varScale="1">
        <p:scale>
          <a:sx n="115" d="100"/>
          <a:sy n="115" d="100"/>
        </p:scale>
        <p:origin x="-83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422"/>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47477" y="185901"/>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r>
              <a:rPr lang="en-US" smtClean="0"/>
              <a:t>doc.: IEEE 802.11-12/0183r0</a:t>
            </a:r>
            <a:endParaRPr lang="en-US"/>
          </a:p>
        </p:txBody>
      </p:sp>
      <p:sp>
        <p:nvSpPr>
          <p:cNvPr id="3075" name="Rectangle 3"/>
          <p:cNvSpPr>
            <a:spLocks noGrp="1" noChangeArrowheads="1"/>
          </p:cNvSpPr>
          <p:nvPr>
            <p:ph type="dt" sz="quarter" idx="1"/>
          </p:nvPr>
        </p:nvSpPr>
        <p:spPr bwMode="auto">
          <a:xfrm>
            <a:off x="706438" y="176670"/>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a:lvl1pPr>
          </a:lstStyle>
          <a:p>
            <a:pPr>
              <a:defRPr/>
            </a:pPr>
            <a:r>
              <a:rPr lang="en-US" smtClean="0"/>
              <a:t>March 2012</a:t>
            </a:r>
            <a:endParaRPr lang="en-US"/>
          </a:p>
        </p:txBody>
      </p:sp>
      <p:sp>
        <p:nvSpPr>
          <p:cNvPr id="3076" name="Rectangle 4"/>
          <p:cNvSpPr>
            <a:spLocks noGrp="1" noChangeArrowheads="1"/>
          </p:cNvSpPr>
          <p:nvPr>
            <p:ph type="ftr" sz="quarter" idx="2"/>
          </p:nvPr>
        </p:nvSpPr>
        <p:spPr bwMode="auto">
          <a:xfrm>
            <a:off x="4839202" y="9010651"/>
            <a:ext cx="1586999"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8376" y="9010651"/>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51199A6D-3DD6-4B6A-9EA6-E580F683D364}" type="slidenum">
              <a:rPr lang="en-US"/>
              <a:pPr>
                <a:defRPr/>
              </a:pPr>
              <a:t>‹#›</a:t>
            </a:fld>
            <a:endParaRPr lang="en-US"/>
          </a:p>
        </p:txBody>
      </p:sp>
      <p:sp>
        <p:nvSpPr>
          <p:cNvPr id="72710" name="Line 6"/>
          <p:cNvSpPr>
            <a:spLocks noChangeShapeType="1"/>
          </p:cNvSpPr>
          <p:nvPr/>
        </p:nvSpPr>
        <p:spPr bwMode="auto">
          <a:xfrm>
            <a:off x="704851"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0"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1929132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0340" y="95412"/>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pPr>
              <a:defRPr/>
            </a:pPr>
            <a:r>
              <a:rPr lang="en-US" smtClean="0"/>
              <a:t>doc.: IEEE 802.11-12/0183r0</a:t>
            </a:r>
            <a:endParaRPr lang="en-US"/>
          </a:p>
        </p:txBody>
      </p:sp>
      <p:sp>
        <p:nvSpPr>
          <p:cNvPr id="2051" name="Rectangle 3"/>
          <p:cNvSpPr>
            <a:spLocks noGrp="1" noChangeArrowheads="1"/>
          </p:cNvSpPr>
          <p:nvPr>
            <p:ph type="dt" idx="1"/>
          </p:nvPr>
        </p:nvSpPr>
        <p:spPr bwMode="auto">
          <a:xfrm>
            <a:off x="665163" y="95706"/>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a:lvl1pPr>
          </a:lstStyle>
          <a:p>
            <a:pPr>
              <a:defRPr/>
            </a:pPr>
            <a:r>
              <a:rPr lang="en-US" smtClean="0"/>
              <a:t>March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9800" y="4422775"/>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4975" y="9015413"/>
            <a:ext cx="2054713" cy="184918"/>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7953" y="9015413"/>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8D227E00-8802-4E52-9830-24935C1A14A0}"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1"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308689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1741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802.11-12/0183r0</a:t>
            </a:r>
          </a:p>
        </p:txBody>
      </p:sp>
      <p:sp>
        <p:nvSpPr>
          <p:cNvPr id="17411"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1741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7413"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39"/>
            <a:r>
              <a:rPr lang="en-US" smtClean="0"/>
              <a:t>Page </a:t>
            </a:r>
            <a:fld id="{C5964BF7-1C77-4D3E-8268-56452D6E6F3D}" type="slidenum">
              <a:rPr lang="en-US" smtClean="0"/>
              <a:pPr defTabSz="946139"/>
              <a:t>1</a:t>
            </a:fld>
            <a:endParaRPr lang="en-US"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601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802.11-12/0183r0</a:t>
            </a:r>
          </a:p>
        </p:txBody>
      </p:sp>
      <p:sp>
        <p:nvSpPr>
          <p:cNvPr id="86019"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602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6021"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D84A3CFC-82E6-4932-B3B5-696B2B563518}" type="slidenum">
              <a:rPr lang="en-US" smtClean="0"/>
              <a:pPr defTabSz="946139"/>
              <a:t>48</a:t>
            </a:fld>
            <a:endParaRPr lang="en-US" smtClean="0"/>
          </a:p>
        </p:txBody>
      </p:sp>
      <p:sp>
        <p:nvSpPr>
          <p:cNvPr id="86022" name="Rectangle 2"/>
          <p:cNvSpPr>
            <a:spLocks noGrp="1" noRot="1" noChangeAspect="1" noChangeArrowheads="1" noTextEdit="1"/>
          </p:cNvSpPr>
          <p:nvPr>
            <p:ph type="sldImg"/>
          </p:nvPr>
        </p:nvSpPr>
        <p:spPr>
          <a:ln/>
        </p:spPr>
      </p:sp>
      <p:sp>
        <p:nvSpPr>
          <p:cNvPr id="860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802.11-12/0183r0</a:t>
            </a:r>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49</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802.11-12/0183r0</a:t>
            </a:r>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50</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802.11-12/0183r0</a:t>
            </a:r>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51</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1945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802.11-12/0183r0</a:t>
            </a:r>
          </a:p>
        </p:txBody>
      </p:sp>
      <p:sp>
        <p:nvSpPr>
          <p:cNvPr id="19459"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1946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9461"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39"/>
            <a:r>
              <a:rPr lang="en-US" smtClean="0"/>
              <a:t>Page </a:t>
            </a:r>
            <a:fld id="{10D129A3-C7C8-4DD5-99C7-0A1DFF114698}" type="slidenum">
              <a:rPr lang="en-US" smtClean="0"/>
              <a:pPr defTabSz="946139"/>
              <a:t>2</a:t>
            </a:fld>
            <a:endParaRPr lang="en-US"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802.11-12/0183r0</a:t>
            </a:r>
          </a:p>
        </p:txBody>
      </p:sp>
      <p:sp>
        <p:nvSpPr>
          <p:cNvPr id="27653" name="Date Placeholder 4"/>
          <p:cNvSpPr txBox="1">
            <a:spLocks noGrp="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27654"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71850" y="9015413"/>
            <a:ext cx="427038" cy="190500"/>
          </a:xfrm>
          <a:noFill/>
          <a:ln>
            <a:miter lim="800000"/>
            <a:headEnd/>
            <a:tailEnd/>
          </a:ln>
        </p:spPr>
        <p:txBody>
          <a:bodyPr/>
          <a:lstStyle/>
          <a:p>
            <a:pPr defTabSz="946139"/>
            <a:r>
              <a:rPr lang="en-US" smtClean="0"/>
              <a:t>Page </a:t>
            </a:r>
            <a:fld id="{C203DFCC-51D3-4708-9D5D-0538E7E52D07}" type="slidenum">
              <a:rPr lang="en-US" smtClean="0"/>
              <a:pPr defTabSz="946139"/>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40962"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802.11-12/0183r0</a:t>
            </a:r>
          </a:p>
        </p:txBody>
      </p:sp>
      <p:sp>
        <p:nvSpPr>
          <p:cNvPr id="40963"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40964"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0965"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06DF4960-73C5-4494-9A06-265C5D4526C4}" type="slidenum">
              <a:rPr lang="en-US" smtClean="0"/>
              <a:pPr defTabSz="946139"/>
              <a:t>18</a:t>
            </a:fld>
            <a:endParaRPr lang="en-US"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4505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802.11-12/0183r0</a:t>
            </a:r>
          </a:p>
        </p:txBody>
      </p:sp>
      <p:sp>
        <p:nvSpPr>
          <p:cNvPr id="45059"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4506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5061"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529911D7-C9FE-44AD-A779-0B7DCC3DA4AF}" type="slidenum">
              <a:rPr lang="en-US" smtClean="0"/>
              <a:pPr defTabSz="946139"/>
              <a:t>22</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49154"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802.11-12/0183r0</a:t>
            </a:r>
          </a:p>
        </p:txBody>
      </p:sp>
      <p:sp>
        <p:nvSpPr>
          <p:cNvPr id="49155"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49156"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9157"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3FE3F59F-A1EA-49BA-9289-2DAE3D53E691}" type="slidenum">
              <a:rPr lang="en-US" smtClean="0"/>
              <a:pPr defTabSz="946139"/>
              <a:t>29</a:t>
            </a:fld>
            <a:endParaRPr lang="en-US" smtClean="0"/>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63490" name="Slide Image Placeholder 1"/>
          <p:cNvSpPr>
            <a:spLocks noGrp="1" noRot="1" noChangeAspect="1"/>
          </p:cNvSpPr>
          <p:nvPr>
            <p:ph type="sldImg"/>
          </p:nvPr>
        </p:nvSpPr>
        <p:spPr>
          <a:ln/>
        </p:spPr>
      </p:sp>
      <p:sp>
        <p:nvSpPr>
          <p:cNvPr id="63491" name="Notes Placeholder 2"/>
          <p:cNvSpPr>
            <a:spLocks noGrp="1"/>
          </p:cNvSpPr>
          <p:nvPr>
            <p:ph type="body" idx="1"/>
          </p:nvPr>
        </p:nvSpPr>
        <p:spPr>
          <a:noFill/>
        </p:spPr>
        <p:txBody>
          <a:bodyPr/>
          <a:lstStyle/>
          <a:p>
            <a:endParaRPr lang="en-US" smtClean="0"/>
          </a:p>
        </p:txBody>
      </p:sp>
      <p:sp>
        <p:nvSpPr>
          <p:cNvPr id="63492"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802.11-12/0183r0</a:t>
            </a:r>
          </a:p>
        </p:txBody>
      </p:sp>
      <p:sp>
        <p:nvSpPr>
          <p:cNvPr id="63493" name="Date Placeholder 4"/>
          <p:cNvSpPr txBox="1">
            <a:spLocks noGrp="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63494"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63495" name="Slide Number Placeholder 6"/>
          <p:cNvSpPr>
            <a:spLocks noGrp="1"/>
          </p:cNvSpPr>
          <p:nvPr>
            <p:ph type="sldNum" sz="quarter" idx="5"/>
          </p:nvPr>
        </p:nvSpPr>
        <p:spPr>
          <a:xfrm>
            <a:off x="3292476" y="9015413"/>
            <a:ext cx="506413" cy="190500"/>
          </a:xfrm>
          <a:noFill/>
          <a:ln>
            <a:miter lim="800000"/>
            <a:headEnd/>
            <a:tailEnd/>
          </a:ln>
        </p:spPr>
        <p:txBody>
          <a:bodyPr/>
          <a:lstStyle/>
          <a:p>
            <a:pPr defTabSz="946139"/>
            <a:r>
              <a:rPr lang="en-US" smtClean="0"/>
              <a:t>Page </a:t>
            </a:r>
            <a:fld id="{9FF4E601-09F5-4B85-A4FD-090E9E00C148}" type="slidenum">
              <a:rPr lang="en-US" smtClean="0"/>
              <a:pPr defTabSz="946139"/>
              <a:t>40</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7885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802.11-12/0183r0</a:t>
            </a:r>
          </a:p>
        </p:txBody>
      </p:sp>
      <p:sp>
        <p:nvSpPr>
          <p:cNvPr id="78851"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7885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78853"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7D9C0947-C0A0-479E-BD46-49C6CCB597C1}" type="slidenum">
              <a:rPr lang="en-US" smtClean="0"/>
              <a:pPr defTabSz="946139"/>
              <a:t>46</a:t>
            </a:fld>
            <a:endParaRPr lang="en-US" smtClean="0"/>
          </a:p>
        </p:txBody>
      </p:sp>
      <p:sp>
        <p:nvSpPr>
          <p:cNvPr id="78854" name="Rectangle 2"/>
          <p:cNvSpPr>
            <a:spLocks noGrp="1" noRot="1" noChangeAspect="1" noChangeArrowheads="1" noTextEdit="1"/>
          </p:cNvSpPr>
          <p:nvPr>
            <p:ph type="sldImg"/>
          </p:nvPr>
        </p:nvSpPr>
        <p:spPr>
          <a:ln/>
        </p:spPr>
      </p:sp>
      <p:sp>
        <p:nvSpPr>
          <p:cNvPr id="788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0898" name="Slide Image Placeholder 1"/>
          <p:cNvSpPr>
            <a:spLocks noGrp="1" noRot="1" noChangeAspect="1" noTextEdit="1"/>
          </p:cNvSpPr>
          <p:nvPr>
            <p:ph type="sldImg"/>
          </p:nvPr>
        </p:nvSpPr>
        <p:spPr>
          <a:xfrm>
            <a:off x="1206500" y="703263"/>
            <a:ext cx="4640263" cy="3479800"/>
          </a:xfrm>
          <a:ln/>
        </p:spPr>
      </p:sp>
      <p:sp>
        <p:nvSpPr>
          <p:cNvPr id="80899" name="Notes Placeholder 2"/>
          <p:cNvSpPr>
            <a:spLocks noGrp="1"/>
          </p:cNvSpPr>
          <p:nvPr>
            <p:ph type="body" idx="1"/>
          </p:nvPr>
        </p:nvSpPr>
        <p:spPr>
          <a:noFill/>
        </p:spPr>
        <p:txBody>
          <a:bodyPr/>
          <a:lstStyle/>
          <a:p>
            <a:endParaRPr lang="en-US" smtClean="0"/>
          </a:p>
        </p:txBody>
      </p:sp>
      <p:sp>
        <p:nvSpPr>
          <p:cNvPr id="80900"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802.11-12/0183r0</a:t>
            </a:r>
          </a:p>
        </p:txBody>
      </p:sp>
      <p:sp>
        <p:nvSpPr>
          <p:cNvPr id="80901" name="Date Placeholder 4"/>
          <p:cNvSpPr txBox="1">
            <a:spLocks noGrp="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0902" name="Footer Placeholder 5"/>
          <p:cNvSpPr>
            <a:spLocks noGrp="1"/>
          </p:cNvSpPr>
          <p:nvPr>
            <p:ph type="ftr" sz="quarter" idx="4"/>
          </p:nvPr>
        </p:nvSpPr>
        <p:spPr>
          <a:xfrm>
            <a:off x="4537076" y="9015413"/>
            <a:ext cx="1852613" cy="190500"/>
          </a:xfrm>
          <a:noFill/>
          <a:ln>
            <a:miter lim="800000"/>
            <a:headEnd/>
            <a:tailEnd/>
          </a:ln>
        </p:spPr>
        <p:txBody>
          <a:bodyPr/>
          <a:lstStyle/>
          <a:p>
            <a:pPr lvl="4"/>
            <a:r>
              <a:rPr lang="en-US" smtClean="0"/>
              <a:t>Andrew Myles, Cisco</a:t>
            </a:r>
          </a:p>
        </p:txBody>
      </p:sp>
      <p:sp>
        <p:nvSpPr>
          <p:cNvPr id="80903" name="Slide Number Placeholder 6"/>
          <p:cNvSpPr>
            <a:spLocks noGrp="1"/>
          </p:cNvSpPr>
          <p:nvPr>
            <p:ph type="sldNum" sz="quarter" idx="5"/>
          </p:nvPr>
        </p:nvSpPr>
        <p:spPr>
          <a:xfrm>
            <a:off x="3292476" y="9015413"/>
            <a:ext cx="506413" cy="190500"/>
          </a:xfrm>
          <a:noFill/>
          <a:ln>
            <a:miter lim="800000"/>
            <a:headEnd/>
            <a:tailEnd/>
          </a:ln>
        </p:spPr>
        <p:txBody>
          <a:bodyPr/>
          <a:lstStyle/>
          <a:p>
            <a:pPr defTabSz="946139"/>
            <a:r>
              <a:rPr lang="en-US" smtClean="0"/>
              <a:t>Page </a:t>
            </a:r>
            <a:fld id="{2297A596-A2DE-40C5-9A57-544EAF86002D}" type="slidenum">
              <a:rPr lang="en-US" smtClean="0"/>
              <a:pPr defTabSz="946139"/>
              <a:t>47</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57BF1D5-53F5-48EF-99E1-E52E8EDC8C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7349274-CC6B-4799-A0D9-C5166ACC1DF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4A3B48D-4BC0-49B3-8433-468895CA9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3241849-C0DB-4FB1-89C5-EE74AA3C680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EA89C9-E549-4926-913B-DF97A27441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8562EEE-646B-463B-9C23-A2A68FA157A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6850D0D-8D5C-4F8E-81EC-74E0F987EA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14FF9F2-A1F2-42BE-BC50-C886E5640F2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09E705-EC27-4015-A8A5-4B6B3EB569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E121965-E984-471B-8D4A-8062BFCA34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B1D9FD8-1D87-47F8-BD17-EDA6A25512B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7406AD4-2969-4089-9A7C-1D8F660D76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676F49A8-0349-46E6-A391-4CA8FB22DAF7}" type="slidenum">
              <a:rPr lang="en-US"/>
              <a:pPr>
                <a:defRPr/>
              </a:pPr>
              <a:t>‹#›</a:t>
            </a:fld>
            <a:endParaRPr lang="en-US"/>
          </a:p>
        </p:txBody>
      </p:sp>
      <p:sp>
        <p:nvSpPr>
          <p:cNvPr id="1031" name="Rectangle 7"/>
          <p:cNvSpPr>
            <a:spLocks noChangeArrowheads="1"/>
          </p:cNvSpPr>
          <p:nvPr/>
        </p:nvSpPr>
        <p:spPr bwMode="auto">
          <a:xfrm>
            <a:off x="5076821" y="311964"/>
            <a:ext cx="3270254" cy="276999"/>
          </a:xfrm>
          <a:prstGeom prst="rect">
            <a:avLst/>
          </a:prstGeom>
          <a:noFill/>
          <a:ln>
            <a:noFill/>
          </a:ln>
          <a:effectLst/>
          <a:extLst/>
        </p:spPr>
        <p:txBody>
          <a:bodyPr wrap="none" lIns="0" tIns="0" rIns="0" bIns="0" anchor="b">
            <a:spAutoFit/>
          </a:bodyPr>
          <a:lstStyle/>
          <a:p>
            <a:pPr marL="457200" lvl="4" algn="r" eaLnBrk="0" hangingPunct="0"/>
            <a:r>
              <a:rPr lang="en-US" sz="1800" dirty="0"/>
              <a:t>doc.: IEEE </a:t>
            </a:r>
            <a:r>
              <a:rPr lang="en-US" sz="1800" dirty="0" smtClean="0"/>
              <a:t>802.11-12/0183r0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about/sasb/patcom/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ieee.org/web/standards/home/index.html"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ieee802.org/PARs/2012-03/new-p802-1xbx-draft-par-0112-v01.pdf" TargetMode="External"/><Relationship Id="rId13" Type="http://schemas.openxmlformats.org/officeDocument/2006/relationships/hyperlink" Target="http://ieee802.org/PARs/2012-03/ExEPON_5Criteria_approved.pdf" TargetMode="External"/><Relationship Id="rId18" Type="http://schemas.openxmlformats.org/officeDocument/2006/relationships/hyperlink" Target="http://ieee802.org/PARs/2012-03/15-11-0821-09-0ptc-802-15-ptc-par.pdf" TargetMode="External"/><Relationship Id="rId3" Type="http://schemas.openxmlformats.org/officeDocument/2006/relationships/hyperlink" Target="http://ieee802.org/PARs/2012-03/new-ax-rev-draft-5c-0112.pdf" TargetMode="External"/><Relationship Id="rId21" Type="http://schemas.openxmlformats.org/officeDocument/2006/relationships/hyperlink" Target="http://ieee802.org/PARs/2012-03/15-12-0064-01-0pac-pac-five-criteria.pdf" TargetMode="External"/><Relationship Id="rId7" Type="http://schemas.openxmlformats.org/officeDocument/2006/relationships/hyperlink" Target="http://ieee802.org/PARs/2012-03/new-p802-1aebw-draft-5c-0112.pdf" TargetMode="External"/><Relationship Id="rId12" Type="http://schemas.openxmlformats.org/officeDocument/2006/relationships/hyperlink" Target="http://ieee802.org/PARs/2012-03/ExEPON_PAR_approved.pdf" TargetMode="External"/><Relationship Id="rId17" Type="http://schemas.openxmlformats.org/officeDocument/2006/relationships/hyperlink" Target="http://ieee802.org/PARs/2012-03/15-12-0007-05-004n-chinese-medical-body-area-network-5c.pdf" TargetMode="External"/><Relationship Id="rId2" Type="http://schemas.openxmlformats.org/officeDocument/2006/relationships/hyperlink" Target="http://ieee802.org/PARs/2012-03/new-ax-rev-draft-par-0112.pdf" TargetMode="External"/><Relationship Id="rId16" Type="http://schemas.openxmlformats.org/officeDocument/2006/relationships/hyperlink" Target="http://ieee802.org/PARs/2012-03/15-12-0005-05-004n-chinese-mban-frequency-bands-study-group-par.pdf" TargetMode="External"/><Relationship Id="rId20" Type="http://schemas.openxmlformats.org/officeDocument/2006/relationships/hyperlink" Target="http://ieee802.org/PARs/2012-03/15-12-0063-01-0pac-pac-par.pdf" TargetMode="External"/><Relationship Id="rId1" Type="http://schemas.openxmlformats.org/officeDocument/2006/relationships/slideLayout" Target="../slideLayouts/slideLayout2.xml"/><Relationship Id="rId6" Type="http://schemas.openxmlformats.org/officeDocument/2006/relationships/hyperlink" Target="http://ieee802.org/PARs/2012-03/new-p802-1aebw-draft-par-0112.pdf" TargetMode="External"/><Relationship Id="rId11" Type="http://schemas.openxmlformats.org/officeDocument/2006/relationships/hyperlink" Target="http://ieee802.org/PARs/2012-03/Qbv-pannell-draft-5C-0112-v02.pptx" TargetMode="External"/><Relationship Id="rId5" Type="http://schemas.openxmlformats.org/officeDocument/2006/relationships/hyperlink" Target="http://ieee802.org/PARs/2012-03/new-p802-1qbu-draft-5c-0112.pdf" TargetMode="External"/><Relationship Id="rId15" Type="http://schemas.openxmlformats.org/officeDocument/2006/relationships/hyperlink" Target="http://ieee802.org/PARs/2012-03/21-12-0017-00-0000-group-management-5c.pdf" TargetMode="External"/><Relationship Id="rId10" Type="http://schemas.openxmlformats.org/officeDocument/2006/relationships/hyperlink" Target="http://ieee802.org/PARs/2012-03/new-p802-1qbv-draft-par-0112.pdf" TargetMode="External"/><Relationship Id="rId19" Type="http://schemas.openxmlformats.org/officeDocument/2006/relationships/hyperlink" Target="http://ieee802.org/PARs/2012-03/15-11-0876-07-0ptc-positive-train-control-5-criteria.pdf" TargetMode="External"/><Relationship Id="rId4" Type="http://schemas.openxmlformats.org/officeDocument/2006/relationships/hyperlink" Target="http://ieee802.org/PARs/2012-03/new-p802-1qbu-draft-par-0112.pdf" TargetMode="External"/><Relationship Id="rId9" Type="http://schemas.openxmlformats.org/officeDocument/2006/relationships/hyperlink" Target="http://ieee802.org/PARs/2012-03/new-p802-1xbx-draft-5c-0112.pdf" TargetMode="External"/><Relationship Id="rId14" Type="http://schemas.openxmlformats.org/officeDocument/2006/relationships/hyperlink" Target="http://ieee802.org/PARs/2012-03/21-12-0016-00-0000-group-management-par.pdf" TargetMode="External"/><Relationship Id="rId22" Type="http://schemas.openxmlformats.org/officeDocument/2006/relationships/hyperlink" Target="http://www.ieee802.org/PARs.shtml"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673D1558-A9CA-473C-9354-A9535BF070AF}"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Supplementary Plenary Information - March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a:t>
            </a:r>
            <a:r>
              <a:rPr lang="en-US" b="0" dirty="0" smtClean="0"/>
              <a:t>2012-March-11</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392088" cy="338554"/>
          </a:xfrm>
          <a:prstGeom prst="rect">
            <a:avLst/>
          </a:prstGeom>
          <a:noFill/>
          <a:ln w="9525">
            <a:noFill/>
            <a:miter lim="800000"/>
            <a:headEnd/>
            <a:tailEnd/>
          </a:ln>
        </p:spPr>
        <p:txBody>
          <a:bodyPr wrap="none">
            <a:spAutoFit/>
          </a:bodyPr>
          <a:lstStyle/>
          <a:p>
            <a:pPr eaLnBrk="0" hangingPunct="0"/>
            <a:r>
              <a:rPr lang="en-US" sz="1600" dirty="0"/>
              <a:t>Abstract: Additional Information on topics for 802 plenary meeting – </a:t>
            </a:r>
            <a:r>
              <a:rPr lang="en-US" sz="1600" dirty="0" smtClean="0"/>
              <a:t>March 2012 </a:t>
            </a:r>
            <a:endParaRPr lang="en-US" sz="1600" dirty="0"/>
          </a:p>
        </p:txBody>
      </p:sp>
      <p:sp>
        <p:nvSpPr>
          <p:cNvPr id="16498" name="Date Placeholder 1"/>
          <p:cNvSpPr>
            <a:spLocks noGrp="1"/>
          </p:cNvSpPr>
          <p:nvPr>
            <p:ph type="dt" sz="quarter" idx="10"/>
          </p:nvPr>
        </p:nvSpPr>
        <p:spPr>
          <a:xfrm>
            <a:off x="688975" y="319314"/>
            <a:ext cx="1528762" cy="276225"/>
          </a:xfrm>
          <a:noFill/>
          <a:ln>
            <a:miter lim="800000"/>
            <a:headEnd/>
            <a:tailEnd/>
          </a:ln>
        </p:spPr>
        <p:txBody>
          <a:bodyPr/>
          <a:lstStyle/>
          <a:p>
            <a:r>
              <a:rPr lang="en-US" smtClean="0"/>
              <a:t>March 2012</a:t>
            </a:r>
            <a:endParaRPr lang="en-US" dirty="0" smtClean="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56771" y="1019175"/>
            <a:ext cx="7772400" cy="474663"/>
          </a:xfrm>
        </p:spPr>
        <p:txBody>
          <a:bodyPr/>
          <a:lstStyle/>
          <a:p>
            <a:r>
              <a:rPr lang="en-US" dirty="0" smtClean="0"/>
              <a:t>WG Agendas</a:t>
            </a:r>
            <a:endParaRPr lang="en-US" dirty="0" smtClean="0"/>
          </a:p>
        </p:txBody>
      </p:sp>
      <p:sp>
        <p:nvSpPr>
          <p:cNvPr id="30722" name="Content Placeholder 2"/>
          <p:cNvSpPr>
            <a:spLocks noGrp="1"/>
          </p:cNvSpPr>
          <p:nvPr>
            <p:ph idx="1"/>
          </p:nvPr>
        </p:nvSpPr>
        <p:spPr>
          <a:xfrm>
            <a:off x="347663" y="1538514"/>
            <a:ext cx="8564562" cy="4905149"/>
          </a:xfrm>
        </p:spPr>
        <p:txBody>
          <a:bodyPr/>
          <a:lstStyle/>
          <a:p>
            <a:pPr marL="0" indent="0">
              <a:buNone/>
            </a:pPr>
            <a:r>
              <a:rPr lang="en-US" sz="3200" dirty="0" smtClean="0"/>
              <a:t>18:  </a:t>
            </a:r>
            <a:r>
              <a:rPr lang="en-US" sz="3200" dirty="0"/>
              <a:t>18-12-0022 r0 </a:t>
            </a:r>
            <a:r>
              <a:rPr lang="en-US" sz="3200" dirty="0" smtClean="0"/>
              <a:t>Opening Report</a:t>
            </a:r>
            <a:endParaRPr lang="en-US" sz="3200" dirty="0" smtClean="0"/>
          </a:p>
          <a:p>
            <a:pPr marL="0" indent="0">
              <a:buFontTx/>
              <a:buNone/>
            </a:pPr>
            <a:r>
              <a:rPr lang="en-US" sz="3200" dirty="0" smtClean="0"/>
              <a:t>19:   19-12-0034 r0 Agenda</a:t>
            </a:r>
          </a:p>
          <a:p>
            <a:pPr marL="0" indent="0">
              <a:buFontTx/>
              <a:buNone/>
            </a:pPr>
            <a:r>
              <a:rPr lang="en-US" sz="3200" dirty="0"/>
              <a:t>	</a:t>
            </a:r>
            <a:r>
              <a:rPr lang="en-US" sz="3200" dirty="0" smtClean="0"/>
              <a:t>19-12-0035r0 Opening Report</a:t>
            </a:r>
          </a:p>
          <a:p>
            <a:pPr marL="0" indent="0">
              <a:buFontTx/>
              <a:buNone/>
            </a:pPr>
            <a:r>
              <a:rPr lang="en-US" sz="3200" dirty="0" smtClean="0"/>
              <a:t>21:  21-12-0019r0 Agenda</a:t>
            </a:r>
          </a:p>
          <a:p>
            <a:pPr marL="0" indent="0">
              <a:buFontTx/>
              <a:buNone/>
            </a:pPr>
            <a:r>
              <a:rPr lang="en-US" sz="3200" dirty="0"/>
              <a:t>	</a:t>
            </a:r>
            <a:r>
              <a:rPr lang="en-US" sz="3200" dirty="0" smtClean="0"/>
              <a:t>21-12-0021 Opening Report</a:t>
            </a:r>
          </a:p>
          <a:p>
            <a:pPr marL="0" indent="0">
              <a:buFontTx/>
              <a:buNone/>
            </a:pPr>
            <a:r>
              <a:rPr lang="en-US" sz="3200" dirty="0" smtClean="0"/>
              <a:t>22:  22-12-0016r2 </a:t>
            </a:r>
            <a:r>
              <a:rPr lang="en-US" sz="3200" dirty="0"/>
              <a:t>Agenda</a:t>
            </a:r>
          </a:p>
          <a:p>
            <a:pPr marL="0" indent="0">
              <a:buFontTx/>
              <a:buNone/>
            </a:pPr>
            <a:r>
              <a:rPr lang="en-US" sz="3200" dirty="0"/>
              <a:t>	</a:t>
            </a:r>
            <a:endParaRPr lang="en-US" sz="3200" dirty="0" smtClean="0"/>
          </a:p>
          <a:p>
            <a:pPr marL="0" indent="0">
              <a:buFontTx/>
              <a:buNone/>
            </a:pPr>
            <a:r>
              <a:rPr lang="en-US" sz="3200" dirty="0" smtClean="0"/>
              <a:t>		</a:t>
            </a:r>
          </a:p>
        </p:txBody>
      </p:sp>
      <p:sp>
        <p:nvSpPr>
          <p:cNvPr id="3072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072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072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8E3D2E-7363-42E0-9F66-57FBDC493FEC}" type="slidenum">
              <a:rPr lang="en-US" smtClean="0"/>
              <a:pPr/>
              <a:t>10</a:t>
            </a:fld>
            <a:endParaRPr lang="en-US" smtClean="0"/>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11</a:t>
            </a:fld>
            <a:endParaRPr lang="en-US"/>
          </a:p>
        </p:txBody>
      </p:sp>
      <p:sp>
        <p:nvSpPr>
          <p:cNvPr id="21506" name="Rectangle 2"/>
          <p:cNvSpPr>
            <a:spLocks noGrp="1" noChangeArrowheads="1"/>
          </p:cNvSpPr>
          <p:nvPr>
            <p:ph type="title"/>
          </p:nvPr>
        </p:nvSpPr>
        <p:spPr/>
        <p:txBody>
          <a:bodyPr/>
          <a:lstStyle/>
          <a:p>
            <a:r>
              <a:rPr lang="en-GB" sz="2800" dirty="0" smtClean="0"/>
              <a:t>FCC Proceedings List</a:t>
            </a:r>
            <a:endParaRPr lang="en-GB" sz="2800" dirty="0"/>
          </a:p>
        </p:txBody>
      </p:sp>
      <p:sp>
        <p:nvSpPr>
          <p:cNvPr id="21507" name="Rectangle 3"/>
          <p:cNvSpPr>
            <a:spLocks noGrp="1" noChangeArrowheads="1"/>
          </p:cNvSpPr>
          <p:nvPr>
            <p:ph type="body" idx="1"/>
          </p:nvPr>
        </p:nvSpPr>
        <p:spPr>
          <a:xfrm>
            <a:off x="381000" y="1676400"/>
            <a:ext cx="8458200" cy="4419600"/>
          </a:xfrm>
        </p:spPr>
        <p:txBody>
          <a:bodyPr/>
          <a:lstStyle/>
          <a:p>
            <a:pPr>
              <a:spcBef>
                <a:spcPts val="0"/>
              </a:spcBef>
              <a:spcAft>
                <a:spcPts val="600"/>
              </a:spcAft>
            </a:pPr>
            <a:r>
              <a:rPr lang="en-US" b="0" dirty="0"/>
              <a:t>THE </a:t>
            </a:r>
            <a:r>
              <a:rPr lang="en-US" b="0" dirty="0" smtClean="0"/>
              <a:t>FCC WTB </a:t>
            </a:r>
            <a:r>
              <a:rPr lang="en-US" b="0" dirty="0"/>
              <a:t>AND THE OFFICE </a:t>
            </a:r>
            <a:r>
              <a:rPr lang="en-US" b="0" dirty="0" smtClean="0"/>
              <a:t>OFENGINEERING </a:t>
            </a:r>
            <a:r>
              <a:rPr lang="en-US" b="0" dirty="0"/>
              <a:t>AND TECHNOLOGY SEEK COMMENT ON PROGENY’S M-LMS FIELD TESTING </a:t>
            </a:r>
            <a:r>
              <a:rPr lang="en-US" b="0" dirty="0" smtClean="0"/>
              <a:t>REPORT (Docket </a:t>
            </a:r>
            <a:r>
              <a:rPr lang="en-US" b="0" dirty="0"/>
              <a:t>No. </a:t>
            </a:r>
            <a:r>
              <a:rPr lang="en-US" b="0" dirty="0" smtClean="0"/>
              <a:t>11-49) (</a:t>
            </a:r>
            <a:r>
              <a:rPr lang="en-US" b="0" dirty="0"/>
              <a:t>18-12/21r1) Comment Date: March 15, </a:t>
            </a:r>
            <a:r>
              <a:rPr lang="en-US" b="0" dirty="0" smtClean="0"/>
              <a:t>2012, Comment </a:t>
            </a:r>
            <a:r>
              <a:rPr lang="en-US" b="0" dirty="0"/>
              <a:t>Date: March 30, 2012 .</a:t>
            </a:r>
            <a:endParaRPr lang="en-US" b="0" dirty="0" smtClean="0"/>
          </a:p>
          <a:p>
            <a:pPr>
              <a:spcBef>
                <a:spcPts val="0"/>
              </a:spcBef>
              <a:spcAft>
                <a:spcPts val="600"/>
              </a:spcAft>
            </a:pPr>
            <a:r>
              <a:rPr lang="en-US" b="0" dirty="0" smtClean="0"/>
              <a:t>FCC </a:t>
            </a:r>
            <a:r>
              <a:rPr lang="en-US" b="0" dirty="0"/>
              <a:t>SEEKS COMMENT ON CERTAIN WIRELESS SERVICE INTERRUPTIONS. (DA No.  12-311). (</a:t>
            </a:r>
            <a:r>
              <a:rPr lang="en-US" b="0" dirty="0" err="1"/>
              <a:t>Dkt</a:t>
            </a:r>
            <a:r>
              <a:rPr lang="en-US" b="0" dirty="0"/>
              <a:t> No 12-52 )  FCC seeks comment on concerns and issues related to intentional interruptions of wireless service by government authorities for the purpose of ensuring public safety. Comments Due:  04/30/2012. Reply Comments Due:  05/30/2012(18-11/101r0</a:t>
            </a:r>
            <a:r>
              <a:rPr lang="en-US" b="0" dirty="0" smtClean="0"/>
              <a:t>).</a:t>
            </a:r>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extLst>
      <p:ext uri="{BB962C8B-B14F-4D97-AF65-F5344CB8AC3E}">
        <p14:creationId xmlns:p14="http://schemas.microsoft.com/office/powerpoint/2010/main" val="3746390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2819400"/>
          </a:xfrm>
        </p:spPr>
        <p:txBody>
          <a:bodyPr/>
          <a:lstStyle/>
          <a:p>
            <a:r>
              <a:rPr lang="en-US" sz="2800" dirty="0"/>
              <a:t>ITU-R Items</a:t>
            </a:r>
            <a:br>
              <a:rPr lang="en-US" sz="2800" dirty="0"/>
            </a:br>
            <a:r>
              <a:rPr lang="en-US" sz="2800" dirty="0"/>
              <a:t>Impact on </a:t>
            </a:r>
            <a:r>
              <a:rPr lang="en-US" sz="2800" dirty="0" err="1"/>
              <a:t>radiocommunication</a:t>
            </a:r>
            <a:r>
              <a:rPr lang="en-US" sz="2800" dirty="0"/>
              <a:t> systems from wireless and wired data transmission technologies used for the support of power management </a:t>
            </a:r>
            <a:r>
              <a:rPr lang="en-US" sz="2800" dirty="0" smtClean="0"/>
              <a:t>systems (18-12-0025) Question ITU-R 236/1</a:t>
            </a:r>
            <a:endParaRPr lang="en-US" sz="2800" dirty="0"/>
          </a:p>
        </p:txBody>
      </p:sp>
      <p:sp>
        <p:nvSpPr>
          <p:cNvPr id="3" name="Content Placeholder 2"/>
          <p:cNvSpPr>
            <a:spLocks noGrp="1"/>
          </p:cNvSpPr>
          <p:nvPr>
            <p:ph idx="1"/>
          </p:nvPr>
        </p:nvSpPr>
        <p:spPr>
          <a:xfrm>
            <a:off x="762000" y="3581400"/>
            <a:ext cx="7772400" cy="2819400"/>
          </a:xfrm>
        </p:spPr>
        <p:txBody>
          <a:bodyPr/>
          <a:lstStyle/>
          <a:p>
            <a:r>
              <a:rPr lang="en-US" dirty="0" smtClean="0"/>
              <a:t>This question specifically asks:</a:t>
            </a:r>
          </a:p>
          <a:p>
            <a:pPr marL="0">
              <a:spcBef>
                <a:spcPts val="600"/>
              </a:spcBef>
              <a:spcAft>
                <a:spcPts val="0"/>
              </a:spcAft>
              <a:tabLst>
                <a:tab pos="504190" algn="l"/>
                <a:tab pos="756285" algn="l"/>
                <a:tab pos="1008380" algn="l"/>
                <a:tab pos="1260475" algn="l"/>
              </a:tabLst>
            </a:pPr>
            <a:r>
              <a:rPr lang="en-GB" dirty="0">
                <a:ea typeface="Times New Roman"/>
              </a:rPr>
              <a:t>What are the technical and operating features and the characteristics of wireless technologies and devices in support of power grid management systems?</a:t>
            </a:r>
            <a:endParaRPr lang="en-US" dirty="0">
              <a:ea typeface="Times New Roman"/>
            </a:endParaRPr>
          </a:p>
          <a:p>
            <a:pPr marL="0">
              <a:spcBef>
                <a:spcPts val="600"/>
              </a:spcBef>
              <a:spcAft>
                <a:spcPts val="0"/>
              </a:spcAft>
              <a:tabLst>
                <a:tab pos="504190" algn="l"/>
                <a:tab pos="756285" algn="l"/>
                <a:tab pos="1008380" algn="l"/>
                <a:tab pos="1260475" algn="l"/>
              </a:tabLst>
            </a:pPr>
            <a:r>
              <a:rPr lang="en-GB" dirty="0">
                <a:ea typeface="Times New Roman"/>
              </a:rPr>
              <a:t>	What are the data rates, bandwidths, frequency bands and spectrum requirements needed in support of power grid management systems?</a:t>
            </a:r>
            <a:endParaRPr lang="en-US" dirty="0">
              <a:ea typeface="Times New Roman"/>
            </a:endParaRPr>
          </a:p>
          <a:p>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12</a:t>
            </a:fld>
            <a:endParaRPr lang="en-US"/>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extLst>
      <p:ext uri="{BB962C8B-B14F-4D97-AF65-F5344CB8AC3E}">
        <p14:creationId xmlns:p14="http://schemas.microsoft.com/office/powerpoint/2010/main" val="2414064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13</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ITU-R Question 236/1 continued</a:t>
            </a:r>
            <a:endParaRPr lang="en-GB" sz="2800" dirty="0"/>
          </a:p>
        </p:txBody>
      </p:sp>
      <p:sp>
        <p:nvSpPr>
          <p:cNvPr id="21507" name="Rectangle 3"/>
          <p:cNvSpPr>
            <a:spLocks noGrp="1" noChangeArrowheads="1"/>
          </p:cNvSpPr>
          <p:nvPr>
            <p:ph type="body" idx="1"/>
          </p:nvPr>
        </p:nvSpPr>
        <p:spPr>
          <a:xfrm>
            <a:off x="685800" y="1600200"/>
            <a:ext cx="7772400" cy="4419600"/>
          </a:xfrm>
        </p:spPr>
        <p:txBody>
          <a:bodyPr/>
          <a:lstStyle/>
          <a:p>
            <a:pPr marL="0" lvl="0">
              <a:spcBef>
                <a:spcPts val="600"/>
              </a:spcBef>
              <a:spcAft>
                <a:spcPts val="0"/>
              </a:spcAft>
              <a:tabLst>
                <a:tab pos="504190" algn="l"/>
                <a:tab pos="756285" algn="l"/>
                <a:tab pos="1008380" algn="l"/>
                <a:tab pos="1260475" algn="l"/>
              </a:tabLst>
            </a:pPr>
            <a:r>
              <a:rPr lang="en-GB" dirty="0" smtClean="0">
                <a:solidFill>
                  <a:srgbClr val="000000"/>
                </a:solidFill>
                <a:ea typeface="Times New Roman"/>
              </a:rPr>
              <a:t>What </a:t>
            </a:r>
            <a:r>
              <a:rPr lang="en-GB" dirty="0">
                <a:solidFill>
                  <a:srgbClr val="000000"/>
                </a:solidFill>
                <a:ea typeface="Times New Roman"/>
              </a:rPr>
              <a:t>are the interference considerations to </a:t>
            </a:r>
            <a:r>
              <a:rPr lang="en-GB" dirty="0" err="1">
                <a:solidFill>
                  <a:srgbClr val="000000"/>
                </a:solidFill>
                <a:ea typeface="Times New Roman"/>
              </a:rPr>
              <a:t>radiocommunications</a:t>
            </a:r>
            <a:r>
              <a:rPr lang="en-GB" dirty="0">
                <a:solidFill>
                  <a:srgbClr val="000000"/>
                </a:solidFill>
                <a:ea typeface="Times New Roman"/>
              </a:rPr>
              <a:t> associated with the implementation of wireless and wired technologies and devices used in support of power grid management systems?</a:t>
            </a:r>
            <a:endParaRPr lang="en-US" dirty="0">
              <a:solidFill>
                <a:srgbClr val="000000"/>
              </a:solidFill>
              <a:ea typeface="Times New Roman"/>
            </a:endParaRPr>
          </a:p>
          <a:p>
            <a:pPr marL="0" lvl="0">
              <a:spcBef>
                <a:spcPts val="600"/>
              </a:spcBef>
              <a:spcAft>
                <a:spcPts val="0"/>
              </a:spcAft>
              <a:tabLst>
                <a:tab pos="504190" algn="l"/>
                <a:tab pos="756285" algn="l"/>
                <a:tab pos="1008380" algn="l"/>
                <a:tab pos="1260475" algn="l"/>
              </a:tabLst>
            </a:pPr>
            <a:r>
              <a:rPr lang="en-GB" dirty="0">
                <a:solidFill>
                  <a:srgbClr val="000000"/>
                </a:solidFill>
                <a:ea typeface="Times New Roman"/>
              </a:rPr>
              <a:t>	How will spectrum availability be affected by interference associated with widespread deployment of such technologies and devices</a:t>
            </a:r>
            <a:r>
              <a:rPr lang="en-GB" dirty="0" smtClean="0">
                <a:solidFill>
                  <a:srgbClr val="000000"/>
                </a:solidFill>
                <a:ea typeface="Times New Roman"/>
              </a:rPr>
              <a:t>?</a:t>
            </a:r>
          </a:p>
          <a:p>
            <a:pPr marL="0" lvl="0">
              <a:spcBef>
                <a:spcPts val="600"/>
              </a:spcBef>
              <a:spcAft>
                <a:spcPts val="0"/>
              </a:spcAft>
              <a:tabLst>
                <a:tab pos="504190" algn="l"/>
                <a:tab pos="756285" algn="l"/>
                <a:tab pos="1008380" algn="l"/>
                <a:tab pos="1260475" algn="l"/>
              </a:tabLst>
            </a:pPr>
            <a:r>
              <a:rPr lang="en-GB" dirty="0" smtClean="0">
                <a:solidFill>
                  <a:srgbClr val="000000"/>
                </a:solidFill>
                <a:ea typeface="Times New Roman"/>
              </a:rPr>
              <a:t>The outcome of this question will be the identification of spectrum, technologies, bandwidths and data rates for wireless Smart Grid management.</a:t>
            </a:r>
          </a:p>
          <a:p>
            <a:pPr marL="0" lvl="0">
              <a:spcBef>
                <a:spcPts val="600"/>
              </a:spcBef>
              <a:spcAft>
                <a:spcPts val="0"/>
              </a:spcAft>
              <a:tabLst>
                <a:tab pos="504190" algn="l"/>
                <a:tab pos="756285" algn="l"/>
                <a:tab pos="1008380" algn="l"/>
                <a:tab pos="1260475" algn="l"/>
              </a:tabLst>
            </a:pPr>
            <a:r>
              <a:rPr lang="en-GB" dirty="0" smtClean="0">
                <a:solidFill>
                  <a:srgbClr val="000000"/>
                </a:solidFill>
                <a:ea typeface="Times New Roman"/>
              </a:rPr>
              <a:t>It is recommended IEEE 802 make an initial input to the June, 2012 meeting of ITU-R WP1A</a:t>
            </a:r>
            <a:endParaRPr lang="en-US" dirty="0">
              <a:solidFill>
                <a:srgbClr val="000000"/>
              </a:solidFill>
              <a:ea typeface="Times New Roman"/>
            </a:endParaRPr>
          </a:p>
          <a:p>
            <a:pPr>
              <a:spcBef>
                <a:spcPts val="0"/>
              </a:spcBef>
              <a:spcAft>
                <a:spcPts val="600"/>
              </a:spcAft>
            </a:pPr>
            <a:endParaRPr lang="en-US" sz="2000" b="0" dirty="0" smtClean="0"/>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extLst>
      <p:ext uri="{BB962C8B-B14F-4D97-AF65-F5344CB8AC3E}">
        <p14:creationId xmlns:p14="http://schemas.microsoft.com/office/powerpoint/2010/main" val="432227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789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789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C36F78B-9C91-407D-B4CA-67ED441A4950}" type="slidenum">
              <a:rPr lang="en-US" smtClean="0"/>
              <a:pPr/>
              <a:t>14</a:t>
            </a:fld>
            <a:endParaRPr lang="en-US" smtClean="0"/>
          </a:p>
        </p:txBody>
      </p:sp>
      <p:sp>
        <p:nvSpPr>
          <p:cNvPr id="37892" name="Rectangle 2"/>
          <p:cNvSpPr>
            <a:spLocks noGrp="1" noChangeArrowheads="1"/>
          </p:cNvSpPr>
          <p:nvPr>
            <p:ph type="title"/>
          </p:nvPr>
        </p:nvSpPr>
        <p:spPr>
          <a:xfrm>
            <a:off x="685800" y="1082675"/>
            <a:ext cx="7772400" cy="992188"/>
          </a:xfrm>
        </p:spPr>
        <p:txBody>
          <a:bodyPr/>
          <a:lstStyle/>
          <a:p>
            <a:r>
              <a:rPr lang="en-US" sz="2800" dirty="0" smtClean="0"/>
              <a:t>May </a:t>
            </a:r>
            <a:r>
              <a:rPr lang="en-US" sz="2800" dirty="0" smtClean="0"/>
              <a:t>Meeting – </a:t>
            </a:r>
            <a:r>
              <a:rPr lang="en-US" sz="2800" dirty="0" smtClean="0"/>
              <a:t>Atlanta Georgia</a:t>
            </a:r>
            <a:r>
              <a:rPr lang="en-US" sz="2800" dirty="0" smtClean="0"/>
              <a:t/>
            </a:r>
            <a:br>
              <a:rPr lang="en-US" sz="2800" dirty="0" smtClean="0"/>
            </a:br>
            <a:r>
              <a:rPr lang="en-US" sz="2800" dirty="0" smtClean="0"/>
              <a:t>May  13 </a:t>
            </a:r>
            <a:r>
              <a:rPr lang="en-US" sz="2800" dirty="0" smtClean="0"/>
              <a:t>- </a:t>
            </a:r>
            <a:r>
              <a:rPr lang="en-US" sz="2800" dirty="0" smtClean="0"/>
              <a:t>18</a:t>
            </a:r>
            <a:endParaRPr lang="en-US" sz="2800" dirty="0" smtClean="0"/>
          </a:p>
        </p:txBody>
      </p:sp>
      <p:sp>
        <p:nvSpPr>
          <p:cNvPr id="37893"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4.1.10</a:t>
            </a:r>
          </a:p>
        </p:txBody>
      </p:sp>
      <p:sp>
        <p:nvSpPr>
          <p:cNvPr id="37894" name="Text Box 5"/>
          <p:cNvSpPr txBox="1">
            <a:spLocks noChangeArrowheads="1"/>
          </p:cNvSpPr>
          <p:nvPr/>
        </p:nvSpPr>
        <p:spPr bwMode="auto">
          <a:xfrm>
            <a:off x="109309" y="3062288"/>
            <a:ext cx="8889546" cy="1877437"/>
          </a:xfrm>
          <a:prstGeom prst="rect">
            <a:avLst/>
          </a:prstGeom>
          <a:noFill/>
          <a:ln w="12700">
            <a:solidFill>
              <a:srgbClr val="33CC33"/>
            </a:solidFill>
            <a:miter lim="800000"/>
            <a:headEnd type="none" w="sm" len="sm"/>
            <a:tailEnd type="none" w="sm" len="sm"/>
          </a:ln>
        </p:spPr>
        <p:txBody>
          <a:bodyPr wrap="square">
            <a:spAutoFit/>
          </a:bodyPr>
          <a:lstStyle/>
          <a:p>
            <a:pPr marL="742950" indent="-742950" eaLnBrk="0" hangingPunct="0">
              <a:buFont typeface="+mj-lt"/>
              <a:buAutoNum type="arabicPeriod"/>
              <a:defRPr/>
            </a:pPr>
            <a:r>
              <a:rPr lang="en-US" sz="4000" dirty="0"/>
              <a:t>Hotel Registration open </a:t>
            </a:r>
            <a:endParaRPr lang="en-US" sz="4000" dirty="0">
              <a:solidFill>
                <a:srgbClr val="FF0000"/>
              </a:solidFill>
            </a:endParaRPr>
          </a:p>
          <a:p>
            <a:pPr marL="742950" indent="-742950" eaLnBrk="0" hangingPunct="0">
              <a:buFont typeface="+mj-lt"/>
              <a:buAutoNum type="arabicPeriod"/>
              <a:defRPr/>
            </a:pPr>
            <a:r>
              <a:rPr lang="en-US" sz="4000" dirty="0"/>
              <a:t>Meeting Registration opens </a:t>
            </a:r>
            <a:endParaRPr lang="en-US" sz="4000" dirty="0" smtClean="0"/>
          </a:p>
          <a:p>
            <a:pPr marL="742950" indent="-742950" eaLnBrk="0" hangingPunct="0">
              <a:buFont typeface="+mj-lt"/>
              <a:buAutoNum type="arabicPeriod"/>
              <a:defRPr/>
            </a:pPr>
            <a:r>
              <a:rPr lang="en-US" sz="3600" dirty="0" smtClean="0"/>
              <a:t>Early </a:t>
            </a:r>
            <a:r>
              <a:rPr lang="en-US" sz="3600" dirty="0"/>
              <a:t>bird registration </a:t>
            </a:r>
            <a:r>
              <a:rPr lang="en-US" sz="3600" dirty="0" smtClean="0"/>
              <a:t>expires </a:t>
            </a:r>
            <a:r>
              <a:rPr lang="en-US" sz="3600" dirty="0" smtClean="0"/>
              <a:t>April 13</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891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89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403A532-138A-45BC-8509-3C1D9BAC9560}" type="slidenum">
              <a:rPr lang="en-US" smtClean="0"/>
              <a:pPr/>
              <a:t>15</a:t>
            </a:fld>
            <a:endParaRPr lang="en-US" smtClean="0"/>
          </a:p>
        </p:txBody>
      </p:sp>
      <p:sp>
        <p:nvSpPr>
          <p:cNvPr id="38916" name="Rectangle 2"/>
          <p:cNvSpPr>
            <a:spLocks noGrp="1" noChangeArrowheads="1"/>
          </p:cNvSpPr>
          <p:nvPr>
            <p:ph type="title"/>
          </p:nvPr>
        </p:nvSpPr>
        <p:spPr>
          <a:xfrm>
            <a:off x="685800" y="1082675"/>
            <a:ext cx="7772400" cy="992188"/>
          </a:xfrm>
        </p:spPr>
        <p:txBody>
          <a:bodyPr/>
          <a:lstStyle/>
          <a:p>
            <a:r>
              <a:rPr lang="en-US" sz="2800" dirty="0" smtClean="0"/>
              <a:t>Elections</a:t>
            </a:r>
            <a:endParaRPr lang="en-US" sz="2800" dirty="0" smtClean="0"/>
          </a:p>
        </p:txBody>
      </p:sp>
      <p:sp>
        <p:nvSpPr>
          <p:cNvPr id="3891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4.1.11</a:t>
            </a:r>
            <a:endParaRPr lang="en-US" dirty="0">
              <a:solidFill>
                <a:schemeClr val="tx2"/>
              </a:solidFill>
            </a:endParaRPr>
          </a:p>
        </p:txBody>
      </p:sp>
      <p:sp>
        <p:nvSpPr>
          <p:cNvPr id="10" name="TextBox 9"/>
          <p:cNvSpPr txBox="1"/>
          <p:nvPr/>
        </p:nvSpPr>
        <p:spPr>
          <a:xfrm>
            <a:off x="665937" y="2198913"/>
            <a:ext cx="7545014" cy="1569660"/>
          </a:xfrm>
          <a:prstGeom prst="rect">
            <a:avLst/>
          </a:prstGeom>
          <a:noFill/>
          <a:ln>
            <a:noFill/>
          </a:ln>
        </p:spPr>
        <p:txBody>
          <a:bodyPr wrap="none" rtlCol="0">
            <a:spAutoFit/>
          </a:bodyPr>
          <a:lstStyle/>
          <a:p>
            <a:r>
              <a:rPr lang="en-US" sz="3200" dirty="0" smtClean="0"/>
              <a:t>Final Call for Nominations</a:t>
            </a:r>
          </a:p>
          <a:p>
            <a:r>
              <a:rPr lang="en-US" sz="3200" dirty="0" smtClean="0"/>
              <a:t>Introduction of Candidates</a:t>
            </a:r>
          </a:p>
          <a:p>
            <a:r>
              <a:rPr lang="en-US" sz="3200" dirty="0" smtClean="0"/>
              <a:t>Outline of Election Process on Wednesday</a:t>
            </a:r>
            <a:endParaRPr lang="en-US" sz="3200" dirty="0"/>
          </a:p>
        </p:txBody>
      </p:sp>
    </p:spTree>
    <p:extLst>
      <p:ext uri="{BB962C8B-B14F-4D97-AF65-F5344CB8AC3E}">
        <p14:creationId xmlns:p14="http://schemas.microsoft.com/office/powerpoint/2010/main" val="2920918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Process</a:t>
            </a:r>
            <a:endParaRPr lang="en-US" dirty="0"/>
          </a:p>
        </p:txBody>
      </p:sp>
      <p:sp>
        <p:nvSpPr>
          <p:cNvPr id="3" name="Content Placeholder 2"/>
          <p:cNvSpPr>
            <a:spLocks noGrp="1"/>
          </p:cNvSpPr>
          <p:nvPr>
            <p:ph idx="1"/>
          </p:nvPr>
        </p:nvSpPr>
        <p:spPr>
          <a:xfrm>
            <a:off x="319314" y="1625600"/>
            <a:ext cx="8418286" cy="4470400"/>
          </a:xfrm>
        </p:spPr>
        <p:txBody>
          <a:bodyPr/>
          <a:lstStyle/>
          <a:p>
            <a:r>
              <a:rPr lang="en-US" dirty="0" smtClean="0"/>
              <a:t>Working Group Officer elections take place March 2012</a:t>
            </a:r>
          </a:p>
          <a:p>
            <a:r>
              <a:rPr lang="en-US" dirty="0" smtClean="0"/>
              <a:t>Nomination procedure</a:t>
            </a:r>
          </a:p>
          <a:p>
            <a:r>
              <a:rPr lang="en-US" dirty="0" smtClean="0"/>
              <a:t>Election Procedure</a:t>
            </a:r>
          </a:p>
          <a:p>
            <a:endParaRPr lang="en-US" dirty="0"/>
          </a:p>
          <a:p>
            <a:r>
              <a:rPr lang="en-US" dirty="0" smtClean="0"/>
              <a:t>Task Group Officer elections take place May 2012</a:t>
            </a:r>
          </a:p>
          <a:p>
            <a:r>
              <a:rPr lang="en-US" dirty="0"/>
              <a:t>Nomination procedure</a:t>
            </a:r>
          </a:p>
          <a:p>
            <a:r>
              <a:rPr lang="en-US" dirty="0"/>
              <a:t>Election Procedure</a:t>
            </a:r>
          </a:p>
          <a:p>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16</a:t>
            </a:fld>
            <a:endParaRPr lang="en-US"/>
          </a:p>
        </p:txBody>
      </p:sp>
      <p:sp>
        <p:nvSpPr>
          <p:cNvPr id="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4.1.11</a:t>
            </a:r>
            <a:endParaRPr lang="en-US" dirty="0">
              <a:solidFill>
                <a:schemeClr val="tx2"/>
              </a:solidFill>
            </a:endParaRPr>
          </a:p>
        </p:txBody>
      </p:sp>
    </p:spTree>
    <p:extLst>
      <p:ext uri="{BB962C8B-B14F-4D97-AF65-F5344CB8AC3E}">
        <p14:creationId xmlns:p14="http://schemas.microsoft.com/office/powerpoint/2010/main" val="3119590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891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89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403A532-138A-45BC-8509-3C1D9BAC9560}" type="slidenum">
              <a:rPr lang="en-US" smtClean="0"/>
              <a:pPr/>
              <a:t>17</a:t>
            </a:fld>
            <a:endParaRPr lang="en-US" smtClean="0"/>
          </a:p>
        </p:txBody>
      </p:sp>
      <p:sp>
        <p:nvSpPr>
          <p:cNvPr id="38916" name="Rectangle 2"/>
          <p:cNvSpPr>
            <a:spLocks noGrp="1" noChangeArrowheads="1"/>
          </p:cNvSpPr>
          <p:nvPr>
            <p:ph type="title"/>
          </p:nvPr>
        </p:nvSpPr>
        <p:spPr>
          <a:xfrm>
            <a:off x="685800" y="1082675"/>
            <a:ext cx="7772400" cy="992188"/>
          </a:xfrm>
        </p:spPr>
        <p:txBody>
          <a:bodyPr/>
          <a:lstStyle/>
          <a:p>
            <a:r>
              <a:rPr lang="en-US" sz="2800" smtClean="0"/>
              <a:t>Other Special Events</a:t>
            </a:r>
          </a:p>
        </p:txBody>
      </p:sp>
      <p:sp>
        <p:nvSpPr>
          <p:cNvPr id="3891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4.1.12</a:t>
            </a:r>
            <a:endParaRPr lang="en-US" dirty="0">
              <a:solidFill>
                <a:schemeClr val="tx2"/>
              </a:solidFill>
            </a:endParaRPr>
          </a:p>
        </p:txBody>
      </p:sp>
      <p:sp>
        <p:nvSpPr>
          <p:cNvPr id="3" name="TextBox 2"/>
          <p:cNvSpPr txBox="1"/>
          <p:nvPr/>
        </p:nvSpPr>
        <p:spPr>
          <a:xfrm>
            <a:off x="665938" y="3962399"/>
            <a:ext cx="7190943" cy="2431435"/>
          </a:xfrm>
          <a:prstGeom prst="rect">
            <a:avLst/>
          </a:prstGeom>
          <a:noFill/>
          <a:ln>
            <a:solidFill>
              <a:srgbClr val="FF0000"/>
            </a:solidFill>
          </a:ln>
        </p:spPr>
        <p:txBody>
          <a:bodyPr wrap="none" rtlCol="0">
            <a:spAutoFit/>
          </a:bodyPr>
          <a:lstStyle/>
          <a:p>
            <a:r>
              <a:rPr lang="en-US" sz="3200" dirty="0" smtClean="0"/>
              <a:t>Wednesday Social  6:30 pm start</a:t>
            </a:r>
          </a:p>
          <a:p>
            <a:r>
              <a:rPr lang="en-US" sz="3200" dirty="0" smtClean="0"/>
              <a:t>Badge needed for </a:t>
            </a:r>
            <a:r>
              <a:rPr lang="en-US" sz="3200" dirty="0" smtClean="0"/>
              <a:t>admission</a:t>
            </a:r>
          </a:p>
          <a:p>
            <a:r>
              <a:rPr lang="en-US" sz="3200" dirty="0" smtClean="0"/>
              <a:t>Moving to Luau area if weather permits</a:t>
            </a:r>
          </a:p>
          <a:p>
            <a:r>
              <a:rPr lang="en-US" sz="3200" dirty="0" smtClean="0"/>
              <a:t>Final notification Wed plenary</a:t>
            </a:r>
            <a:endParaRPr lang="en-US" sz="3200" dirty="0" smtClean="0"/>
          </a:p>
          <a:p>
            <a:endParaRPr lang="en-US" dirty="0"/>
          </a:p>
        </p:txBody>
      </p:sp>
      <p:sp>
        <p:nvSpPr>
          <p:cNvPr id="10" name="TextBox 9"/>
          <p:cNvSpPr txBox="1"/>
          <p:nvPr/>
        </p:nvSpPr>
        <p:spPr>
          <a:xfrm>
            <a:off x="665937" y="2198913"/>
            <a:ext cx="6269217" cy="1077218"/>
          </a:xfrm>
          <a:prstGeom prst="rect">
            <a:avLst/>
          </a:prstGeom>
          <a:noFill/>
          <a:ln>
            <a:solidFill>
              <a:srgbClr val="FF0000"/>
            </a:solidFill>
          </a:ln>
        </p:spPr>
        <p:txBody>
          <a:bodyPr wrap="none" rtlCol="0">
            <a:spAutoFit/>
          </a:bodyPr>
          <a:lstStyle/>
          <a:p>
            <a:r>
              <a:rPr lang="en-US" sz="3200" dirty="0" smtClean="0"/>
              <a:t>Breakfast – </a:t>
            </a:r>
            <a:r>
              <a:rPr lang="en-US" sz="3200" dirty="0" smtClean="0"/>
              <a:t>Lunch Buffet – Breaks</a:t>
            </a:r>
          </a:p>
          <a:p>
            <a:r>
              <a:rPr lang="en-US" sz="3200" dirty="0"/>
              <a:t>Badge needed for </a:t>
            </a:r>
            <a:r>
              <a:rPr lang="en-US" sz="3200" dirty="0" smtClean="0"/>
              <a:t>admission</a:t>
            </a:r>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99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99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1FAA41B-A91B-4335-ACD5-4452F7AFC28F}" type="slidenum">
              <a:rPr lang="en-US" smtClean="0"/>
              <a:pPr/>
              <a:t>18</a:t>
            </a:fld>
            <a:endParaRPr lang="en-US" smtClean="0"/>
          </a:p>
        </p:txBody>
      </p:sp>
      <p:sp>
        <p:nvSpPr>
          <p:cNvPr id="39940" name="Rectangle 2"/>
          <p:cNvSpPr>
            <a:spLocks noGrp="1" noChangeArrowheads="1"/>
          </p:cNvSpPr>
          <p:nvPr>
            <p:ph type="title"/>
          </p:nvPr>
        </p:nvSpPr>
        <p:spPr>
          <a:xfrm>
            <a:off x="454025" y="685800"/>
            <a:ext cx="8396288" cy="1066800"/>
          </a:xfrm>
        </p:spPr>
        <p:txBody>
          <a:bodyPr/>
          <a:lstStyle/>
          <a:p>
            <a:r>
              <a:rPr lang="en-US" dirty="0" smtClean="0"/>
              <a:t>Topics since November 2011 EC</a:t>
            </a:r>
          </a:p>
        </p:txBody>
      </p:sp>
      <p:sp>
        <p:nvSpPr>
          <p:cNvPr id="15366" name="Rectangle 3"/>
          <p:cNvSpPr>
            <a:spLocks noGrp="1" noChangeArrowheads="1"/>
          </p:cNvSpPr>
          <p:nvPr>
            <p:ph type="body" idx="1"/>
          </p:nvPr>
        </p:nvSpPr>
        <p:spPr>
          <a:xfrm>
            <a:off x="319088" y="1509713"/>
            <a:ext cx="8651875" cy="4964112"/>
          </a:xfrm>
        </p:spPr>
        <p:txBody>
          <a:bodyPr/>
          <a:lstStyle/>
          <a:p>
            <a:pPr marL="0" indent="0">
              <a:lnSpc>
                <a:spcPct val="90000"/>
              </a:lnSpc>
              <a:buFontTx/>
              <a:buNone/>
              <a:defRPr/>
            </a:pPr>
            <a:endParaRPr lang="en-US" sz="2800" dirty="0" smtClean="0"/>
          </a:p>
          <a:p>
            <a:pPr>
              <a:lnSpc>
                <a:spcPct val="90000"/>
              </a:lnSpc>
              <a:defRPr/>
            </a:pPr>
            <a:r>
              <a:rPr lang="en-US" sz="2800" dirty="0" smtClean="0"/>
              <a:t>802.11 </a:t>
            </a:r>
            <a:r>
              <a:rPr lang="en-US" sz="2800" dirty="0" smtClean="0"/>
              <a:t>REVISION  </a:t>
            </a:r>
            <a:r>
              <a:rPr lang="en-US" sz="3200" dirty="0" smtClean="0"/>
              <a:t> Passed RevCom and SASB</a:t>
            </a:r>
          </a:p>
          <a:p>
            <a:pPr>
              <a:lnSpc>
                <a:spcPct val="90000"/>
              </a:lnSpc>
              <a:defRPr/>
            </a:pPr>
            <a:endParaRPr lang="en-US" sz="2800" dirty="0" smtClean="0"/>
          </a:p>
          <a:p>
            <a:pPr>
              <a:lnSpc>
                <a:spcPct val="90000"/>
              </a:lnSpc>
              <a:defRPr/>
            </a:pPr>
            <a:r>
              <a:rPr lang="en-US" sz="2800" dirty="0" smtClean="0"/>
              <a:t>802.11aa submitted </a:t>
            </a:r>
            <a:r>
              <a:rPr lang="en-US" sz="2800" dirty="0"/>
              <a:t>to </a:t>
            </a:r>
            <a:r>
              <a:rPr lang="en-US" sz="2800" dirty="0" smtClean="0"/>
              <a:t>RevCom for March 28</a:t>
            </a:r>
            <a:endParaRPr lang="en-US" sz="2800" dirty="0"/>
          </a:p>
          <a:p>
            <a:pPr lvl="1">
              <a:lnSpc>
                <a:spcPct val="90000"/>
              </a:lnSpc>
              <a:defRPr/>
            </a:pPr>
            <a:r>
              <a:rPr lang="en-US" sz="3200" dirty="0"/>
              <a:t> Passed </a:t>
            </a:r>
            <a:r>
              <a:rPr lang="en-US" sz="3200" dirty="0" smtClean="0"/>
              <a:t>EC</a:t>
            </a:r>
          </a:p>
          <a:p>
            <a:pPr>
              <a:lnSpc>
                <a:spcPct val="90000"/>
              </a:lnSpc>
              <a:defRPr/>
            </a:pPr>
            <a:r>
              <a:rPr lang="en-US" sz="2800" dirty="0" smtClean="0"/>
              <a:t>802.11ae </a:t>
            </a:r>
            <a:r>
              <a:rPr lang="en-US" sz="2800" dirty="0"/>
              <a:t>submitted to </a:t>
            </a:r>
            <a:r>
              <a:rPr lang="en-US" sz="2800" dirty="0" smtClean="0"/>
              <a:t>RevCom </a:t>
            </a:r>
            <a:r>
              <a:rPr lang="en-US" sz="2800" dirty="0"/>
              <a:t>for March </a:t>
            </a:r>
            <a:r>
              <a:rPr lang="en-US" sz="2800" dirty="0" smtClean="0"/>
              <a:t>28</a:t>
            </a:r>
            <a:endParaRPr lang="en-US" sz="2800" dirty="0"/>
          </a:p>
          <a:p>
            <a:pPr lvl="1">
              <a:lnSpc>
                <a:spcPct val="90000"/>
              </a:lnSpc>
              <a:defRPr/>
            </a:pPr>
            <a:r>
              <a:rPr lang="en-US" sz="3200" dirty="0"/>
              <a:t> Passed </a:t>
            </a:r>
            <a:r>
              <a:rPr lang="en-US" sz="3200" dirty="0" smtClean="0"/>
              <a:t>EC</a:t>
            </a:r>
            <a:endParaRPr lang="en-US" sz="2800" dirty="0" smtClean="0"/>
          </a:p>
          <a:p>
            <a:pPr>
              <a:lnSpc>
                <a:spcPct val="90000"/>
              </a:lnSpc>
              <a:defRPr/>
            </a:pPr>
            <a:endParaRPr lang="en-US" sz="2800" dirty="0" smtClean="0"/>
          </a:p>
        </p:txBody>
      </p:sp>
      <p:sp>
        <p:nvSpPr>
          <p:cNvPr id="39942"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4.1.13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4198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198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D69A9E3-70D8-4808-B83D-9178110FC6FF}" type="slidenum">
              <a:rPr lang="en-US" smtClean="0"/>
              <a:pPr/>
              <a:t>19</a:t>
            </a:fld>
            <a:endParaRPr lang="en-US" smtClean="0"/>
          </a:p>
        </p:txBody>
      </p:sp>
      <p:sp>
        <p:nvSpPr>
          <p:cNvPr id="41988" name="Rectangle 2"/>
          <p:cNvSpPr>
            <a:spLocks noGrp="1" noChangeArrowheads="1"/>
          </p:cNvSpPr>
          <p:nvPr>
            <p:ph type="title"/>
          </p:nvPr>
        </p:nvSpPr>
        <p:spPr>
          <a:xfrm>
            <a:off x="685800" y="685800"/>
            <a:ext cx="7772400" cy="838200"/>
          </a:xfrm>
        </p:spPr>
        <p:txBody>
          <a:bodyPr/>
          <a:lstStyle/>
          <a:p>
            <a:r>
              <a:rPr lang="en-US" dirty="0" smtClean="0"/>
              <a:t>802.11 Topics for March 2012 EC</a:t>
            </a:r>
          </a:p>
        </p:txBody>
      </p:sp>
      <p:sp>
        <p:nvSpPr>
          <p:cNvPr id="41989" name="Rectangle 3"/>
          <p:cNvSpPr>
            <a:spLocks noGrp="1" noChangeArrowheads="1"/>
          </p:cNvSpPr>
          <p:nvPr>
            <p:ph type="body" idx="1"/>
          </p:nvPr>
        </p:nvSpPr>
        <p:spPr>
          <a:xfrm>
            <a:off x="318181" y="1436914"/>
            <a:ext cx="8523287" cy="4905375"/>
          </a:xfrm>
        </p:spPr>
        <p:txBody>
          <a:bodyPr/>
          <a:lstStyle/>
          <a:p>
            <a:r>
              <a:rPr lang="en-US" dirty="0" smtClean="0"/>
              <a:t>Begin Sponsor Ballot</a:t>
            </a:r>
          </a:p>
          <a:p>
            <a:pPr lvl="1"/>
            <a:r>
              <a:rPr lang="en-US" dirty="0" smtClean="0"/>
              <a:t>Nothing anticipated</a:t>
            </a:r>
          </a:p>
          <a:p>
            <a:r>
              <a:rPr lang="en-US" dirty="0" smtClean="0"/>
              <a:t>Requests to submit to RevCom</a:t>
            </a:r>
            <a:r>
              <a:rPr lang="en-US" dirty="0" smtClean="0"/>
              <a:t>?</a:t>
            </a:r>
          </a:p>
          <a:p>
            <a:pPr lvl="1"/>
            <a:r>
              <a:rPr lang="en-US" dirty="0"/>
              <a:t>Nothing anticipated</a:t>
            </a:r>
          </a:p>
          <a:p>
            <a:r>
              <a:rPr lang="en-US" dirty="0" smtClean="0"/>
              <a:t>New </a:t>
            </a:r>
            <a:r>
              <a:rPr lang="en-US" dirty="0" smtClean="0"/>
              <a:t>project PAR to </a:t>
            </a:r>
            <a:r>
              <a:rPr lang="en-US" dirty="0" smtClean="0"/>
              <a:t>NesCom?</a:t>
            </a:r>
            <a:endParaRPr lang="en-US" dirty="0" smtClean="0"/>
          </a:p>
          <a:p>
            <a:pPr lvl="1"/>
            <a:r>
              <a:rPr lang="en-US" dirty="0"/>
              <a:t>Nothing anticipated</a:t>
            </a:r>
          </a:p>
          <a:p>
            <a:r>
              <a:rPr lang="en-US" dirty="0" smtClean="0"/>
              <a:t>PAR </a:t>
            </a:r>
            <a:r>
              <a:rPr lang="en-US" dirty="0" smtClean="0"/>
              <a:t>Extension ?</a:t>
            </a:r>
          </a:p>
          <a:p>
            <a:pPr lvl="1"/>
            <a:r>
              <a:rPr lang="en-US" dirty="0" smtClean="0"/>
              <a:t>Nothing anticipated for March but two for July</a:t>
            </a:r>
          </a:p>
          <a:p>
            <a:r>
              <a:rPr lang="en-US" dirty="0" smtClean="0"/>
              <a:t>Study Group start up</a:t>
            </a:r>
            <a:r>
              <a:rPr lang="en-US" dirty="0" smtClean="0"/>
              <a:t>?</a:t>
            </a:r>
          </a:p>
          <a:p>
            <a:pPr lvl="1"/>
            <a:r>
              <a:rPr lang="en-US" dirty="0" smtClean="0"/>
              <a:t>Depends upon results of WNG meeting</a:t>
            </a:r>
            <a:endParaRPr lang="en-US" dirty="0"/>
          </a:p>
          <a:p>
            <a:r>
              <a:rPr lang="en-US" dirty="0"/>
              <a:t>Study Group </a:t>
            </a:r>
            <a:r>
              <a:rPr lang="en-US" dirty="0" smtClean="0"/>
              <a:t>extension?</a:t>
            </a:r>
            <a:endParaRPr lang="en-US" dirty="0"/>
          </a:p>
          <a:p>
            <a:pPr lvl="1"/>
            <a:r>
              <a:rPr lang="en-US" dirty="0" smtClean="0"/>
              <a:t>Two planned, ISD &amp; CMMW</a:t>
            </a:r>
            <a:endParaRPr lang="en-US" dirty="0"/>
          </a:p>
          <a:p>
            <a:pPr marL="0" indent="0">
              <a:buNone/>
            </a:pPr>
            <a:endParaRPr lang="en-US" dirty="0" smtClean="0"/>
          </a:p>
          <a:p>
            <a:pPr lvl="1"/>
            <a:endParaRPr lang="en-US" dirty="0" smtClean="0"/>
          </a:p>
        </p:txBody>
      </p:sp>
      <p:sp>
        <p:nvSpPr>
          <p:cNvPr id="41990"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4.1.13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1843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8435" name="Slide Number Placeholder 3"/>
          <p:cNvSpPr>
            <a:spLocks noGrp="1"/>
          </p:cNvSpPr>
          <p:nvPr>
            <p:ph type="sldNum" sz="quarter" idx="12"/>
          </p:nvPr>
        </p:nvSpPr>
        <p:spPr>
          <a:noFill/>
          <a:ln>
            <a:miter lim="800000"/>
            <a:headEnd/>
            <a:tailEnd/>
          </a:ln>
        </p:spPr>
        <p:txBody>
          <a:bodyPr/>
          <a:lstStyle/>
          <a:p>
            <a:r>
              <a:rPr lang="en-US" smtClean="0"/>
              <a:t>Slide </a:t>
            </a:r>
            <a:fld id="{8170DFA5-48E1-46B0-9BBE-7B40812F2B69}" type="slidenum">
              <a:rPr lang="en-US" smtClean="0"/>
              <a:pPr/>
              <a:t>2</a:t>
            </a:fld>
            <a:endParaRPr lang="en-US"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4301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301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CC4C703-19DA-4660-A83A-FE2C78AD3CAE}" type="slidenum">
              <a:rPr lang="en-US" smtClean="0"/>
              <a:pPr/>
              <a:t>20</a:t>
            </a:fld>
            <a:endParaRPr lang="en-US" smtClean="0"/>
          </a:p>
        </p:txBody>
      </p:sp>
      <p:sp>
        <p:nvSpPr>
          <p:cNvPr id="43012" name="Rectangle 2"/>
          <p:cNvSpPr>
            <a:spLocks noGrp="1" noChangeArrowheads="1"/>
          </p:cNvSpPr>
          <p:nvPr>
            <p:ph type="title"/>
          </p:nvPr>
        </p:nvSpPr>
        <p:spPr/>
        <p:txBody>
          <a:bodyPr/>
          <a:lstStyle/>
          <a:p>
            <a:r>
              <a:rPr lang="en-US" smtClean="0"/>
              <a:t>802.1 Architecture Document</a:t>
            </a:r>
          </a:p>
        </p:txBody>
      </p:sp>
      <p:pic>
        <p:nvPicPr>
          <p:cNvPr id="43013" name="Picture 5"/>
          <p:cNvPicPr>
            <a:picLocks noChangeAspect="1" noChangeArrowheads="1"/>
          </p:cNvPicPr>
          <p:nvPr/>
        </p:nvPicPr>
        <p:blipFill>
          <a:blip r:embed="rId2"/>
          <a:srcRect/>
          <a:stretch>
            <a:fillRect/>
          </a:stretch>
        </p:blipFill>
        <p:spPr bwMode="auto">
          <a:xfrm>
            <a:off x="960438" y="1617663"/>
            <a:ext cx="7164387" cy="4745037"/>
          </a:xfrm>
          <a:prstGeom prst="rect">
            <a:avLst/>
          </a:prstGeom>
          <a:noFill/>
          <a:ln w="9525">
            <a:noFill/>
            <a:miter lim="800000"/>
            <a:headEnd/>
            <a:tailEnd/>
          </a:ln>
        </p:spPr>
      </p:pic>
      <p:sp>
        <p:nvSpPr>
          <p:cNvPr id="43014"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8927"/>
          </a:xfrm>
        </p:spPr>
        <p:txBody>
          <a:bodyPr/>
          <a:lstStyle/>
          <a:p>
            <a:r>
              <a:rPr lang="en-US" dirty="0" smtClean="0"/>
              <a:t>Architecture</a:t>
            </a:r>
            <a:endParaRPr lang="en-US" dirty="0"/>
          </a:p>
        </p:txBody>
      </p:sp>
      <p:sp>
        <p:nvSpPr>
          <p:cNvPr id="3" name="Content Placeholder 2"/>
          <p:cNvSpPr>
            <a:spLocks noGrp="1"/>
          </p:cNvSpPr>
          <p:nvPr>
            <p:ph idx="1"/>
          </p:nvPr>
        </p:nvSpPr>
        <p:spPr>
          <a:xfrm>
            <a:off x="241069" y="1554480"/>
            <a:ext cx="8711738" cy="4541520"/>
          </a:xfrm>
        </p:spPr>
        <p:txBody>
          <a:bodyPr/>
          <a:lstStyle/>
          <a:p>
            <a:r>
              <a:rPr lang="en-US" sz="2000" dirty="0" smtClean="0"/>
              <a:t>802.1 owns a project to Update the Overview and Architecture standard for 802</a:t>
            </a:r>
          </a:p>
          <a:p>
            <a:r>
              <a:rPr lang="en-US" sz="2000" dirty="0" smtClean="0"/>
              <a:t>A ballot on D1.3 is </a:t>
            </a:r>
            <a:r>
              <a:rPr lang="en-US" sz="2000" dirty="0" smtClean="0"/>
              <a:t>complete – ballot failed – hoping to move to sponsor soon</a:t>
            </a:r>
          </a:p>
          <a:p>
            <a:r>
              <a:rPr lang="en-US" sz="2000" dirty="0"/>
              <a:t>Yes	 18 = 72.00%, No. of Voters = 65, Voters responding = 32, # comments = 93 (29 technical, 63 editorial)</a:t>
            </a:r>
          </a:p>
          <a:p>
            <a:endParaRPr lang="en-US" sz="2000" dirty="0" smtClean="0"/>
          </a:p>
          <a:p>
            <a:r>
              <a:rPr lang="en-US" sz="2000" dirty="0" smtClean="0"/>
              <a:t>802 wide comment reviews scheduled for :</a:t>
            </a:r>
          </a:p>
          <a:p>
            <a:r>
              <a:rPr lang="en-US" sz="2000" dirty="0" smtClean="0"/>
              <a:t>Monday  7pm-9pm    	Water’s Edge</a:t>
            </a:r>
          </a:p>
          <a:p>
            <a:r>
              <a:rPr lang="en-US" sz="2000" dirty="0" smtClean="0"/>
              <a:t>Tuesday  4pm </a:t>
            </a:r>
            <a:r>
              <a:rPr lang="en-US" sz="2000" dirty="0"/>
              <a:t>– 6pm </a:t>
            </a:r>
            <a:r>
              <a:rPr lang="en-US" sz="2000" dirty="0" smtClean="0"/>
              <a:t>	Water’s </a:t>
            </a:r>
            <a:r>
              <a:rPr lang="en-US" sz="2000" dirty="0"/>
              <a:t>Edge</a:t>
            </a:r>
          </a:p>
          <a:p>
            <a:r>
              <a:rPr lang="en-US" sz="2000" dirty="0"/>
              <a:t>Thursday 8am – 10am </a:t>
            </a:r>
            <a:r>
              <a:rPr lang="en-US" sz="2000" dirty="0" smtClean="0"/>
              <a:t>	Water’s </a:t>
            </a:r>
            <a:r>
              <a:rPr lang="en-US" sz="2000" dirty="0"/>
              <a:t>Edge</a:t>
            </a:r>
          </a:p>
          <a:p>
            <a:pPr marL="0" indent="0">
              <a:buNone/>
            </a:pPr>
            <a:endParaRPr lang="en-US" sz="2000" dirty="0"/>
          </a:p>
          <a:p>
            <a:r>
              <a:rPr lang="en-US" sz="2000" dirty="0" smtClean="0"/>
              <a:t>802.11 ARC  </a:t>
            </a:r>
            <a:r>
              <a:rPr lang="en-US" sz="2000" dirty="0" smtClean="0"/>
              <a:t>(Wednesday AM1) </a:t>
            </a:r>
            <a:r>
              <a:rPr lang="en-US" sz="2000" dirty="0" smtClean="0"/>
              <a:t>will review resolution status and any 802.11 action items</a:t>
            </a:r>
          </a:p>
          <a:p>
            <a:endParaRPr lang="en-US" sz="20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21</a:t>
            </a:fld>
            <a:endParaRPr lang="en-US"/>
          </a:p>
        </p:txBody>
      </p:sp>
      <p:sp>
        <p:nvSpPr>
          <p:cNvPr id="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Tree>
    <p:extLst>
      <p:ext uri="{BB962C8B-B14F-4D97-AF65-F5344CB8AC3E}">
        <p14:creationId xmlns:p14="http://schemas.microsoft.com/office/powerpoint/2010/main" val="12652219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4403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403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401E88D-7F7D-4457-8F7E-C0FC8817E120}" type="slidenum">
              <a:rPr lang="en-US" smtClean="0"/>
              <a:pPr/>
              <a:t>22</a:t>
            </a:fld>
            <a:endParaRPr lang="en-US" smtClean="0"/>
          </a:p>
        </p:txBody>
      </p:sp>
      <p:sp>
        <p:nvSpPr>
          <p:cNvPr id="44036" name="Rectangle 2"/>
          <p:cNvSpPr>
            <a:spLocks noGrp="1" noChangeArrowheads="1"/>
          </p:cNvSpPr>
          <p:nvPr>
            <p:ph type="title"/>
          </p:nvPr>
        </p:nvSpPr>
        <p:spPr/>
        <p:txBody>
          <a:bodyPr/>
          <a:lstStyle/>
          <a:p>
            <a:r>
              <a:rPr lang="en-US" smtClean="0"/>
              <a:t>Smart Grid Meetings</a:t>
            </a:r>
          </a:p>
        </p:txBody>
      </p:sp>
      <p:sp>
        <p:nvSpPr>
          <p:cNvPr id="4403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4.1.15</a:t>
            </a:r>
            <a:endParaRPr lang="en-US" dirty="0">
              <a:solidFill>
                <a:schemeClr val="tx2"/>
              </a:solidFill>
            </a:endParaRPr>
          </a:p>
        </p:txBody>
      </p:sp>
      <p:sp>
        <p:nvSpPr>
          <p:cNvPr id="44038" name="Text Box 13"/>
          <p:cNvSpPr txBox="1">
            <a:spLocks noChangeArrowheads="1"/>
          </p:cNvSpPr>
          <p:nvPr/>
        </p:nvSpPr>
        <p:spPr bwMode="auto">
          <a:xfrm>
            <a:off x="195781" y="3810000"/>
            <a:ext cx="8948219" cy="2062103"/>
          </a:xfrm>
          <a:prstGeom prst="rect">
            <a:avLst/>
          </a:prstGeom>
          <a:noFill/>
          <a:ln w="9525">
            <a:noFill/>
            <a:miter lim="800000"/>
            <a:headEnd/>
            <a:tailEnd/>
          </a:ln>
        </p:spPr>
        <p:txBody>
          <a:bodyPr wrap="none">
            <a:spAutoFit/>
          </a:bodyPr>
          <a:lstStyle/>
          <a:p>
            <a:pPr eaLnBrk="0" hangingPunct="0"/>
            <a:r>
              <a:rPr lang="en-US" sz="3200" dirty="0"/>
              <a:t>Revision of NIST Smart Grid PAP#2 Guideline</a:t>
            </a:r>
          </a:p>
          <a:p>
            <a:pPr eaLnBrk="0" hangingPunct="0"/>
            <a:r>
              <a:rPr lang="en-US" sz="3200" dirty="0"/>
              <a:t>Review NIST Framework </a:t>
            </a:r>
            <a:r>
              <a:rPr lang="en-US" sz="3200" dirty="0" smtClean="0"/>
              <a:t>document</a:t>
            </a:r>
          </a:p>
          <a:p>
            <a:pPr eaLnBrk="0" hangingPunct="0"/>
            <a:endParaRPr lang="en-US" sz="3200" dirty="0" smtClean="0"/>
          </a:p>
          <a:p>
            <a:pPr eaLnBrk="0" hangingPunct="0"/>
            <a:r>
              <a:rPr lang="en-US" sz="3200" dirty="0" smtClean="0"/>
              <a:t>Discuss creation of EC TAG in Wednesday session</a:t>
            </a:r>
            <a:endParaRPr lang="en-US" sz="3200" dirty="0"/>
          </a:p>
        </p:txBody>
      </p:sp>
      <p:sp>
        <p:nvSpPr>
          <p:cNvPr id="44039" name="Text Box 13"/>
          <p:cNvSpPr txBox="1">
            <a:spLocks noChangeArrowheads="1"/>
          </p:cNvSpPr>
          <p:nvPr/>
        </p:nvSpPr>
        <p:spPr bwMode="auto">
          <a:xfrm>
            <a:off x="508000" y="1916113"/>
            <a:ext cx="5301259" cy="1569660"/>
          </a:xfrm>
          <a:prstGeom prst="rect">
            <a:avLst/>
          </a:prstGeom>
          <a:noFill/>
          <a:ln w="9525">
            <a:noFill/>
            <a:miter lim="800000"/>
            <a:headEnd/>
            <a:tailEnd/>
          </a:ln>
        </p:spPr>
        <p:txBody>
          <a:bodyPr wrap="none">
            <a:spAutoFit/>
          </a:bodyPr>
          <a:lstStyle/>
          <a:p>
            <a:pPr eaLnBrk="0" hangingPunct="0"/>
            <a:r>
              <a:rPr lang="en-US" sz="3200" dirty="0"/>
              <a:t>Two sessions</a:t>
            </a:r>
          </a:p>
          <a:p>
            <a:pPr eaLnBrk="0" hangingPunct="0"/>
            <a:r>
              <a:rPr lang="en-US" sz="3200" dirty="0"/>
              <a:t>Tuesday pm2 </a:t>
            </a:r>
            <a:r>
              <a:rPr lang="en-US" sz="3200" dirty="0" smtClean="0"/>
              <a:t>– </a:t>
            </a:r>
            <a:r>
              <a:rPr lang="en-US" sz="3200" dirty="0" err="1" smtClean="0"/>
              <a:t>Kohala</a:t>
            </a:r>
            <a:r>
              <a:rPr lang="en-US" sz="3200" dirty="0" smtClean="0"/>
              <a:t> 3</a:t>
            </a:r>
            <a:endParaRPr lang="en-US" sz="3200" dirty="0"/>
          </a:p>
          <a:p>
            <a:pPr eaLnBrk="0" hangingPunct="0"/>
            <a:r>
              <a:rPr lang="en-US" sz="3200" dirty="0" smtClean="0"/>
              <a:t>Wednesday pm2   </a:t>
            </a:r>
            <a:r>
              <a:rPr lang="en-US" sz="3200" dirty="0"/>
              <a:t>-  </a:t>
            </a:r>
            <a:r>
              <a:rPr lang="en-US" sz="3200" dirty="0" err="1" smtClean="0"/>
              <a:t>Kohala</a:t>
            </a:r>
            <a:r>
              <a:rPr lang="en-US" sz="3200" dirty="0" smtClean="0"/>
              <a:t> 4</a:t>
            </a:r>
            <a:endParaRPr 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23</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575" y="625824"/>
            <a:ext cx="7551706" cy="5413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872851" y="6012025"/>
            <a:ext cx="2372957" cy="400110"/>
          </a:xfrm>
          <a:prstGeom prst="rect">
            <a:avLst/>
          </a:prstGeom>
          <a:noFill/>
        </p:spPr>
        <p:txBody>
          <a:bodyPr wrap="none" rtlCol="0">
            <a:spAutoFit/>
          </a:bodyPr>
          <a:lstStyle/>
          <a:p>
            <a:r>
              <a:rPr lang="en-US" sz="2000" dirty="0" smtClean="0"/>
              <a:t>802 chair 1990-1996</a:t>
            </a:r>
            <a:endParaRPr lang="en-US" sz="2000" dirty="0"/>
          </a:p>
        </p:txBody>
      </p:sp>
      <p:sp>
        <p:nvSpPr>
          <p:cNvPr id="8" name="TextBox 7"/>
          <p:cNvSpPr txBox="1"/>
          <p:nvPr/>
        </p:nvSpPr>
        <p:spPr>
          <a:xfrm>
            <a:off x="6204066" y="6039653"/>
            <a:ext cx="2372957" cy="400110"/>
          </a:xfrm>
          <a:prstGeom prst="rect">
            <a:avLst/>
          </a:prstGeom>
          <a:noFill/>
        </p:spPr>
        <p:txBody>
          <a:bodyPr wrap="none" rtlCol="0">
            <a:spAutoFit/>
          </a:bodyPr>
          <a:lstStyle/>
          <a:p>
            <a:r>
              <a:rPr lang="en-US" sz="2000" dirty="0" smtClean="0"/>
              <a:t>802 chair 1996-2002</a:t>
            </a:r>
            <a:endParaRPr lang="en-US" sz="2000" dirty="0"/>
          </a:p>
        </p:txBody>
      </p:sp>
    </p:spTree>
    <p:extLst>
      <p:ext uri="{BB962C8B-B14F-4D97-AF65-F5344CB8AC3E}">
        <p14:creationId xmlns:p14="http://schemas.microsoft.com/office/powerpoint/2010/main" val="3532861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Memorial books for Don and Jim being circulated</a:t>
            </a:r>
          </a:p>
          <a:p>
            <a:endParaRPr lang="en-US" dirty="0"/>
          </a:p>
          <a:p>
            <a:r>
              <a:rPr lang="en-US" dirty="0" smtClean="0"/>
              <a:t>Please add your thoughts</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24</a:t>
            </a:fld>
            <a:endParaRPr lang="en-US"/>
          </a:p>
        </p:txBody>
      </p:sp>
    </p:spTree>
    <p:extLst>
      <p:ext uri="{BB962C8B-B14F-4D97-AF65-F5344CB8AC3E}">
        <p14:creationId xmlns:p14="http://schemas.microsoft.com/office/powerpoint/2010/main" val="3029114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52714"/>
          </a:xfrm>
        </p:spPr>
        <p:txBody>
          <a:bodyPr/>
          <a:lstStyle/>
          <a:p>
            <a:r>
              <a:rPr lang="en-US" dirty="0" smtClean="0"/>
              <a:t>Wednesday </a:t>
            </a:r>
            <a:r>
              <a:rPr lang="en-US" dirty="0" smtClean="0"/>
              <a:t>Plenary Topics</a:t>
            </a:r>
            <a:endParaRPr lang="en-US" dirty="0"/>
          </a:p>
        </p:txBody>
      </p:sp>
      <p:sp>
        <p:nvSpPr>
          <p:cNvPr id="3" name="Content Placeholder 2"/>
          <p:cNvSpPr>
            <a:spLocks noGrp="1"/>
          </p:cNvSpPr>
          <p:nvPr>
            <p:ph idx="1"/>
          </p:nvPr>
        </p:nvSpPr>
        <p:spPr>
          <a:xfrm>
            <a:off x="362857" y="1567543"/>
            <a:ext cx="8519886" cy="4499428"/>
          </a:xfrm>
        </p:spPr>
        <p:txBody>
          <a:bodyPr/>
          <a:lstStyle/>
          <a:p>
            <a:r>
              <a:rPr lang="en-US" sz="2800" dirty="0" smtClean="0"/>
              <a:t>WG Elections</a:t>
            </a:r>
          </a:p>
          <a:p>
            <a:r>
              <a:rPr lang="en-US" sz="2800" dirty="0" smtClean="0"/>
              <a:t>Architecture Comment Resolution Status</a:t>
            </a:r>
            <a:endParaRPr lang="en-US" sz="2800" dirty="0" smtClean="0"/>
          </a:p>
          <a:p>
            <a:r>
              <a:rPr lang="en-US" sz="2800" dirty="0" err="1" smtClean="0"/>
              <a:t>ePOLL</a:t>
            </a:r>
            <a:r>
              <a:rPr lang="en-US" sz="2800" dirty="0" smtClean="0"/>
              <a:t> status</a:t>
            </a:r>
          </a:p>
          <a:p>
            <a:r>
              <a:rPr lang="en-US" sz="2800" dirty="0" smtClean="0"/>
              <a:t>Comment </a:t>
            </a:r>
            <a:r>
              <a:rPr lang="en-US" sz="2800" dirty="0" smtClean="0"/>
              <a:t>Resolution </a:t>
            </a:r>
            <a:r>
              <a:rPr lang="en-US" sz="2800" dirty="0" smtClean="0"/>
              <a:t>Guidelines</a:t>
            </a:r>
          </a:p>
          <a:p>
            <a:r>
              <a:rPr lang="en-US" sz="2800" dirty="0" smtClean="0"/>
              <a:t>Operations Manual Updates</a:t>
            </a:r>
          </a:p>
          <a:p>
            <a:r>
              <a:rPr lang="en-US" sz="2800" dirty="0" smtClean="0"/>
              <a:t>Venues and Treasury updates &amp; Discussion</a:t>
            </a:r>
            <a:endParaRPr lang="en-US" sz="2800" dirty="0" smtClean="0"/>
          </a:p>
          <a:p>
            <a:r>
              <a:rPr lang="en-US" sz="2800" dirty="0" smtClean="0">
                <a:solidFill>
                  <a:srgbClr val="C00000"/>
                </a:solidFill>
              </a:rPr>
              <a:t>Time </a:t>
            </a:r>
            <a:r>
              <a:rPr lang="en-US" sz="2800" dirty="0" smtClean="0">
                <a:solidFill>
                  <a:srgbClr val="C00000"/>
                </a:solidFill>
              </a:rPr>
              <a:t>is allocated on Wednesday for each of these. Extended discussions will continue on Friday as needed.</a:t>
            </a:r>
            <a:endParaRPr lang="en-US" sz="2800" dirty="0">
              <a:solidFill>
                <a:srgbClr val="C0000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25</a:t>
            </a:fld>
            <a:endParaRPr lang="en-US"/>
          </a:p>
        </p:txBody>
      </p:sp>
      <p:sp>
        <p:nvSpPr>
          <p:cNvPr id="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spTree>
    <p:extLst>
      <p:ext uri="{BB962C8B-B14F-4D97-AF65-F5344CB8AC3E}">
        <p14:creationId xmlns:p14="http://schemas.microsoft.com/office/powerpoint/2010/main" val="8721160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ePOLL</a:t>
            </a:r>
            <a:endParaRPr lang="en-US" dirty="0"/>
          </a:p>
        </p:txBody>
      </p:sp>
      <p:sp>
        <p:nvSpPr>
          <p:cNvPr id="3" name="Content Placeholder 2"/>
          <p:cNvSpPr>
            <a:spLocks noGrp="1"/>
          </p:cNvSpPr>
          <p:nvPr>
            <p:ph idx="1"/>
          </p:nvPr>
        </p:nvSpPr>
        <p:spPr>
          <a:xfrm>
            <a:off x="362857" y="1698171"/>
            <a:ext cx="8490857" cy="4397829"/>
          </a:xfrm>
        </p:spPr>
        <p:txBody>
          <a:bodyPr/>
          <a:lstStyle/>
          <a:p>
            <a:r>
              <a:rPr lang="en-US" dirty="0" smtClean="0"/>
              <a:t>A new balloting  and comment submission system for WG ballots has been on trial for the past few months</a:t>
            </a:r>
          </a:p>
          <a:p>
            <a:endParaRPr lang="en-US" dirty="0"/>
          </a:p>
          <a:p>
            <a:r>
              <a:rPr lang="en-US" dirty="0" smtClean="0"/>
              <a:t>How is the experimentation with the new tool progressing?</a:t>
            </a:r>
          </a:p>
          <a:p>
            <a:r>
              <a:rPr lang="en-US" dirty="0" smtClean="0"/>
              <a:t>What’s different?</a:t>
            </a:r>
          </a:p>
          <a:p>
            <a:r>
              <a:rPr lang="en-US" dirty="0" smtClean="0"/>
              <a:t>Why introduce a new tool?</a:t>
            </a:r>
          </a:p>
          <a:p>
            <a:endParaRPr lang="en-US" dirty="0"/>
          </a:p>
          <a:p>
            <a:r>
              <a:rPr lang="en-US" dirty="0" smtClean="0"/>
              <a:t>What do balloters need to know to effectively use the tool in the next major WG ballot?</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26</a:t>
            </a:fld>
            <a:endParaRPr lang="en-US"/>
          </a:p>
        </p:txBody>
      </p:sp>
    </p:spTree>
    <p:extLst>
      <p:ext uri="{BB962C8B-B14F-4D97-AF65-F5344CB8AC3E}">
        <p14:creationId xmlns:p14="http://schemas.microsoft.com/office/powerpoint/2010/main" val="4169392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Comment Resolution Guidelines</a:t>
            </a:r>
            <a:endParaRPr lang="en-US" dirty="0"/>
          </a:p>
        </p:txBody>
      </p:sp>
      <p:sp>
        <p:nvSpPr>
          <p:cNvPr id="3" name="Content Placeholder 2"/>
          <p:cNvSpPr>
            <a:spLocks noGrp="1"/>
          </p:cNvSpPr>
          <p:nvPr>
            <p:ph idx="1"/>
          </p:nvPr>
        </p:nvSpPr>
        <p:spPr>
          <a:xfrm>
            <a:off x="304800" y="1407885"/>
            <a:ext cx="8708570" cy="4963885"/>
          </a:xfrm>
        </p:spPr>
        <p:txBody>
          <a:bodyPr/>
          <a:lstStyle/>
          <a:p>
            <a:r>
              <a:rPr lang="en-US" dirty="0" smtClean="0"/>
              <a:t>All 802.11 ballot commenters want to be ensured that their submitted comments are considerately dealt with by the comment resolution committee.</a:t>
            </a:r>
          </a:p>
          <a:p>
            <a:r>
              <a:rPr lang="en-US" dirty="0" smtClean="0"/>
              <a:t>There have been concerns raised about practices used</a:t>
            </a:r>
          </a:p>
          <a:p>
            <a:pPr lvl="1"/>
            <a:r>
              <a:rPr lang="en-US" sz="2400" dirty="0" smtClean="0"/>
              <a:t>Incomplete consideration</a:t>
            </a:r>
          </a:p>
          <a:p>
            <a:pPr lvl="1"/>
            <a:r>
              <a:rPr lang="en-US" sz="2400" dirty="0" smtClean="0"/>
              <a:t>Inconsistent practices across TGs</a:t>
            </a:r>
          </a:p>
          <a:p>
            <a:r>
              <a:rPr lang="en-US" sz="2800" dirty="0" smtClean="0"/>
              <a:t>Guidelines are being developed to highlight best practices to address both concerns</a:t>
            </a:r>
          </a:p>
          <a:p>
            <a:r>
              <a:rPr lang="en-US" sz="2800" dirty="0" smtClean="0"/>
              <a:t>Please review  11-11-1625 r1</a:t>
            </a:r>
          </a:p>
          <a:p>
            <a:r>
              <a:rPr lang="en-US" sz="2800" dirty="0" smtClean="0"/>
              <a:t>Similar guideline activity underway in RevCom for Sponsor ballots</a:t>
            </a:r>
            <a:endParaRPr lang="en-US" sz="28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27</a:t>
            </a:fld>
            <a:endParaRPr lang="en-US"/>
          </a:p>
        </p:txBody>
      </p:sp>
    </p:spTree>
    <p:extLst>
      <p:ext uri="{BB962C8B-B14F-4D97-AF65-F5344CB8AC3E}">
        <p14:creationId xmlns:p14="http://schemas.microsoft.com/office/powerpoint/2010/main" val="3480511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52714"/>
          </a:xfrm>
        </p:spPr>
        <p:txBody>
          <a:bodyPr/>
          <a:lstStyle/>
          <a:p>
            <a:r>
              <a:rPr lang="en-US" dirty="0" smtClean="0"/>
              <a:t>Tutorials</a:t>
            </a:r>
            <a:endParaRPr lang="en-US" dirty="0"/>
          </a:p>
        </p:txBody>
      </p:sp>
      <p:sp>
        <p:nvSpPr>
          <p:cNvPr id="3" name="Content Placeholder 2"/>
          <p:cNvSpPr>
            <a:spLocks noGrp="1"/>
          </p:cNvSpPr>
          <p:nvPr>
            <p:ph idx="1"/>
          </p:nvPr>
        </p:nvSpPr>
        <p:spPr>
          <a:xfrm>
            <a:off x="362857" y="1567543"/>
            <a:ext cx="8519886" cy="4499428"/>
          </a:xfrm>
        </p:spPr>
        <p:txBody>
          <a:bodyPr/>
          <a:lstStyle/>
          <a:p>
            <a:r>
              <a:rPr lang="en-US" sz="4000" dirty="0" smtClean="0"/>
              <a:t>None during March 2012</a:t>
            </a:r>
          </a:p>
          <a:p>
            <a:endParaRPr lang="en-US" sz="4000" dirty="0">
              <a:solidFill>
                <a:srgbClr val="C00000"/>
              </a:solidFill>
            </a:endParaRPr>
          </a:p>
          <a:p>
            <a:r>
              <a:rPr lang="en-US" sz="4000" dirty="0" smtClean="0">
                <a:solidFill>
                  <a:srgbClr val="C00000"/>
                </a:solidFill>
              </a:rPr>
              <a:t>Call for July 2012 suggestions</a:t>
            </a:r>
            <a:endParaRPr lang="en-US" sz="4000" dirty="0">
              <a:solidFill>
                <a:srgbClr val="C0000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28</a:t>
            </a:fld>
            <a:endParaRPr lang="en-US"/>
          </a:p>
        </p:txBody>
      </p:sp>
      <p:sp>
        <p:nvSpPr>
          <p:cNvPr id="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18030962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48130"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813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1A55325-F3CE-49A8-9750-A37FD83BACDC}" type="slidenum">
              <a:rPr lang="en-US" smtClean="0"/>
              <a:pPr/>
              <a:t>29</a:t>
            </a:fld>
            <a:endParaRPr lang="en-US" smtClean="0"/>
          </a:p>
        </p:txBody>
      </p:sp>
      <p:sp>
        <p:nvSpPr>
          <p:cNvPr id="48132"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0482"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2926342-E6EB-48AF-A21F-7D8349DA6140}" type="slidenum">
              <a:rPr lang="en-US" smtClean="0"/>
              <a:pPr/>
              <a:t>3</a:t>
            </a:fld>
            <a:endParaRPr lang="en-US" smtClean="0"/>
          </a:p>
        </p:txBody>
      </p:sp>
      <p:sp>
        <p:nvSpPr>
          <p:cNvPr id="20483" name="Rectangle 2"/>
          <p:cNvSpPr>
            <a:spLocks noGrp="1" noChangeArrowheads="1"/>
          </p:cNvSpPr>
          <p:nvPr>
            <p:ph type="title"/>
          </p:nvPr>
        </p:nvSpPr>
        <p:spPr/>
        <p:txBody>
          <a:bodyPr/>
          <a:lstStyle/>
          <a:p>
            <a:r>
              <a:rPr lang="en-US" dirty="0"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2"/>
              </a:rPr>
              <a:t>http://standards.ieee.org/about/sasb/patcom/pat802_11.html</a:t>
            </a:r>
            <a:endParaRPr lang="en-US" dirty="0" smtClean="0"/>
          </a:p>
          <a:p>
            <a:endParaRPr lang="en-US" sz="2800" dirty="0" smtClean="0"/>
          </a:p>
          <a:p>
            <a:endParaRPr lang="en-US" sz="2800" dirty="0" smtClean="0"/>
          </a:p>
          <a:p>
            <a:r>
              <a:rPr lang="en-US" sz="2800" dirty="0" smtClean="0"/>
              <a:t>18 entries with 2010 submission dates</a:t>
            </a:r>
          </a:p>
          <a:p>
            <a:r>
              <a:rPr lang="en-US" sz="2800" dirty="0" smtClean="0"/>
              <a:t>30 entries with 2011 submission dates</a:t>
            </a:r>
          </a:p>
          <a:p>
            <a:r>
              <a:rPr lang="en-US" sz="2800" dirty="0" smtClean="0"/>
              <a:t> 6 </a:t>
            </a:r>
            <a:r>
              <a:rPr lang="en-US" sz="2800" dirty="0"/>
              <a:t>entries with </a:t>
            </a:r>
            <a:r>
              <a:rPr lang="en-US" sz="2800" dirty="0" smtClean="0"/>
              <a:t>2012 </a:t>
            </a:r>
            <a:r>
              <a:rPr lang="en-US" sz="2800" dirty="0"/>
              <a:t>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a:t>
            </a:r>
            <a:r>
              <a:rPr lang="en-US" dirty="0" smtClean="0"/>
              <a:t>–Topic Summary</a:t>
            </a:r>
            <a:endParaRPr lang="en-US" dirty="0"/>
          </a:p>
        </p:txBody>
      </p:sp>
      <p:sp>
        <p:nvSpPr>
          <p:cNvPr id="3" name="Content Placeholder 2"/>
          <p:cNvSpPr>
            <a:spLocks noGrp="1"/>
          </p:cNvSpPr>
          <p:nvPr>
            <p:ph idx="1"/>
          </p:nvPr>
        </p:nvSpPr>
        <p:spPr>
          <a:xfrm>
            <a:off x="203200" y="1567543"/>
            <a:ext cx="8679543" cy="4267200"/>
          </a:xfrm>
        </p:spPr>
        <p:txBody>
          <a:bodyPr/>
          <a:lstStyle/>
          <a:p>
            <a:r>
              <a:rPr lang="en-US" sz="2200" dirty="0" smtClean="0"/>
              <a:t>Liaison Reports</a:t>
            </a:r>
          </a:p>
          <a:p>
            <a:r>
              <a:rPr lang="en-US" sz="2200" dirty="0" smtClean="0"/>
              <a:t>Elections</a:t>
            </a:r>
          </a:p>
          <a:p>
            <a:r>
              <a:rPr lang="en-US" sz="2200" dirty="0" smtClean="0"/>
              <a:t>Other topics as time permits</a:t>
            </a:r>
            <a:endParaRPr lang="en-US" sz="2200" dirty="0"/>
          </a:p>
          <a:p>
            <a:r>
              <a:rPr lang="en-US" sz="2200" dirty="0" err="1" smtClean="0"/>
              <a:t>ePOLL</a:t>
            </a:r>
            <a:r>
              <a:rPr lang="en-US" sz="2200" dirty="0" smtClean="0"/>
              <a:t> </a:t>
            </a:r>
            <a:r>
              <a:rPr lang="en-US" sz="2200" dirty="0"/>
              <a:t>status (Adrian)</a:t>
            </a:r>
          </a:p>
          <a:p>
            <a:r>
              <a:rPr lang="en-US" sz="2200" dirty="0"/>
              <a:t>Architecture Ballot Status (Adrian)</a:t>
            </a:r>
          </a:p>
          <a:p>
            <a:r>
              <a:rPr lang="en-US" sz="2200" dirty="0" smtClean="0"/>
              <a:t>New from SA: Bylaws, Ops Manual, Patent Slides (Jon) 11-11-0045</a:t>
            </a:r>
          </a:p>
          <a:p>
            <a:pPr marL="0" indent="0">
              <a:buNone/>
            </a:pPr>
            <a:endParaRPr lang="en-US" sz="2200" dirty="0" smtClean="0"/>
          </a:p>
          <a:p>
            <a:r>
              <a:rPr lang="en-US" sz="2200" dirty="0" smtClean="0"/>
              <a:t>Election </a:t>
            </a:r>
            <a:r>
              <a:rPr lang="en-US" sz="2200" dirty="0"/>
              <a:t>Process (Bruce</a:t>
            </a:r>
            <a:r>
              <a:rPr lang="en-US" sz="2200" dirty="0" smtClean="0"/>
              <a:t>) 11-11-1597</a:t>
            </a:r>
          </a:p>
          <a:p>
            <a:r>
              <a:rPr lang="en-US" sz="2200" dirty="0" smtClean="0"/>
              <a:t>Comment Resolution Guidelines (</a:t>
            </a:r>
            <a:r>
              <a:rPr lang="en-US" sz="2200" dirty="0"/>
              <a:t>Adrian) </a:t>
            </a:r>
            <a:r>
              <a:rPr lang="en-US" sz="2200" dirty="0" smtClean="0"/>
              <a:t>11-11-1625</a:t>
            </a:r>
          </a:p>
          <a:p>
            <a:r>
              <a:rPr lang="en-US" sz="2200" dirty="0" smtClean="0"/>
              <a:t>Future </a:t>
            </a:r>
            <a:r>
              <a:rPr lang="en-US" sz="2200" dirty="0"/>
              <a:t>Meeting Venues /Independent Treasury (Jon</a:t>
            </a:r>
            <a:r>
              <a:rPr lang="en-US" sz="2200" dirty="0" smtClean="0"/>
              <a:t>) 11-12-0083</a:t>
            </a:r>
            <a:endParaRPr lang="en-US" sz="2200" dirty="0"/>
          </a:p>
          <a:p>
            <a:endParaRPr lang="en-US" sz="2200" dirty="0" smtClean="0">
              <a:solidFill>
                <a:srgbClr val="C0000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30</a:t>
            </a:fld>
            <a:endParaRPr lang="en-US"/>
          </a:p>
        </p:txBody>
      </p:sp>
      <p:sp>
        <p:nvSpPr>
          <p:cNvPr id="7" name="Text Box 7"/>
          <p:cNvSpPr txBox="1">
            <a:spLocks noChangeArrowheads="1"/>
          </p:cNvSpPr>
          <p:nvPr/>
        </p:nvSpPr>
        <p:spPr bwMode="auto">
          <a:xfrm>
            <a:off x="22457" y="617538"/>
            <a:ext cx="3957174"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a:t>
            </a:r>
            <a:r>
              <a:rPr lang="en-US" dirty="0" smtClean="0">
                <a:solidFill>
                  <a:schemeClr val="tx2"/>
                </a:solidFill>
              </a:rPr>
              <a:t>Items 4 &amp; 5</a:t>
            </a:r>
            <a:endParaRPr lang="en-US" dirty="0">
              <a:solidFill>
                <a:schemeClr val="tx2"/>
              </a:solidFill>
            </a:endParaRPr>
          </a:p>
        </p:txBody>
      </p:sp>
      <p:sp>
        <p:nvSpPr>
          <p:cNvPr id="8" name="TextBox 7"/>
          <p:cNvSpPr txBox="1"/>
          <p:nvPr/>
        </p:nvSpPr>
        <p:spPr>
          <a:xfrm>
            <a:off x="413952" y="5558967"/>
            <a:ext cx="8309134" cy="830997"/>
          </a:xfrm>
          <a:prstGeom prst="rect">
            <a:avLst/>
          </a:prstGeom>
          <a:noFill/>
          <a:ln>
            <a:solidFill>
              <a:srgbClr val="FF0000"/>
            </a:solidFill>
          </a:ln>
        </p:spPr>
        <p:txBody>
          <a:bodyPr wrap="square" rtlCol="0">
            <a:spAutoFit/>
          </a:bodyPr>
          <a:lstStyle/>
          <a:p>
            <a:r>
              <a:rPr lang="en-US" dirty="0">
                <a:solidFill>
                  <a:srgbClr val="C00000"/>
                </a:solidFill>
              </a:rPr>
              <a:t>Time is allocated on Wednesday for each of these. Extended discussions will continue on Friday as needed.</a:t>
            </a:r>
          </a:p>
        </p:txBody>
      </p:sp>
    </p:spTree>
    <p:extLst>
      <p:ext uri="{BB962C8B-B14F-4D97-AF65-F5344CB8AC3E}">
        <p14:creationId xmlns:p14="http://schemas.microsoft.com/office/powerpoint/2010/main" val="8052440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31</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Week of March 11-16, 2012</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Nominations close on </a:t>
            </a:r>
            <a:r>
              <a:rPr lang="en-US" dirty="0" smtClean="0"/>
              <a:t>Monday March 12</a:t>
            </a:r>
            <a:endParaRPr lang="en-US" dirty="0"/>
          </a:p>
          <a:p>
            <a:r>
              <a:rPr lang="en-US" dirty="0" smtClean="0"/>
              <a:t>Announcement of Candidate  slate  </a:t>
            </a:r>
            <a:r>
              <a:rPr lang="en-US" dirty="0"/>
              <a:t>Monday March </a:t>
            </a:r>
            <a:r>
              <a:rPr lang="en-US" dirty="0" smtClean="0"/>
              <a:t>12</a:t>
            </a:r>
          </a:p>
          <a:p>
            <a:r>
              <a:rPr lang="en-US" dirty="0" smtClean="0"/>
              <a:t>Elections on Wednesday</a:t>
            </a:r>
          </a:p>
          <a:p>
            <a:r>
              <a:rPr lang="en-US" dirty="0" smtClean="0"/>
              <a:t>Process will be scheduled to occupy ~ 1 hour</a:t>
            </a:r>
          </a:p>
          <a:p>
            <a:r>
              <a:rPr lang="en-US" dirty="0" smtClean="0"/>
              <a:t>Candidate speeches Wednesday</a:t>
            </a:r>
            <a:endParaRPr lang="en-US" dirty="0"/>
          </a:p>
          <a:p>
            <a:r>
              <a:rPr lang="en-US" dirty="0"/>
              <a:t>Elections on </a:t>
            </a:r>
            <a:r>
              <a:rPr lang="en-US" dirty="0" smtClean="0"/>
              <a:t>Wednesday</a:t>
            </a:r>
          </a:p>
          <a:p>
            <a:pPr lvl="1"/>
            <a:r>
              <a:rPr lang="en-US" sz="2400" dirty="0" smtClean="0"/>
              <a:t>Down selection votes as needed</a:t>
            </a:r>
            <a:endParaRPr lang="en-US" sz="2400" dirty="0"/>
          </a:p>
          <a:p>
            <a:r>
              <a:rPr lang="en-US" dirty="0"/>
              <a:t>Confirmation by EC on </a:t>
            </a:r>
            <a:r>
              <a:rPr lang="en-US" dirty="0" smtClean="0"/>
              <a:t>Friday March 16</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4.1</a:t>
            </a:r>
            <a:endParaRPr lang="en-US" dirty="0">
              <a:solidFill>
                <a:schemeClr val="tx2"/>
              </a:solidFill>
            </a:endParaRPr>
          </a:p>
        </p:txBody>
      </p:sp>
    </p:spTree>
    <p:extLst>
      <p:ext uri="{BB962C8B-B14F-4D97-AF65-F5344CB8AC3E}">
        <p14:creationId xmlns:p14="http://schemas.microsoft.com/office/powerpoint/2010/main" val="13006227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7/22/2011 </a:t>
            </a:r>
          </a:p>
          <a:p>
            <a:pPr marL="0" indent="0" algn="ctr">
              <a:buNone/>
            </a:pPr>
            <a:r>
              <a:rPr lang="en-US" b="0" dirty="0"/>
              <a:t>Last edited 9/25/2011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32</a:t>
            </a:fld>
            <a:endParaRPr lang="en-US"/>
          </a:p>
        </p:txBody>
      </p:sp>
      <p:sp>
        <p:nvSpPr>
          <p:cNvPr id="7" name="Text Box 4"/>
          <p:cNvSpPr txBox="1">
            <a:spLocks noChangeArrowheads="1"/>
          </p:cNvSpPr>
          <p:nvPr/>
        </p:nvSpPr>
        <p:spPr bwMode="auto">
          <a:xfrm>
            <a:off x="100927" y="617538"/>
            <a:ext cx="3914533"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4.1</a:t>
            </a:r>
            <a:endParaRPr lang="en-US" dirty="0">
              <a:solidFill>
                <a:schemeClr val="tx2"/>
              </a:solidFill>
            </a:endParaRPr>
          </a:p>
        </p:txBody>
      </p:sp>
    </p:spTree>
    <p:extLst>
      <p:ext uri="{BB962C8B-B14F-4D97-AF65-F5344CB8AC3E}">
        <p14:creationId xmlns:p14="http://schemas.microsoft.com/office/powerpoint/2010/main" val="31587622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IEEE802 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33</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Tree>
    <p:extLst>
      <p:ext uri="{BB962C8B-B14F-4D97-AF65-F5344CB8AC3E}">
        <p14:creationId xmlns:p14="http://schemas.microsoft.com/office/powerpoint/2010/main" val="41874420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34</a:t>
            </a:fld>
            <a:endParaRPr lang="en-US"/>
          </a:p>
        </p:txBody>
      </p:sp>
    </p:spTree>
    <p:extLst>
      <p:ext uri="{BB962C8B-B14F-4D97-AF65-F5344CB8AC3E}">
        <p14:creationId xmlns:p14="http://schemas.microsoft.com/office/powerpoint/2010/main" val="2985529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35</a:t>
            </a:fld>
            <a:endParaRPr lang="en-US"/>
          </a:p>
        </p:txBody>
      </p:sp>
    </p:spTree>
    <p:extLst>
      <p:ext uri="{BB962C8B-B14F-4D97-AF65-F5344CB8AC3E}">
        <p14:creationId xmlns:p14="http://schemas.microsoft.com/office/powerpoint/2010/main" val="33448190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r>
              <a:rPr lang="en-US" dirty="0"/>
              <a:t>September 21, 2011</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36</a:t>
            </a:fld>
            <a:endParaRPr lang="en-US"/>
          </a:p>
        </p:txBody>
      </p:sp>
    </p:spTree>
    <p:extLst>
      <p:ext uri="{BB962C8B-B14F-4D97-AF65-F5344CB8AC3E}">
        <p14:creationId xmlns:p14="http://schemas.microsoft.com/office/powerpoint/2010/main" val="3420176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37</a:t>
            </a:fld>
            <a:endParaRPr lang="en-US"/>
          </a:p>
        </p:txBody>
      </p:sp>
      <p:sp>
        <p:nvSpPr>
          <p:cNvPr id="7" name="TextBox 6"/>
          <p:cNvSpPr txBox="1"/>
          <p:nvPr/>
        </p:nvSpPr>
        <p:spPr>
          <a:xfrm>
            <a:off x="246742" y="1185129"/>
            <a:ext cx="8592458" cy="4801314"/>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dirty="0"/>
              <a:t>The Acting Chair shall open the floor for nominations.</a:t>
            </a:r>
          </a:p>
          <a:p>
            <a:pPr lvl="0"/>
            <a:r>
              <a:rPr lang="en-US" sz="1800" dirty="0"/>
              <a:t>The Acting Chair shall close nominations after the nominations have been made.</a:t>
            </a:r>
          </a:p>
          <a:p>
            <a:pPr lvl="0"/>
            <a:r>
              <a:rPr lang="en-US" sz="1800" dirty="0"/>
              <a:t>Each 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Tree>
    <p:extLst>
      <p:ext uri="{BB962C8B-B14F-4D97-AF65-F5344CB8AC3E}">
        <p14:creationId xmlns:p14="http://schemas.microsoft.com/office/powerpoint/2010/main" val="8459315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38</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Tree>
    <p:extLst>
      <p:ext uri="{BB962C8B-B14F-4D97-AF65-F5344CB8AC3E}">
        <p14:creationId xmlns:p14="http://schemas.microsoft.com/office/powerpoint/2010/main" val="28392483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39</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TG/SG/SC Officer Election Process</a:t>
            </a:r>
            <a:br>
              <a:rPr lang="en-US" dirty="0" smtClean="0"/>
            </a:br>
            <a:r>
              <a:rPr lang="en-US" dirty="0" smtClean="0"/>
              <a:t>Week of May 13-18, 2012</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Nominations </a:t>
            </a:r>
            <a:r>
              <a:rPr lang="en-US" dirty="0"/>
              <a:t>close on </a:t>
            </a:r>
            <a:r>
              <a:rPr lang="en-US" dirty="0" smtClean="0"/>
              <a:t>Monday May 14</a:t>
            </a:r>
            <a:endParaRPr lang="en-US" dirty="0"/>
          </a:p>
          <a:p>
            <a:r>
              <a:rPr lang="en-US" dirty="0" smtClean="0"/>
              <a:t>Announcement of Candidate  slate  </a:t>
            </a:r>
            <a:r>
              <a:rPr lang="en-US" dirty="0"/>
              <a:t>Monday </a:t>
            </a:r>
            <a:r>
              <a:rPr lang="en-US" dirty="0" smtClean="0"/>
              <a:t>May 14</a:t>
            </a:r>
          </a:p>
          <a:p>
            <a:r>
              <a:rPr lang="en-US" dirty="0" smtClean="0"/>
              <a:t>Elections </a:t>
            </a:r>
            <a:r>
              <a:rPr lang="en-US" dirty="0" err="1" smtClean="0"/>
              <a:t>Monday,Tuesday</a:t>
            </a:r>
            <a:r>
              <a:rPr lang="en-US" dirty="0" smtClean="0"/>
              <a:t>, Wednesday before mid-week plenary</a:t>
            </a:r>
          </a:p>
          <a:p>
            <a:r>
              <a:rPr lang="en-US" dirty="0" smtClean="0"/>
              <a:t>Process will be scheduled to occupy ~ 1 hour</a:t>
            </a:r>
          </a:p>
          <a:p>
            <a:r>
              <a:rPr lang="en-US" dirty="0" smtClean="0"/>
              <a:t>Candidate speeches Wednesday</a:t>
            </a:r>
            <a:endParaRPr lang="en-US" dirty="0"/>
          </a:p>
          <a:p>
            <a:r>
              <a:rPr lang="en-US" dirty="0" smtClean="0"/>
              <a:t>Confirmation </a:t>
            </a:r>
            <a:r>
              <a:rPr lang="en-US" dirty="0"/>
              <a:t>on </a:t>
            </a:r>
            <a:r>
              <a:rPr lang="en-US" dirty="0" smtClean="0"/>
              <a:t>Wednesday</a:t>
            </a:r>
          </a:p>
          <a:p>
            <a:pPr lvl="1"/>
            <a:r>
              <a:rPr lang="en-US" sz="2400" dirty="0"/>
              <a:t>Candidate </a:t>
            </a:r>
            <a:r>
              <a:rPr lang="en-US" sz="2400" dirty="0" smtClean="0"/>
              <a:t>speeches, 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1075770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1506"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F31FA13E-FA22-4E60-8549-CCD971CC7A6E}" type="slidenum">
              <a:rPr lang="en-US" smtClean="0"/>
              <a:pPr/>
              <a:t>4</a:t>
            </a:fld>
            <a:endParaRPr lang="en-US" smtClean="0"/>
          </a:p>
        </p:txBody>
      </p:sp>
      <p:sp>
        <p:nvSpPr>
          <p:cNvPr id="21507"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p:spPr>
        <p:txBody>
          <a:bodyPr lIns="92075" tIns="46038" rIns="92075" bIns="46038"/>
          <a:lstStyle/>
          <a:p>
            <a:pPr marL="342900" indent="-342900" eaLnBrk="0" hangingPunct="0">
              <a:spcBef>
                <a:spcPct val="20000"/>
              </a:spcBef>
            </a:pPr>
            <a:r>
              <a:rPr lang="en-US" sz="3200" u="sng" dirty="0"/>
              <a:t>External</a:t>
            </a:r>
            <a:r>
              <a:rPr lang="en-US" sz="3200" dirty="0"/>
              <a:t>:  </a:t>
            </a:r>
            <a:r>
              <a:rPr lang="en-US" sz="3200" dirty="0" smtClean="0"/>
              <a:t>Thursday am1  11aa and </a:t>
            </a:r>
            <a:r>
              <a:rPr lang="en-US" sz="3200" dirty="0" smtClean="0"/>
              <a:t>802.1avb</a:t>
            </a:r>
          </a:p>
          <a:p>
            <a:pPr marL="342900" indent="-342900" eaLnBrk="0" hangingPunct="0">
              <a:spcBef>
                <a:spcPct val="20000"/>
              </a:spcBef>
            </a:pPr>
            <a:r>
              <a:rPr lang="en-US" sz="3200" dirty="0" smtClean="0"/>
              <a:t>					</a:t>
            </a:r>
            <a:r>
              <a:rPr lang="en-US" sz="3600" dirty="0" smtClean="0"/>
              <a:t>Kona 2</a:t>
            </a:r>
            <a:endParaRPr lang="en-US" sz="3600" dirty="0"/>
          </a:p>
          <a:p>
            <a:pPr marL="342900" indent="-342900" eaLnBrk="0" hangingPunct="0">
              <a:spcBef>
                <a:spcPct val="20000"/>
              </a:spcBef>
            </a:pPr>
            <a:endParaRPr lang="en-US" sz="3200" u="sng" dirty="0"/>
          </a:p>
          <a:p>
            <a:pPr marL="342900" indent="-342900" eaLnBrk="0" hangingPunct="0">
              <a:spcBef>
                <a:spcPct val="20000"/>
              </a:spcBef>
            </a:pPr>
            <a:r>
              <a:rPr lang="en-US" sz="3200" u="sng" dirty="0"/>
              <a:t>Internal</a:t>
            </a:r>
            <a:r>
              <a:rPr lang="en-US" sz="3200" u="sng" dirty="0" smtClean="0"/>
              <a:t>:</a:t>
            </a:r>
            <a:endParaRPr lang="en-US" sz="3200" dirty="0"/>
          </a:p>
        </p:txBody>
      </p:sp>
      <p:sp>
        <p:nvSpPr>
          <p:cNvPr id="2150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1510"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62466"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2467"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1EF170D-A8FC-460B-85AD-158A576EE958}" type="slidenum">
              <a:rPr lang="en-US" smtClean="0"/>
              <a:pPr/>
              <a:t>40</a:t>
            </a:fld>
            <a:endParaRPr lang="en-US" smtClean="0"/>
          </a:p>
        </p:txBody>
      </p:sp>
      <p:sp>
        <p:nvSpPr>
          <p:cNvPr id="62468" name="TextBox 5"/>
          <p:cNvSpPr txBox="1">
            <a:spLocks noChangeArrowheads="1"/>
          </p:cNvSpPr>
          <p:nvPr/>
        </p:nvSpPr>
        <p:spPr bwMode="auto">
          <a:xfrm>
            <a:off x="2868613" y="1049338"/>
            <a:ext cx="2840037" cy="585787"/>
          </a:xfrm>
          <a:prstGeom prst="rect">
            <a:avLst/>
          </a:prstGeom>
          <a:noFill/>
          <a:ln w="9525">
            <a:noFill/>
            <a:miter lim="800000"/>
            <a:headEnd/>
            <a:tailEnd/>
          </a:ln>
        </p:spPr>
        <p:txBody>
          <a:bodyPr wrap="none">
            <a:spAutoFit/>
          </a:bodyPr>
          <a:lstStyle/>
          <a:p>
            <a:pPr algn="ctr" eaLnBrk="0" hangingPunct="0"/>
            <a:r>
              <a:rPr lang="en-US" sz="3200"/>
              <a:t>Room Changes</a:t>
            </a:r>
          </a:p>
        </p:txBody>
      </p:sp>
      <p:sp>
        <p:nvSpPr>
          <p:cNvPr id="62469"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Tree>
    <p:extLst>
      <p:ext uri="{BB962C8B-B14F-4D97-AF65-F5344CB8AC3E}">
        <p14:creationId xmlns:p14="http://schemas.microsoft.com/office/powerpoint/2010/main" val="18104314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6451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451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6525EB8-2563-4641-992A-468F4C3051C8}" type="slidenum">
              <a:rPr lang="en-US" smtClean="0"/>
              <a:pPr/>
              <a:t>41</a:t>
            </a:fld>
            <a:endParaRPr lang="en-US" smtClean="0"/>
          </a:p>
        </p:txBody>
      </p:sp>
      <p:sp>
        <p:nvSpPr>
          <p:cNvPr id="64516" name="TextBox 5"/>
          <p:cNvSpPr txBox="1">
            <a:spLocks noChangeArrowheads="1"/>
          </p:cNvSpPr>
          <p:nvPr/>
        </p:nvSpPr>
        <p:spPr bwMode="auto">
          <a:xfrm>
            <a:off x="2019300" y="1031875"/>
            <a:ext cx="4538663" cy="584200"/>
          </a:xfrm>
          <a:prstGeom prst="rect">
            <a:avLst/>
          </a:prstGeom>
          <a:noFill/>
          <a:ln w="9525">
            <a:noFill/>
            <a:miter lim="800000"/>
            <a:headEnd/>
            <a:tailEnd/>
          </a:ln>
        </p:spPr>
        <p:txBody>
          <a:bodyPr wrap="none">
            <a:spAutoFit/>
          </a:bodyPr>
          <a:lstStyle/>
          <a:p>
            <a:pPr algn="ctr" eaLnBrk="0" hangingPunct="0"/>
            <a:r>
              <a:rPr lang="en-US" sz="3200"/>
              <a:t>Revised Agenda Graphic</a:t>
            </a:r>
          </a:p>
        </p:txBody>
      </p:sp>
      <p:sp>
        <p:nvSpPr>
          <p:cNvPr id="64517"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
        <p:nvSpPr>
          <p:cNvPr id="64518" name="TextBox 6"/>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extLst>
      <p:ext uri="{BB962C8B-B14F-4D97-AF65-F5344CB8AC3E}">
        <p14:creationId xmlns:p14="http://schemas.microsoft.com/office/powerpoint/2010/main" val="10281158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6553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553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60EDF0A-47FD-4DF1-B2E5-A575B147167B}" type="slidenum">
              <a:rPr lang="en-US" smtClean="0"/>
              <a:pPr/>
              <a:t>42</a:t>
            </a:fld>
            <a:endParaRPr lang="en-US" smtClean="0"/>
          </a:p>
        </p:txBody>
      </p:sp>
      <p:sp>
        <p:nvSpPr>
          <p:cNvPr id="65540" name="TextBox 5"/>
          <p:cNvSpPr txBox="1">
            <a:spLocks noChangeArrowheads="1"/>
          </p:cNvSpPr>
          <p:nvPr/>
        </p:nvSpPr>
        <p:spPr bwMode="auto">
          <a:xfrm>
            <a:off x="2768600" y="1025525"/>
            <a:ext cx="3040063" cy="585788"/>
          </a:xfrm>
          <a:prstGeom prst="rect">
            <a:avLst/>
          </a:prstGeom>
          <a:noFill/>
          <a:ln w="9525">
            <a:noFill/>
            <a:miter lim="800000"/>
            <a:headEnd/>
            <a:tailEnd/>
          </a:ln>
        </p:spPr>
        <p:txBody>
          <a:bodyPr wrap="none">
            <a:spAutoFit/>
          </a:bodyPr>
          <a:lstStyle/>
          <a:p>
            <a:pPr algn="ctr" eaLnBrk="0" hangingPunct="0"/>
            <a:r>
              <a:rPr lang="en-US" sz="3200"/>
              <a:t>Officer Changes</a:t>
            </a:r>
          </a:p>
        </p:txBody>
      </p:sp>
      <p:sp>
        <p:nvSpPr>
          <p:cNvPr id="65541"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5.3</a:t>
            </a:r>
          </a:p>
        </p:txBody>
      </p:sp>
      <p:sp>
        <p:nvSpPr>
          <p:cNvPr id="65542" name="TextBox 2"/>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extLst>
      <p:ext uri="{BB962C8B-B14F-4D97-AF65-F5344CB8AC3E}">
        <p14:creationId xmlns:p14="http://schemas.microsoft.com/office/powerpoint/2010/main" val="29607622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 Discussion  Topics</a:t>
            </a:r>
            <a:endParaRPr lang="en-US" dirty="0"/>
          </a:p>
        </p:txBody>
      </p:sp>
      <p:sp>
        <p:nvSpPr>
          <p:cNvPr id="3" name="Content Placeholder 2"/>
          <p:cNvSpPr>
            <a:spLocks noGrp="1"/>
          </p:cNvSpPr>
          <p:nvPr>
            <p:ph idx="1"/>
          </p:nvPr>
        </p:nvSpPr>
        <p:spPr>
          <a:xfrm>
            <a:off x="203200" y="1567543"/>
            <a:ext cx="8679543" cy="4267200"/>
          </a:xfrm>
        </p:spPr>
        <p:txBody>
          <a:bodyPr/>
          <a:lstStyle/>
          <a:p>
            <a:r>
              <a:rPr lang="en-US" sz="2200" dirty="0" err="1"/>
              <a:t>ePOLL</a:t>
            </a:r>
            <a:r>
              <a:rPr lang="en-US" sz="2200" dirty="0"/>
              <a:t> status (Adrian)</a:t>
            </a:r>
          </a:p>
          <a:p>
            <a:r>
              <a:rPr lang="en-US" sz="2200" dirty="0"/>
              <a:t>Architecture Ballot Status (Adrian)</a:t>
            </a:r>
          </a:p>
          <a:p>
            <a:r>
              <a:rPr lang="en-US" sz="2200" dirty="0" smtClean="0"/>
              <a:t>New from SA: Bylaws, Ops Manual, Patent Slides (Jon) 11-11-0045</a:t>
            </a:r>
          </a:p>
          <a:p>
            <a:r>
              <a:rPr lang="en-US" sz="2200" dirty="0" smtClean="0"/>
              <a:t>November EC Workshop Summary (Jon/Bruce)</a:t>
            </a:r>
          </a:p>
          <a:p>
            <a:endParaRPr lang="en-US" sz="2200" dirty="0" smtClean="0"/>
          </a:p>
          <a:p>
            <a:r>
              <a:rPr lang="en-US" sz="2200" dirty="0" smtClean="0"/>
              <a:t>Election </a:t>
            </a:r>
            <a:r>
              <a:rPr lang="en-US" sz="2200" dirty="0"/>
              <a:t>Process (Bruce</a:t>
            </a:r>
            <a:r>
              <a:rPr lang="en-US" sz="2200" dirty="0" smtClean="0"/>
              <a:t>) 11-11-1597</a:t>
            </a:r>
          </a:p>
          <a:p>
            <a:r>
              <a:rPr lang="en-US" sz="2200" dirty="0" smtClean="0"/>
              <a:t>Comment Resolution Guidelines (</a:t>
            </a:r>
            <a:r>
              <a:rPr lang="en-US" sz="2200" dirty="0"/>
              <a:t>Adrian) </a:t>
            </a:r>
            <a:r>
              <a:rPr lang="en-US" sz="2200" dirty="0" smtClean="0"/>
              <a:t>11-11-1625</a:t>
            </a:r>
          </a:p>
          <a:p>
            <a:r>
              <a:rPr lang="en-US" sz="2200" dirty="0" smtClean="0"/>
              <a:t>Future </a:t>
            </a:r>
            <a:r>
              <a:rPr lang="en-US" sz="2200" dirty="0"/>
              <a:t>Meeting Venues /Independent Treasury (Jon</a:t>
            </a:r>
            <a:r>
              <a:rPr lang="en-US" sz="2200" dirty="0" smtClean="0"/>
              <a:t>) 11-12-0083</a:t>
            </a:r>
            <a:endParaRPr lang="en-US" sz="2200" dirty="0"/>
          </a:p>
          <a:p>
            <a:endParaRPr lang="en-US" sz="2200" dirty="0" smtClean="0">
              <a:solidFill>
                <a:srgbClr val="C0000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43</a:t>
            </a:fld>
            <a:endParaRPr lang="en-US"/>
          </a:p>
        </p:txBody>
      </p:sp>
      <p:sp>
        <p:nvSpPr>
          <p:cNvPr id="7" name="Text Box 7"/>
          <p:cNvSpPr txBox="1">
            <a:spLocks noChangeArrowheads="1"/>
          </p:cNvSpPr>
          <p:nvPr/>
        </p:nvSpPr>
        <p:spPr bwMode="auto">
          <a:xfrm>
            <a:off x="22457" y="617538"/>
            <a:ext cx="3957174"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a:t>
            </a:r>
            <a:r>
              <a:rPr lang="en-US" dirty="0" smtClean="0">
                <a:solidFill>
                  <a:schemeClr val="tx2"/>
                </a:solidFill>
              </a:rPr>
              <a:t>Items 4 &amp; 5</a:t>
            </a:r>
            <a:endParaRPr lang="en-US" dirty="0">
              <a:solidFill>
                <a:schemeClr val="tx2"/>
              </a:solidFill>
            </a:endParaRPr>
          </a:p>
        </p:txBody>
      </p:sp>
      <p:sp>
        <p:nvSpPr>
          <p:cNvPr id="8" name="TextBox 7"/>
          <p:cNvSpPr txBox="1"/>
          <p:nvPr/>
        </p:nvSpPr>
        <p:spPr>
          <a:xfrm>
            <a:off x="413952" y="5558967"/>
            <a:ext cx="8309134" cy="830997"/>
          </a:xfrm>
          <a:prstGeom prst="rect">
            <a:avLst/>
          </a:prstGeom>
          <a:noFill/>
          <a:ln>
            <a:solidFill>
              <a:srgbClr val="FF0000"/>
            </a:solidFill>
          </a:ln>
        </p:spPr>
        <p:txBody>
          <a:bodyPr wrap="square" rtlCol="0">
            <a:spAutoFit/>
          </a:bodyPr>
          <a:lstStyle/>
          <a:p>
            <a:r>
              <a:rPr lang="en-US" dirty="0">
                <a:solidFill>
                  <a:srgbClr val="C00000"/>
                </a:solidFill>
              </a:rPr>
              <a:t>Time is allocated on Wednesday for each of these. Extended discussions will continue on Friday as needed.</a:t>
            </a:r>
          </a:p>
        </p:txBody>
      </p:sp>
    </p:spTree>
    <p:extLst>
      <p:ext uri="{BB962C8B-B14F-4D97-AF65-F5344CB8AC3E}">
        <p14:creationId xmlns:p14="http://schemas.microsoft.com/office/powerpoint/2010/main" val="19137488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7577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577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1958E92D-C641-4B4D-BD6F-990AE3D1DD76}" type="slidenum">
              <a:rPr lang="en-US" smtClean="0"/>
              <a:pPr/>
              <a:t>44</a:t>
            </a:fld>
            <a:endParaRPr lang="en-US" smtClean="0"/>
          </a:p>
        </p:txBody>
      </p:sp>
      <p:sp>
        <p:nvSpPr>
          <p:cNvPr id="75780"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7680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680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8A5E317-5AF0-4079-AFF5-B8F9B9FAFE04}" type="slidenum">
              <a:rPr lang="en-US" smtClean="0"/>
              <a:pPr/>
              <a:t>45</a:t>
            </a:fld>
            <a:endParaRPr lang="en-US" smtClean="0"/>
          </a:p>
        </p:txBody>
      </p:sp>
      <p:sp>
        <p:nvSpPr>
          <p:cNvPr id="76804" name="Rectangle 2"/>
          <p:cNvSpPr>
            <a:spLocks noGrp="1" noChangeArrowheads="1"/>
          </p:cNvSpPr>
          <p:nvPr>
            <p:ph type="title"/>
          </p:nvPr>
        </p:nvSpPr>
        <p:spPr/>
        <p:txBody>
          <a:bodyPr/>
          <a:lstStyle/>
          <a:p>
            <a:r>
              <a:rPr lang="en-US"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r>
              <a:rPr lang="en-US" sz="2800" dirty="0" smtClean="0">
                <a:hlinkClick r:id="rId2"/>
              </a:rPr>
              <a:t>http://standards.ieee.org/db/patents/pat802_11.html</a:t>
            </a:r>
            <a:endParaRPr lang="en-US" sz="2800" dirty="0" smtClean="0"/>
          </a:p>
          <a:p>
            <a:endParaRPr lang="en-US" sz="2800" dirty="0" smtClean="0"/>
          </a:p>
          <a:p>
            <a:r>
              <a:rPr lang="en-US" sz="2800" dirty="0" smtClean="0"/>
              <a:t>18 entries with 2010 submission dates</a:t>
            </a:r>
          </a:p>
          <a:p>
            <a:r>
              <a:rPr lang="en-US" sz="2800" dirty="0" smtClean="0"/>
              <a:t>30 entries with 2011 submission dates</a:t>
            </a:r>
          </a:p>
          <a:p>
            <a:r>
              <a:rPr lang="en-US" sz="2800" dirty="0" smtClean="0"/>
              <a:t>  0  </a:t>
            </a:r>
            <a:r>
              <a:rPr lang="en-US" sz="2800" dirty="0"/>
              <a:t>entries with </a:t>
            </a:r>
            <a:r>
              <a:rPr lang="en-US" sz="2800" dirty="0" smtClean="0"/>
              <a:t>2012 </a:t>
            </a:r>
            <a:r>
              <a:rPr lang="en-US" sz="2800" dirty="0"/>
              <a:t>submission dates</a:t>
            </a:r>
          </a:p>
          <a:p>
            <a:pPr marL="0" indent="0">
              <a:buNone/>
            </a:pPr>
            <a:endParaRPr lang="en-US" sz="2800" dirty="0" smtClean="0"/>
          </a:p>
        </p:txBody>
      </p:sp>
      <p:sp>
        <p:nvSpPr>
          <p:cNvPr id="76806" name="Text Box 5"/>
          <p:cNvSpPr txBox="1">
            <a:spLocks noChangeArrowheads="1"/>
          </p:cNvSpPr>
          <p:nvPr/>
        </p:nvSpPr>
        <p:spPr bwMode="auto">
          <a:xfrm>
            <a:off x="228600" y="601663"/>
            <a:ext cx="35274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2.08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Date Placeholder 3"/>
          <p:cNvSpPr>
            <a:spLocks noGrp="1"/>
          </p:cNvSpPr>
          <p:nvPr>
            <p:ph type="dt" sz="quarter" idx="10"/>
          </p:nvPr>
        </p:nvSpPr>
        <p:spPr>
          <a:xfrm>
            <a:off x="696913" y="347663"/>
            <a:ext cx="1528762" cy="276225"/>
          </a:xfrm>
          <a:noFill/>
          <a:ln>
            <a:miter lim="800000"/>
            <a:headEnd/>
            <a:tailEnd/>
          </a:ln>
        </p:spPr>
        <p:txBody>
          <a:bodyPr/>
          <a:lstStyle/>
          <a:p>
            <a:r>
              <a:rPr lang="en-US" smtClean="0"/>
              <a:t>March 2012</a:t>
            </a:r>
          </a:p>
        </p:txBody>
      </p:sp>
      <p:sp>
        <p:nvSpPr>
          <p:cNvPr id="778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782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6D82107-75CA-48C2-8E98-AA100F7913AA}" type="slidenum">
              <a:rPr lang="en-US" smtClean="0"/>
              <a:pPr/>
              <a:t>46</a:t>
            </a:fld>
            <a:endParaRPr lang="en-US" smtClean="0"/>
          </a:p>
        </p:txBody>
      </p:sp>
      <p:sp>
        <p:nvSpPr>
          <p:cNvPr id="77828" name="Rectangle 2"/>
          <p:cNvSpPr>
            <a:spLocks noGrp="1" noChangeArrowheads="1"/>
          </p:cNvSpPr>
          <p:nvPr>
            <p:ph type="title"/>
          </p:nvPr>
        </p:nvSpPr>
        <p:spPr/>
        <p:txBody>
          <a:bodyPr/>
          <a:lstStyle/>
          <a:p>
            <a:r>
              <a:rPr lang="en-US" dirty="0" smtClean="0"/>
              <a:t>IEEE Store Contents  - </a:t>
            </a:r>
            <a:r>
              <a:rPr lang="en-US" dirty="0" smtClean="0"/>
              <a:t>March  </a:t>
            </a:r>
            <a:r>
              <a:rPr lang="en-US" dirty="0" smtClean="0"/>
              <a:t>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4016763587"/>
              </p:ext>
            </p:extLst>
          </p:nvPr>
        </p:nvGraphicFramePr>
        <p:xfrm>
          <a:off x="239713" y="1598613"/>
          <a:ext cx="8632825" cy="4516767"/>
        </p:xfrm>
        <a:graphic>
          <a:graphicData uri="http://schemas.openxmlformats.org/drawingml/2006/table">
            <a:tbl>
              <a:tblPr/>
              <a:tblGrid>
                <a:gridCol w="2430462"/>
                <a:gridCol w="1335088"/>
                <a:gridCol w="1384300"/>
                <a:gridCol w="1741487"/>
                <a:gridCol w="1741488"/>
              </a:tblGrid>
              <a:tr h="9445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Mar 11</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Mar 11</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Mar 11</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 Revision</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8.0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8.0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5.0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 </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77897"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2.09</a:t>
            </a:r>
          </a:p>
        </p:txBody>
      </p:sp>
      <p:sp>
        <p:nvSpPr>
          <p:cNvPr id="77898" name="Text Box 73"/>
          <p:cNvSpPr txBox="1">
            <a:spLocks noChangeArrowheads="1"/>
          </p:cNvSpPr>
          <p:nvPr/>
        </p:nvSpPr>
        <p:spPr bwMode="auto">
          <a:xfrm>
            <a:off x="741363" y="6145213"/>
            <a:ext cx="4156075" cy="304800"/>
          </a:xfrm>
          <a:prstGeom prst="rect">
            <a:avLst/>
          </a:prstGeom>
          <a:noFill/>
          <a:ln w="9525">
            <a:noFill/>
            <a:miter lim="800000"/>
            <a:headEnd/>
            <a:tailEnd/>
          </a:ln>
        </p:spPr>
        <p:txBody>
          <a:bodyPr wrap="none">
            <a:spAutoFit/>
          </a:bodyPr>
          <a:lstStyle/>
          <a:p>
            <a:pPr algn="ctr" eaLnBrk="0" hangingPunct="0"/>
            <a:r>
              <a:rPr lang="en-US" sz="1400">
                <a:hlinkClick r:id="rId3"/>
              </a:rPr>
              <a:t>http://www.ieee.org/web/standards/home/index.html</a:t>
            </a:r>
            <a:endParaRPr lang="en-US" sz="140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9874" name="Content Placeholder 6"/>
          <p:cNvSpPr>
            <a:spLocks noGrp="1"/>
          </p:cNvSpPr>
          <p:nvPr>
            <p:ph idx="1"/>
          </p:nvPr>
        </p:nvSpPr>
        <p:spPr>
          <a:xfrm>
            <a:off x="174625" y="5661025"/>
            <a:ext cx="8839200" cy="739775"/>
          </a:xfrm>
        </p:spPr>
        <p:txBody>
          <a:bodyPr/>
          <a:lstStyle/>
          <a:p>
            <a:pPr marL="0" indent="0">
              <a:buFontTx/>
              <a:buNone/>
            </a:pPr>
            <a:r>
              <a:rPr lang="en-AU" sz="2000" smtClean="0"/>
              <a:t>The WG told SC6 it will liaise 802.11ac as soon as it passes a LB</a:t>
            </a:r>
          </a:p>
          <a:p>
            <a:pPr marL="0" indent="0">
              <a:buFontTx/>
              <a:buNone/>
            </a:pPr>
            <a:r>
              <a:rPr lang="en-AU" sz="2000" smtClean="0"/>
              <a:t>802.11-2012  will be submitted to SC6 when approved by the SASB – early 2012</a:t>
            </a:r>
          </a:p>
          <a:p>
            <a:pPr marL="457200" lvl="1" indent="0">
              <a:buFontTx/>
              <a:buNone/>
            </a:pPr>
            <a:endParaRPr lang="en-AU" smtClean="0"/>
          </a:p>
          <a:p>
            <a:pPr marL="457200" lvl="1" indent="0">
              <a:buFontTx/>
              <a:buNone/>
            </a:pPr>
            <a:endParaRPr lang="en-AU" smtClean="0"/>
          </a:p>
        </p:txBody>
      </p:sp>
      <p:sp>
        <p:nvSpPr>
          <p:cNvPr id="79875" name="Slide Number Placeholder 5"/>
          <p:cNvSpPr>
            <a:spLocks noGrp="1"/>
          </p:cNvSpPr>
          <p:nvPr>
            <p:ph type="sldNum" sz="quarter" idx="12"/>
          </p:nvPr>
        </p:nvSpPr>
        <p:spPr>
          <a:xfrm>
            <a:off x="8039100" y="6475413"/>
            <a:ext cx="504825" cy="182562"/>
          </a:xfrm>
          <a:noFill/>
          <a:ln>
            <a:miter lim="800000"/>
            <a:headEnd/>
            <a:tailEnd/>
          </a:ln>
        </p:spPr>
        <p:txBody>
          <a:bodyPr/>
          <a:lstStyle/>
          <a:p>
            <a:pPr algn="r"/>
            <a:r>
              <a:rPr lang="en-US" smtClean="0"/>
              <a:t>Slide </a:t>
            </a:r>
            <a:fld id="{59597BA9-6E40-4FA7-A5E1-E82374E1013A}" type="slidenum">
              <a:rPr lang="en-US" smtClean="0"/>
              <a:pPr algn="r"/>
              <a:t>47</a:t>
            </a:fld>
            <a:endParaRPr lang="en-US" smtClean="0"/>
          </a:p>
        </p:txBody>
      </p:sp>
      <p:graphicFrame>
        <p:nvGraphicFramePr>
          <p:cNvPr id="79924" name="Group 52"/>
          <p:cNvGraphicFramePr>
            <a:graphicFrameLocks noGrp="1"/>
          </p:cNvGraphicFramePr>
          <p:nvPr>
            <p:extLst>
              <p:ext uri="{D42A27DB-BD31-4B8C-83A1-F6EECF244321}">
                <p14:modId xmlns:p14="http://schemas.microsoft.com/office/powerpoint/2010/main" val="47731404"/>
              </p:ext>
            </p:extLst>
          </p:nvPr>
        </p:nvGraphicFramePr>
        <p:xfrm>
          <a:off x="228598" y="1600200"/>
          <a:ext cx="5736772" cy="3626848"/>
        </p:xfrm>
        <a:graphic>
          <a:graphicData uri="http://schemas.openxmlformats.org/drawingml/2006/table">
            <a:tbl>
              <a:tblPr/>
              <a:tblGrid>
                <a:gridCol w="1783178"/>
                <a:gridCol w="1166853"/>
                <a:gridCol w="1294202"/>
                <a:gridCol w="1492539"/>
              </a:tblGrid>
              <a:tr h="517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D6.0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D10.0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D12.0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endParaRPr lang="en-US"/>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b="1"/>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9918" name="Text Box 71"/>
          <p:cNvSpPr txBox="1">
            <a:spLocks noChangeArrowheads="1"/>
          </p:cNvSpPr>
          <p:nvPr/>
        </p:nvSpPr>
        <p:spPr bwMode="auto">
          <a:xfrm>
            <a:off x="231775" y="617538"/>
            <a:ext cx="34512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2.10</a:t>
            </a:r>
          </a:p>
        </p:txBody>
      </p:sp>
      <p:sp>
        <p:nvSpPr>
          <p:cNvPr id="7991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499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49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EF2D56-F4C3-4BF5-93E5-621B787C3CA0}" type="slidenum">
              <a:rPr lang="en-US" smtClean="0"/>
              <a:pPr/>
              <a:t>48</a:t>
            </a:fld>
            <a:endParaRPr lang="en-US" smtClean="0"/>
          </a:p>
        </p:txBody>
      </p:sp>
      <p:sp>
        <p:nvSpPr>
          <p:cNvPr id="84996" name="Rectangle 2"/>
          <p:cNvSpPr>
            <a:spLocks noGrp="1" noChangeArrowheads="1"/>
          </p:cNvSpPr>
          <p:nvPr>
            <p:ph type="title"/>
          </p:nvPr>
        </p:nvSpPr>
        <p:spPr>
          <a:xfrm>
            <a:off x="685800" y="685800"/>
            <a:ext cx="7772400" cy="663575"/>
          </a:xfrm>
        </p:spPr>
        <p:txBody>
          <a:bodyPr/>
          <a:lstStyle/>
          <a:p>
            <a:r>
              <a:rPr lang="en-US" dirty="0" smtClean="0"/>
              <a:t>Future </a:t>
            </a:r>
            <a:r>
              <a:rPr lang="en-US" dirty="0" smtClean="0"/>
              <a:t>Venues - 2012</a:t>
            </a:r>
            <a:endParaRPr lang="en-US" dirty="0" smtClean="0"/>
          </a:p>
        </p:txBody>
      </p:sp>
      <p:sp>
        <p:nvSpPr>
          <p:cNvPr id="84997"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t># </a:t>
            </a:r>
            <a:r>
              <a:rPr lang="en-US" sz="2200" dirty="0" smtClean="0"/>
              <a:t>131 </a:t>
            </a:r>
            <a:r>
              <a:rPr lang="en-US" sz="2200" u="sng" dirty="0" smtClean="0"/>
              <a:t>January 15-20, 2012</a:t>
            </a:r>
            <a:r>
              <a:rPr lang="en-US" sz="2200" dirty="0" smtClean="0"/>
              <a:t> ----Hyatt Regency, Jacksonville, FL</a:t>
            </a:r>
          </a:p>
          <a:p>
            <a:pPr>
              <a:lnSpc>
                <a:spcPct val="80000"/>
              </a:lnSpc>
              <a:buFontTx/>
              <a:buNone/>
            </a:pPr>
            <a:r>
              <a:rPr lang="en-US" sz="2200" dirty="0" smtClean="0"/>
              <a:t>Including 802.16 and 802.21</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132 March 11-16, 2012 –Hilton Waikoloa, Big Island, HI</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133 </a:t>
            </a:r>
            <a:r>
              <a:rPr lang="en-US" sz="2200" u="sng" dirty="0" smtClean="0"/>
              <a:t>May 13-18, 2012, </a:t>
            </a:r>
            <a:r>
              <a:rPr lang="en-US" sz="2200" dirty="0" smtClean="0"/>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135 </a:t>
            </a:r>
            <a:r>
              <a:rPr lang="en-US" sz="2200" u="sng" dirty="0" smtClean="0"/>
              <a:t>September 16-21, 2012, </a:t>
            </a:r>
            <a:r>
              <a:rPr lang="en-US" sz="2200" dirty="0" smtClean="0"/>
              <a:t> Hyatt Grand Champion, Indian Wells, CA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136 Nov 11-16, 2012    Grand Hyatt San Antonio, San Antonio, TX, USA</a:t>
            </a:r>
          </a:p>
        </p:txBody>
      </p:sp>
      <p:sp>
        <p:nvSpPr>
          <p:cNvPr id="8499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49</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a:t>
            </a:r>
            <a:r>
              <a:rPr lang="en-US" dirty="0" smtClean="0"/>
              <a:t>Venues -2013</a:t>
            </a:r>
            <a:endParaRPr lang="en-US" dirty="0" smtClean="0"/>
          </a:p>
        </p:txBody>
      </p:sp>
      <p:sp>
        <p:nvSpPr>
          <p:cNvPr id="87045" name="Rectangle 3"/>
          <p:cNvSpPr>
            <a:spLocks noGrp="1" noChangeArrowheads="1"/>
          </p:cNvSpPr>
          <p:nvPr>
            <p:ph type="body" idx="1"/>
          </p:nvPr>
        </p:nvSpPr>
        <p:spPr>
          <a:xfrm>
            <a:off x="182880" y="1304925"/>
            <a:ext cx="8769927" cy="4791075"/>
          </a:xfrm>
        </p:spPr>
        <p:txBody>
          <a:bodyPr/>
          <a:lstStyle/>
          <a:p>
            <a:pPr>
              <a:lnSpc>
                <a:spcPct val="80000"/>
              </a:lnSpc>
              <a:buFontTx/>
              <a:buNone/>
            </a:pPr>
            <a:r>
              <a:rPr lang="en-US" u="sng" dirty="0" smtClean="0"/>
              <a:t>2013</a:t>
            </a:r>
          </a:p>
          <a:p>
            <a:pPr>
              <a:lnSpc>
                <a:spcPct val="80000"/>
              </a:lnSpc>
              <a:buFontTx/>
              <a:buNone/>
            </a:pPr>
            <a:r>
              <a:rPr lang="en-US" baseline="30000" dirty="0" smtClean="0"/>
              <a:t># </a:t>
            </a:r>
            <a:r>
              <a:rPr lang="en-US" dirty="0" smtClean="0"/>
              <a:t>137 </a:t>
            </a:r>
            <a:r>
              <a:rPr lang="en-US" u="sng" dirty="0" smtClean="0"/>
              <a:t>January 13-18, 2013</a:t>
            </a:r>
            <a:r>
              <a:rPr lang="en-US" dirty="0" smtClean="0"/>
              <a:t> - --Hyatt Regency Vancouver, BC, CA</a:t>
            </a:r>
          </a:p>
          <a:p>
            <a:pPr>
              <a:lnSpc>
                <a:spcPct val="80000"/>
              </a:lnSpc>
              <a:buFontTx/>
              <a:buNone/>
            </a:pPr>
            <a:r>
              <a:rPr lang="en-US" dirty="0" smtClean="0"/>
              <a:t> </a:t>
            </a:r>
            <a:endParaRPr lang="en-US" dirty="0" smtClean="0">
              <a:solidFill>
                <a:srgbClr val="FF0000"/>
              </a:solidFill>
            </a:endParaRPr>
          </a:p>
          <a:p>
            <a:pPr>
              <a:lnSpc>
                <a:spcPct val="80000"/>
              </a:lnSpc>
              <a:buFontTx/>
              <a:buNone/>
            </a:pPr>
            <a:r>
              <a:rPr lang="en-US" baseline="30000" dirty="0" smtClean="0"/>
              <a:t># </a:t>
            </a:r>
            <a:r>
              <a:rPr lang="en-US" dirty="0" smtClean="0"/>
              <a:t>138 March 17-22, 2013 –Caribe Royale, Orlando, FL, USA</a:t>
            </a:r>
          </a:p>
          <a:p>
            <a:pPr>
              <a:lnSpc>
                <a:spcPct val="80000"/>
              </a:lnSpc>
              <a:buFontTx/>
              <a:buNone/>
            </a:pPr>
            <a:endParaRPr lang="en-US" u="sng" dirty="0" smtClean="0"/>
          </a:p>
          <a:p>
            <a:pPr>
              <a:lnSpc>
                <a:spcPct val="80000"/>
              </a:lnSpc>
              <a:buFontTx/>
              <a:buNone/>
            </a:pPr>
            <a:r>
              <a:rPr lang="en-US" baseline="30000" dirty="0" smtClean="0"/>
              <a:t># </a:t>
            </a:r>
            <a:r>
              <a:rPr lang="en-US" dirty="0" smtClean="0"/>
              <a:t>139 </a:t>
            </a:r>
            <a:r>
              <a:rPr lang="en-US" u="sng" dirty="0" smtClean="0"/>
              <a:t>May 12-17, 2013 </a:t>
            </a:r>
            <a:r>
              <a:rPr lang="en-US" dirty="0" smtClean="0"/>
              <a:t>----Hilton Waikoloa, Big Island, HI</a:t>
            </a:r>
          </a:p>
          <a:p>
            <a:pPr>
              <a:lnSpc>
                <a:spcPct val="80000"/>
              </a:lnSpc>
              <a:buFontTx/>
              <a:buNone/>
            </a:pPr>
            <a:r>
              <a:rPr lang="en-US" dirty="0" smtClean="0"/>
              <a:t> </a:t>
            </a:r>
          </a:p>
          <a:p>
            <a:pPr>
              <a:lnSpc>
                <a:spcPct val="80000"/>
              </a:lnSpc>
              <a:buFontTx/>
              <a:buNone/>
            </a:pPr>
            <a:r>
              <a:rPr lang="en-US" baseline="30000" dirty="0" smtClean="0"/>
              <a:t># </a:t>
            </a:r>
            <a:r>
              <a:rPr lang="en-US" dirty="0" smtClean="0"/>
              <a:t>140 July 14-19, 2013    --- Geneva , CH  ITU headquarters</a:t>
            </a:r>
            <a:endParaRPr lang="en-US" dirty="0" smtClean="0">
              <a:solidFill>
                <a:srgbClr val="FF3300"/>
              </a:solidFill>
            </a:endParaRPr>
          </a:p>
          <a:p>
            <a:pPr>
              <a:lnSpc>
                <a:spcPct val="80000"/>
              </a:lnSpc>
              <a:buFontTx/>
              <a:buNone/>
            </a:pPr>
            <a:endParaRPr lang="en-US" u="sng" dirty="0" smtClean="0">
              <a:solidFill>
                <a:srgbClr val="FF0000"/>
              </a:solidFill>
            </a:endParaRPr>
          </a:p>
          <a:p>
            <a:pPr>
              <a:lnSpc>
                <a:spcPct val="80000"/>
              </a:lnSpc>
              <a:buFontTx/>
              <a:buNone/>
            </a:pPr>
            <a:r>
              <a:rPr lang="en-US" baseline="30000" dirty="0" smtClean="0"/>
              <a:t># </a:t>
            </a:r>
            <a:r>
              <a:rPr lang="en-US" dirty="0" smtClean="0"/>
              <a:t>141 </a:t>
            </a:r>
            <a:r>
              <a:rPr lang="en-US" u="sng" dirty="0" smtClean="0"/>
              <a:t>September 15-20, 2013</a:t>
            </a:r>
            <a:r>
              <a:rPr lang="en-US" dirty="0" smtClean="0"/>
              <a:t>-</a:t>
            </a:r>
            <a:r>
              <a:rPr lang="en-US" dirty="0" smtClean="0"/>
              <a:t>---</a:t>
            </a:r>
            <a:r>
              <a:rPr lang="en-US" dirty="0" smtClean="0">
                <a:solidFill>
                  <a:srgbClr val="FF0000"/>
                </a:solidFill>
              </a:rPr>
              <a:t>Confirmed– </a:t>
            </a:r>
            <a:r>
              <a:rPr lang="en-US" dirty="0" smtClean="0">
                <a:solidFill>
                  <a:srgbClr val="FF0000"/>
                </a:solidFill>
              </a:rPr>
              <a:t>Nanjing, </a:t>
            </a:r>
            <a:r>
              <a:rPr lang="en-US" dirty="0" smtClean="0">
                <a:solidFill>
                  <a:srgbClr val="FF3300"/>
                </a:solidFill>
              </a:rPr>
              <a:t>China </a:t>
            </a:r>
          </a:p>
          <a:p>
            <a:pPr>
              <a:lnSpc>
                <a:spcPct val="80000"/>
              </a:lnSpc>
              <a:buFontTx/>
              <a:buNone/>
            </a:pPr>
            <a:r>
              <a:rPr lang="en-US" dirty="0" smtClean="0"/>
              <a:t> </a:t>
            </a:r>
          </a:p>
          <a:p>
            <a:pPr>
              <a:lnSpc>
                <a:spcPct val="80000"/>
              </a:lnSpc>
              <a:buFontTx/>
              <a:buNone/>
            </a:pPr>
            <a:r>
              <a:rPr lang="en-US" baseline="30000" dirty="0" smtClean="0"/>
              <a:t># </a:t>
            </a:r>
            <a:r>
              <a:rPr lang="en-US" dirty="0" smtClean="0"/>
              <a:t>142 Nov 10-15, 2013    Hyatt Regency Dallas, TX, USA</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2530"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43014F56-9627-4C6D-BBC0-6BCD06073834}" type="slidenum">
              <a:rPr lang="en-US" smtClean="0"/>
              <a:pPr/>
              <a:t>5</a:t>
            </a:fld>
            <a:endParaRPr lang="en-US" smtClean="0"/>
          </a:p>
        </p:txBody>
      </p:sp>
      <p:sp>
        <p:nvSpPr>
          <p:cNvPr id="22531" name="Rectangle 2"/>
          <p:cNvSpPr>
            <a:spLocks noGrp="1" noChangeArrowheads="1"/>
          </p:cNvSpPr>
          <p:nvPr>
            <p:ph type="title"/>
          </p:nvPr>
        </p:nvSpPr>
        <p:spPr>
          <a:xfrm>
            <a:off x="1335088" y="685800"/>
            <a:ext cx="7123112" cy="547688"/>
          </a:xfrm>
        </p:spPr>
        <p:txBody>
          <a:bodyPr/>
          <a:lstStyle/>
          <a:p>
            <a:r>
              <a:rPr lang="en-US" smtClean="0"/>
              <a:t>NE</a:t>
            </a:r>
            <a:r>
              <a:rPr lang="en-US" b="0" smtClean="0"/>
              <a:t>W</a:t>
            </a:r>
            <a:r>
              <a:rPr lang="en-US" smtClean="0"/>
              <a:t> PARS</a:t>
            </a:r>
          </a:p>
        </p:txBody>
      </p:sp>
      <p:sp>
        <p:nvSpPr>
          <p:cNvPr id="6149" name="Rectangle 4"/>
          <p:cNvSpPr>
            <a:spLocks noChangeArrowheads="1"/>
          </p:cNvSpPr>
          <p:nvPr/>
        </p:nvSpPr>
        <p:spPr bwMode="auto">
          <a:xfrm>
            <a:off x="0" y="1233488"/>
            <a:ext cx="9091613" cy="3483655"/>
          </a:xfrm>
          <a:prstGeom prst="rect">
            <a:avLst/>
          </a:prstGeom>
          <a:noFill/>
          <a:ln w="9525">
            <a:solidFill>
              <a:srgbClr val="33CC33"/>
            </a:solidFill>
            <a:miter lim="800000"/>
            <a:headEnd/>
            <a:tailEnd/>
          </a:ln>
          <a:effectLst/>
          <a:extLst/>
        </p:spPr>
        <p:txBody>
          <a:bodyPr lIns="92075" tIns="46038" rIns="92075" bIns="46038"/>
          <a:lstStyle/>
          <a:p>
            <a:pPr lvl="0"/>
            <a:r>
              <a:rPr lang="en-US" sz="1800" dirty="0" smtClean="0"/>
              <a:t>802.1AX-rev</a:t>
            </a:r>
            <a:r>
              <a:rPr lang="en-US" sz="1800" dirty="0"/>
              <a:t>, revision to 802.1AX link aggregation, </a:t>
            </a:r>
            <a:r>
              <a:rPr lang="en-US" sz="1800" u="sng" dirty="0">
                <a:hlinkClick r:id="rId2"/>
              </a:rPr>
              <a:t>PAR</a:t>
            </a:r>
            <a:r>
              <a:rPr lang="en-US" sz="1800" dirty="0"/>
              <a:t> and </a:t>
            </a:r>
            <a:r>
              <a:rPr lang="en-US" sz="1800" u="sng" dirty="0">
                <a:hlinkClick r:id="rId3"/>
              </a:rPr>
              <a:t>5C</a:t>
            </a:r>
            <a:r>
              <a:rPr lang="en-US" sz="1800" dirty="0"/>
              <a:t> </a:t>
            </a:r>
          </a:p>
          <a:p>
            <a:pPr lvl="0"/>
            <a:r>
              <a:rPr lang="en-US" sz="1800" dirty="0"/>
              <a:t>802.1Qbu, amendment for frame preemption, </a:t>
            </a:r>
            <a:r>
              <a:rPr lang="en-US" sz="1800" u="sng" dirty="0">
                <a:hlinkClick r:id="rId4"/>
              </a:rPr>
              <a:t>PAR</a:t>
            </a:r>
            <a:r>
              <a:rPr lang="en-US" sz="1800" dirty="0"/>
              <a:t> and </a:t>
            </a:r>
            <a:r>
              <a:rPr lang="en-US" sz="1800" u="sng" dirty="0">
                <a:hlinkClick r:id="rId5"/>
              </a:rPr>
              <a:t>5C</a:t>
            </a:r>
            <a:r>
              <a:rPr lang="en-US" sz="1800" dirty="0"/>
              <a:t> </a:t>
            </a:r>
          </a:p>
          <a:p>
            <a:pPr lvl="0"/>
            <a:r>
              <a:rPr lang="en-US" sz="1800" dirty="0"/>
              <a:t>802.1AEbw, amendment for extended packet numbering, </a:t>
            </a:r>
            <a:r>
              <a:rPr lang="en-US" sz="1800" u="sng" dirty="0">
                <a:hlinkClick r:id="rId6"/>
              </a:rPr>
              <a:t>PAR</a:t>
            </a:r>
            <a:r>
              <a:rPr lang="en-US" sz="1800" dirty="0"/>
              <a:t> and </a:t>
            </a:r>
            <a:r>
              <a:rPr lang="en-US" sz="1800" u="sng" dirty="0">
                <a:hlinkClick r:id="rId7"/>
              </a:rPr>
              <a:t>5C</a:t>
            </a:r>
            <a:r>
              <a:rPr lang="en-US" sz="1800" dirty="0"/>
              <a:t> </a:t>
            </a:r>
          </a:p>
          <a:p>
            <a:pPr lvl="0"/>
            <a:r>
              <a:rPr lang="en-US" sz="1800" dirty="0"/>
              <a:t>802.1Xbx, amendment for MAC security key agreement protocol (MKA) extensions, </a:t>
            </a:r>
            <a:r>
              <a:rPr lang="en-US" sz="1800" u="sng" dirty="0">
                <a:hlinkClick r:id="rId8"/>
              </a:rPr>
              <a:t>PAR</a:t>
            </a:r>
            <a:r>
              <a:rPr lang="en-US" sz="1800" dirty="0"/>
              <a:t> and </a:t>
            </a:r>
            <a:r>
              <a:rPr lang="en-US" sz="1800" u="sng" dirty="0">
                <a:hlinkClick r:id="rId9"/>
              </a:rPr>
              <a:t>5C</a:t>
            </a:r>
            <a:r>
              <a:rPr lang="en-US" sz="1800" dirty="0"/>
              <a:t> </a:t>
            </a:r>
          </a:p>
          <a:p>
            <a:pPr lvl="0"/>
            <a:r>
              <a:rPr lang="en-US" sz="1800" dirty="0"/>
              <a:t>802.1Qbv, amendment for enhancements for scheduled traffic, </a:t>
            </a:r>
            <a:r>
              <a:rPr lang="en-US" sz="1800" u="sng" dirty="0">
                <a:hlinkClick r:id="rId10"/>
              </a:rPr>
              <a:t>PAR</a:t>
            </a:r>
            <a:r>
              <a:rPr lang="en-US" sz="1800" dirty="0"/>
              <a:t> and </a:t>
            </a:r>
            <a:r>
              <a:rPr lang="en-US" sz="1800" u="sng" dirty="0">
                <a:hlinkClick r:id="rId11"/>
              </a:rPr>
              <a:t>5C</a:t>
            </a:r>
            <a:r>
              <a:rPr lang="en-US" sz="1800" dirty="0"/>
              <a:t> </a:t>
            </a:r>
          </a:p>
          <a:p>
            <a:r>
              <a:rPr lang="en-US" sz="1800" dirty="0"/>
              <a:t>802.3bk, amendment for extended Ethernet Passive Optical Networks (</a:t>
            </a:r>
            <a:r>
              <a:rPr lang="en-US" sz="1800" dirty="0" err="1"/>
              <a:t>ExEPON</a:t>
            </a:r>
            <a:r>
              <a:rPr lang="en-US" sz="1800" dirty="0"/>
              <a:t>), </a:t>
            </a:r>
            <a:r>
              <a:rPr lang="en-US" sz="1800" u="sng" dirty="0">
                <a:hlinkClick r:id="rId12"/>
              </a:rPr>
              <a:t>PAR</a:t>
            </a:r>
            <a:r>
              <a:rPr lang="en-US" sz="1800" dirty="0"/>
              <a:t> and </a:t>
            </a:r>
            <a:r>
              <a:rPr lang="en-US" sz="1800" u="sng" dirty="0">
                <a:hlinkClick r:id="rId13"/>
              </a:rPr>
              <a:t>5C</a:t>
            </a:r>
            <a:r>
              <a:rPr lang="en-US" sz="1800" dirty="0"/>
              <a:t> </a:t>
            </a:r>
          </a:p>
          <a:p>
            <a:pPr lvl="0"/>
            <a:r>
              <a:rPr lang="en-US" sz="1800" dirty="0" smtClean="0"/>
              <a:t>802.21d </a:t>
            </a:r>
            <a:r>
              <a:rPr lang="en-US" sz="1800" dirty="0"/>
              <a:t>amendment for multicast group management, </a:t>
            </a:r>
            <a:r>
              <a:rPr lang="en-US" sz="1800" u="sng" dirty="0">
                <a:hlinkClick r:id="rId14"/>
              </a:rPr>
              <a:t>PAR</a:t>
            </a:r>
            <a:r>
              <a:rPr lang="en-US" sz="1800" dirty="0"/>
              <a:t> and </a:t>
            </a:r>
            <a:r>
              <a:rPr lang="en-US" sz="1800" u="sng" dirty="0">
                <a:hlinkClick r:id="rId15"/>
              </a:rPr>
              <a:t>5C</a:t>
            </a:r>
            <a:r>
              <a:rPr lang="en-US" sz="1800" dirty="0"/>
              <a:t> </a:t>
            </a:r>
          </a:p>
          <a:p>
            <a:pPr lvl="0"/>
            <a:r>
              <a:rPr lang="en-US" sz="1800" dirty="0"/>
              <a:t>802.15.4n amendment for China medical band, </a:t>
            </a:r>
            <a:r>
              <a:rPr lang="en-US" sz="1800" u="sng" dirty="0">
                <a:hlinkClick r:id="rId16"/>
              </a:rPr>
              <a:t>PAR</a:t>
            </a:r>
            <a:r>
              <a:rPr lang="en-US" sz="1800" dirty="0"/>
              <a:t> and </a:t>
            </a:r>
            <a:r>
              <a:rPr lang="en-US" sz="1800" u="sng" dirty="0">
                <a:hlinkClick r:id="rId17"/>
              </a:rPr>
              <a:t>5C</a:t>
            </a:r>
            <a:r>
              <a:rPr lang="en-US" sz="1800" dirty="0"/>
              <a:t> </a:t>
            </a:r>
          </a:p>
          <a:p>
            <a:pPr lvl="0"/>
            <a:r>
              <a:rPr lang="en-US" sz="1800" dirty="0"/>
              <a:t>802.15.4p amendment for positive train control (PTC), </a:t>
            </a:r>
            <a:r>
              <a:rPr lang="en-US" sz="1800" u="sng" dirty="0">
                <a:hlinkClick r:id="rId18"/>
              </a:rPr>
              <a:t>PAR</a:t>
            </a:r>
            <a:r>
              <a:rPr lang="en-US" sz="1800" dirty="0"/>
              <a:t> and </a:t>
            </a:r>
            <a:r>
              <a:rPr lang="en-US" sz="1800" u="sng" dirty="0">
                <a:hlinkClick r:id="rId19"/>
              </a:rPr>
              <a:t>5C</a:t>
            </a:r>
            <a:r>
              <a:rPr lang="en-US" sz="1800" dirty="0"/>
              <a:t> </a:t>
            </a:r>
          </a:p>
          <a:p>
            <a:r>
              <a:rPr lang="en-US" sz="1800" dirty="0"/>
              <a:t>802.15.8 new standard for peer aware communications (PAC), </a:t>
            </a:r>
            <a:r>
              <a:rPr lang="en-US" sz="1800" u="sng" dirty="0">
                <a:hlinkClick r:id="rId20"/>
              </a:rPr>
              <a:t>PAR</a:t>
            </a:r>
            <a:r>
              <a:rPr lang="en-US" sz="1800" dirty="0"/>
              <a:t> and </a:t>
            </a:r>
            <a:r>
              <a:rPr lang="en-US" sz="1800" u="sng" dirty="0">
                <a:hlinkClick r:id="rId21"/>
              </a:rPr>
              <a:t>5C</a:t>
            </a:r>
            <a:r>
              <a:rPr lang="en-US" sz="1800" dirty="0"/>
              <a:t> </a:t>
            </a:r>
            <a:endParaRPr lang="en-US" sz="2000" dirty="0"/>
          </a:p>
        </p:txBody>
      </p:sp>
      <p:sp>
        <p:nvSpPr>
          <p:cNvPr id="225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2534"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6018880"/>
            <a:ext cx="7659688" cy="369332"/>
          </a:xfrm>
          <a:prstGeom prst="rect">
            <a:avLst/>
          </a:prstGeom>
          <a:noFill/>
          <a:ln w="9525">
            <a:noFill/>
            <a:miter lim="800000"/>
            <a:headEnd/>
            <a:tailEnd/>
          </a:ln>
        </p:spPr>
        <p:txBody>
          <a:bodyPr>
            <a:spAutoFit/>
          </a:bodyPr>
          <a:lstStyle/>
          <a:p>
            <a:pPr eaLnBrk="0" hangingPunct="0"/>
            <a:r>
              <a:rPr lang="en-US" sz="1800" dirty="0"/>
              <a:t>Please go to </a:t>
            </a:r>
            <a:r>
              <a:rPr lang="en-US" sz="1800" u="sng" dirty="0">
                <a:hlinkClick r:id="rId22"/>
              </a:rPr>
              <a:t>http://www.ieee802.org/PARs.shtml</a:t>
            </a:r>
            <a:r>
              <a:rPr lang="en-US" sz="1800" dirty="0"/>
              <a:t> for a additional </a:t>
            </a:r>
            <a:r>
              <a:rPr lang="en-US" sz="1800" dirty="0" smtClean="0"/>
              <a:t>details</a:t>
            </a:r>
            <a:endParaRPr lang="en-US" sz="1800" dirty="0"/>
          </a:p>
        </p:txBody>
      </p:sp>
      <p:sp>
        <p:nvSpPr>
          <p:cNvPr id="2" name="TextBox 1"/>
          <p:cNvSpPr txBox="1"/>
          <p:nvPr/>
        </p:nvSpPr>
        <p:spPr>
          <a:xfrm>
            <a:off x="391886" y="4818551"/>
            <a:ext cx="4533100" cy="1200329"/>
          </a:xfrm>
          <a:prstGeom prst="rect">
            <a:avLst/>
          </a:prstGeom>
          <a:noFill/>
        </p:spPr>
        <p:txBody>
          <a:bodyPr wrap="none" rtlCol="0">
            <a:spAutoFit/>
          </a:bodyPr>
          <a:lstStyle/>
          <a:p>
            <a:r>
              <a:rPr lang="en-US" dirty="0" smtClean="0"/>
              <a:t>PAR Monday PM2     Waikoloa 1</a:t>
            </a:r>
          </a:p>
          <a:p>
            <a:r>
              <a:rPr lang="en-US" dirty="0" smtClean="0"/>
              <a:t>PAR Tuesday AM2      Kona 2</a:t>
            </a:r>
          </a:p>
          <a:p>
            <a:r>
              <a:rPr lang="en-US" dirty="0" smtClean="0"/>
              <a:t>PAR Thursday AM2   Kona 2</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50</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a:t>
            </a:r>
            <a:r>
              <a:rPr lang="en-US" dirty="0" smtClean="0"/>
              <a:t>Venues - 2014</a:t>
            </a:r>
            <a:endParaRPr lang="en-US" dirty="0" smtClean="0"/>
          </a:p>
        </p:txBody>
      </p:sp>
      <p:sp>
        <p:nvSpPr>
          <p:cNvPr id="87045" name="Rectangle 3"/>
          <p:cNvSpPr>
            <a:spLocks noGrp="1" noChangeArrowheads="1"/>
          </p:cNvSpPr>
          <p:nvPr>
            <p:ph type="body" idx="1"/>
          </p:nvPr>
        </p:nvSpPr>
        <p:spPr>
          <a:xfrm>
            <a:off x="282575" y="1117601"/>
            <a:ext cx="8577263" cy="5152570"/>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t>---</a:t>
            </a:r>
            <a:r>
              <a:rPr lang="en-US" sz="2300" dirty="0" smtClean="0">
                <a:solidFill>
                  <a:srgbClr val="FF0000"/>
                </a:solidFill>
              </a:rPr>
              <a:t>Under review </a:t>
            </a:r>
            <a:r>
              <a:rPr lang="en-US" sz="2300" dirty="0" smtClean="0">
                <a:solidFill>
                  <a:srgbClr val="FF0000"/>
                </a:solidFill>
              </a:rPr>
              <a:t>– </a:t>
            </a:r>
            <a:r>
              <a:rPr lang="en-US" sz="2300" dirty="0" smtClean="0">
                <a:solidFill>
                  <a:srgbClr val="FF0000"/>
                </a:solidFill>
              </a:rPr>
              <a:t>Kobe, Japan</a:t>
            </a:r>
          </a:p>
          <a:p>
            <a:pPr>
              <a:lnSpc>
                <a:spcPct val="80000"/>
              </a:lnSpc>
              <a:buFontTx/>
              <a:buNone/>
            </a:pPr>
            <a:r>
              <a:rPr lang="en-US" sz="2300" dirty="0">
                <a:solidFill>
                  <a:srgbClr val="FF0000"/>
                </a:solidFill>
              </a:rPr>
              <a:t>	</a:t>
            </a:r>
            <a:r>
              <a:rPr lang="en-US" sz="2300" dirty="0" smtClean="0">
                <a:solidFill>
                  <a:srgbClr val="FF0000"/>
                </a:solidFill>
              </a:rPr>
              <a:t>						      Seoul, Korea</a:t>
            </a:r>
            <a:endParaRPr lang="en-US" sz="2300" dirty="0" smtClean="0">
              <a:solidFill>
                <a:srgbClr val="FF0000"/>
              </a:solidFill>
            </a:endParaRP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extLst>
      <p:ext uri="{BB962C8B-B14F-4D97-AF65-F5344CB8AC3E}">
        <p14:creationId xmlns:p14="http://schemas.microsoft.com/office/powerpoint/2010/main" val="2639542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51</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a:t>
            </a:r>
            <a:r>
              <a:rPr lang="en-US" dirty="0" smtClean="0"/>
              <a:t>Venues - 2015</a:t>
            </a:r>
            <a:endParaRPr lang="en-US" dirty="0" smtClean="0"/>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graphicFrame>
        <p:nvGraphicFramePr>
          <p:cNvPr id="2" name="Table 1"/>
          <p:cNvGraphicFramePr>
            <a:graphicFrameLocks noGrp="1"/>
          </p:cNvGraphicFramePr>
          <p:nvPr>
            <p:extLst>
              <p:ext uri="{D42A27DB-BD31-4B8C-83A1-F6EECF244321}">
                <p14:modId xmlns:p14="http://schemas.microsoft.com/office/powerpoint/2010/main" val="2304754709"/>
              </p:ext>
            </p:extLst>
          </p:nvPr>
        </p:nvGraphicFramePr>
        <p:xfrm>
          <a:off x="522515" y="1959429"/>
          <a:ext cx="8200571" cy="3976914"/>
        </p:xfrm>
        <a:graphic>
          <a:graphicData uri="http://schemas.openxmlformats.org/drawingml/2006/table">
            <a:tbl>
              <a:tblPr/>
              <a:tblGrid>
                <a:gridCol w="1929546"/>
                <a:gridCol w="2411933"/>
                <a:gridCol w="1929546"/>
                <a:gridCol w="1929546"/>
              </a:tblGrid>
              <a:tr h="511000">
                <a:tc>
                  <a:txBody>
                    <a:bodyPr/>
                    <a:lstStyle/>
                    <a:p>
                      <a:pPr algn="ctr" rtl="0" fontAlgn="ctr"/>
                      <a:r>
                        <a:rPr lang="en-GB" sz="2000" b="1" dirty="0">
                          <a:solidFill>
                            <a:srgbClr val="FFFFFF"/>
                          </a:solidFill>
                          <a:effectLst/>
                          <a:latin typeface="Times New Roman"/>
                        </a:rPr>
                        <a:t>For Year 2015</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dirty="0">
                          <a:solidFill>
                            <a:srgbClr val="FFFFFF"/>
                          </a:solidFill>
                          <a:effectLst/>
                          <a:latin typeface="Times New Roman"/>
                        </a:rPr>
                        <a:t> </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Session</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Type</a:t>
                      </a:r>
                    </a:p>
                  </a:txBody>
                  <a:tcPr marL="38100" marR="38100" marT="38100" marB="38100" anchor="ctr">
                    <a:lnL>
                      <a:noFill/>
                    </a:lnL>
                    <a:lnR>
                      <a:noFill/>
                    </a:lnR>
                    <a:lnT>
                      <a:noFill/>
                    </a:lnT>
                    <a:lnB>
                      <a:noFill/>
                    </a:lnB>
                    <a:solidFill>
                      <a:srgbClr val="008080"/>
                    </a:solidFill>
                  </a:tcPr>
                </a:tc>
              </a:tr>
              <a:tr h="511000">
                <a:tc>
                  <a:txBody>
                    <a:bodyPr/>
                    <a:lstStyle/>
                    <a:p>
                      <a:pPr algn="ctr" rtl="0" fontAlgn="ctr"/>
                      <a:r>
                        <a:rPr lang="en-GB" sz="2000">
                          <a:effectLst/>
                          <a:latin typeface="Times New Roman"/>
                        </a:rPr>
                        <a:t>January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149</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March</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150</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May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151</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July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152</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September</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153</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910914">
                <a:tc>
                  <a:txBody>
                    <a:bodyPr/>
                    <a:lstStyle/>
                    <a:p>
                      <a:pPr algn="ctr" rtl="0" fontAlgn="ctr"/>
                      <a:r>
                        <a:rPr lang="en-GB" sz="2000" dirty="0">
                          <a:effectLst/>
                          <a:latin typeface="Times New Roman"/>
                        </a:rPr>
                        <a:t>November</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Hyatt Regency, Dallas, TX, USA</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154</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dirty="0">
                          <a:effectLst/>
                          <a:latin typeface="Times New Roman"/>
                        </a:rPr>
                        <a:t>Plenary</a:t>
                      </a:r>
                    </a:p>
                  </a:txBody>
                  <a:tcPr marL="38100" marR="38100" marT="38100" marB="38100" anchor="ctr">
                    <a:lnL>
                      <a:noFill/>
                    </a:lnL>
                    <a:lnR>
                      <a:noFill/>
                    </a:lnR>
                    <a:lnT>
                      <a:noFill/>
                    </a:lnT>
                    <a:lnB>
                      <a:noFill/>
                    </a:lnB>
                    <a:solidFill>
                      <a:srgbClr val="FFFFCC"/>
                    </a:solidFill>
                  </a:tcPr>
                </a:tc>
              </a:tr>
            </a:tbl>
          </a:graphicData>
        </a:graphic>
      </p:graphicFrame>
    </p:spTree>
    <p:extLst>
      <p:ext uri="{BB962C8B-B14F-4D97-AF65-F5344CB8AC3E}">
        <p14:creationId xmlns:p14="http://schemas.microsoft.com/office/powerpoint/2010/main" val="354827951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911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911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0A41CB9-E662-4D24-913D-7E0233A7D7E9}" type="slidenum">
              <a:rPr lang="en-US" smtClean="0"/>
              <a:pPr/>
              <a:t>52</a:t>
            </a:fld>
            <a:endParaRPr lang="en-US" smtClean="0"/>
          </a:p>
        </p:txBody>
      </p:sp>
      <p:pic>
        <p:nvPicPr>
          <p:cNvPr id="91140" name="Picture 2"/>
          <p:cNvPicPr>
            <a:picLocks noChangeAspect="1" noChangeArrowheads="1"/>
          </p:cNvPicPr>
          <p:nvPr/>
        </p:nvPicPr>
        <p:blipFill>
          <a:blip r:embed="rId2"/>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3554"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355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6EA89C9-E549-4926-913B-DF97A274415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7</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1242981324"/>
              </p:ext>
            </p:extLst>
          </p:nvPr>
        </p:nvGraphicFramePr>
        <p:xfrm>
          <a:off x="231775" y="1582738"/>
          <a:ext cx="8621259" cy="3449604"/>
        </p:xfrm>
        <a:graphic>
          <a:graphicData uri="http://schemas.openxmlformats.org/drawingml/2006/table">
            <a:tbl>
              <a:tblPr/>
              <a:tblGrid>
                <a:gridCol w="696685"/>
                <a:gridCol w="4151540"/>
                <a:gridCol w="3773034"/>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   </a:t>
                      </a:r>
                      <a:r>
                        <a:rPr kumimoji="0" lang="en-US" sz="2400" b="1" i="0" u="none" strike="noStrike" cap="none" normalizeH="0" baseline="0" dirty="0" smtClean="0">
                          <a:ln>
                            <a:noFill/>
                          </a:ln>
                          <a:solidFill>
                            <a:schemeClr val="tx1"/>
                          </a:solidFill>
                          <a:effectLst/>
                          <a:latin typeface="Times New Roman" pitchFamily="18" charset="0"/>
                        </a:rPr>
                        <a:t>Location</a:t>
                      </a:r>
                      <a:endParaRPr kumimoji="0" lang="en-US" sz="2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Kohala</a:t>
                      </a:r>
                      <a:r>
                        <a:rPr kumimoji="0" lang="en-US" sz="2800" b="1" i="0" u="none" strike="noStrike" cap="none" normalizeH="0" baseline="0" dirty="0" smtClean="0">
                          <a:ln>
                            <a:noFill/>
                          </a:ln>
                          <a:solidFill>
                            <a:schemeClr val="tx1"/>
                          </a:solidFill>
                          <a:effectLst/>
                          <a:latin typeface="Times New Roman" pitchFamily="18" charset="0"/>
                        </a:rPr>
                        <a:t> 2, Kona 1, ++</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b="1" dirty="0" smtClean="0"/>
                        <a:t>Convention Area</a:t>
                      </a:r>
                      <a:endParaRPr lang="en-US" sz="2800" b="1" dirty="0"/>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Bella Vista 1/2</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Underneath Kirin</a:t>
                      </a:r>
                      <a:endParaRPr lang="en-US" sz="2800" b="1" dirty="0" smtClean="0"/>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Bella Vista 3/4</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Underneath Kirin</a:t>
                      </a:r>
                      <a:endParaRPr lang="en-US" sz="2800" b="1" dirty="0" smtClean="0"/>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Palm Terrace B</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Ocean Tower</a:t>
                      </a:r>
                      <a:endParaRPr lang="en-US" sz="2800" b="1" dirty="0" smtClean="0"/>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Palm Terrace A</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Ocean Tower</a:t>
                      </a:r>
                      <a:endParaRPr lang="en-US" sz="2800" b="1" dirty="0" smtClean="0"/>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3241849-C0DB-4FB1-89C5-EE74AA3C680D}" type="slidenum">
              <a:rPr lang="en-US" smtClean="0"/>
              <a:pPr>
                <a:defRPr/>
              </a:pPr>
              <a:t>8</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50" y="438150"/>
            <a:ext cx="7658100" cy="598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7433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Room Schematic</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3241849-C0DB-4FB1-89C5-EE74AA3C680D}" type="slidenum">
              <a:rPr lang="en-US" smtClean="0"/>
              <a:pPr>
                <a:defRPr/>
              </a:pPr>
              <a:t>9</a:t>
            </a:fld>
            <a:endParaRPr lang="en-US"/>
          </a:p>
        </p:txBody>
      </p:sp>
      <p:sp>
        <p:nvSpPr>
          <p:cNvPr id="8" name="Rectangle 7"/>
          <p:cNvSpPr/>
          <p:nvPr/>
        </p:nvSpPr>
        <p:spPr bwMode="auto">
          <a:xfrm>
            <a:off x="238035" y="1512917"/>
            <a:ext cx="1262743" cy="362646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rPr>
              <a:t>Kohala</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1916281" y="1970118"/>
            <a:ext cx="1262743" cy="3169259"/>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King’s</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5381171" y="1928554"/>
            <a:ext cx="1262743" cy="3060729"/>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Queen’s</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3436917" y="1970118"/>
            <a:ext cx="1658785" cy="965201"/>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Monarchy</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6821714" y="5255291"/>
            <a:ext cx="1777999" cy="57193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Waikoloa</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6999316" y="1928553"/>
            <a:ext cx="1600398" cy="3060729"/>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Kona</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14" name="Cloud 13"/>
          <p:cNvSpPr/>
          <p:nvPr/>
        </p:nvSpPr>
        <p:spPr bwMode="auto">
          <a:xfrm>
            <a:off x="2319251" y="5561215"/>
            <a:ext cx="3693291" cy="798021"/>
          </a:xfrm>
          <a:prstGeom prst="clou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Lagoon</a:t>
            </a:r>
            <a:endParaRPr kumimoji="0" lang="en-US" sz="2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2287762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259577</TotalTime>
  <Words>3084</Words>
  <Application>Microsoft Office PowerPoint</Application>
  <PresentationFormat>On-screen Show (4:3)</PresentationFormat>
  <Paragraphs>734</Paragraphs>
  <Slides>52</Slides>
  <Notes>13</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Default Design</vt:lpstr>
      <vt:lpstr>Supplementary Plenary Information - March 2012</vt:lpstr>
      <vt:lpstr>PowerPoint Presentation</vt:lpstr>
      <vt:lpstr>IEEE LOA Database</vt:lpstr>
      <vt:lpstr> Joint Meetings</vt:lpstr>
      <vt:lpstr>NEW PARS</vt:lpstr>
      <vt:lpstr>Other PARS</vt:lpstr>
      <vt:lpstr>Group Room assignments</vt:lpstr>
      <vt:lpstr>PowerPoint Presentation</vt:lpstr>
      <vt:lpstr>Room Schematic</vt:lpstr>
      <vt:lpstr>WG Agendas</vt:lpstr>
      <vt:lpstr>FCC Proceedings List</vt:lpstr>
      <vt:lpstr>ITU-R Items Impact on radiocommunication systems from wireless and wired data transmission technologies used for the support of power management systems (18-12-0025) Question ITU-R 236/1</vt:lpstr>
      <vt:lpstr>ITU-R Question 236/1 continued</vt:lpstr>
      <vt:lpstr>May Meeting – Atlanta Georgia May  13 - 18</vt:lpstr>
      <vt:lpstr>Elections</vt:lpstr>
      <vt:lpstr>Election Process</vt:lpstr>
      <vt:lpstr>Other Special Events</vt:lpstr>
      <vt:lpstr>Topics since November 2011 EC</vt:lpstr>
      <vt:lpstr>802.11 Topics for March 2012 EC</vt:lpstr>
      <vt:lpstr>802.1 Architecture Document</vt:lpstr>
      <vt:lpstr>Architecture</vt:lpstr>
      <vt:lpstr>Smart Grid Meetings</vt:lpstr>
      <vt:lpstr>PowerPoint Presentation</vt:lpstr>
      <vt:lpstr>PowerPoint Presentation</vt:lpstr>
      <vt:lpstr>Wednesday Plenary Topics</vt:lpstr>
      <vt:lpstr>ePOLL</vt:lpstr>
      <vt:lpstr>Comment Resolution Guidelines</vt:lpstr>
      <vt:lpstr>Tutorials</vt:lpstr>
      <vt:lpstr>PowerPoint Presentation</vt:lpstr>
      <vt:lpstr>Wednesday –Topic Summary</vt:lpstr>
      <vt:lpstr>WG Officer Election Process Week of March 11-16, 2012</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TG/SG/SC Officer Election Process Week of May 13-18, 2012</vt:lpstr>
      <vt:lpstr>PowerPoint Presentation</vt:lpstr>
      <vt:lpstr>PowerPoint Presentation</vt:lpstr>
      <vt:lpstr>PowerPoint Presentation</vt:lpstr>
      <vt:lpstr>Wednesday – Discussion  Topics</vt:lpstr>
      <vt:lpstr>PowerPoint Presentation</vt:lpstr>
      <vt:lpstr>IEEE LOA Database</vt:lpstr>
      <vt:lpstr>IEEE Store Contents  - March  2012</vt:lpstr>
      <vt:lpstr>802.11 drafts to ISO/IEC JTC1/SC6</vt:lpstr>
      <vt:lpstr>Future Venues - 2012</vt:lpstr>
      <vt:lpstr>Future Venues -2013</vt:lpstr>
      <vt:lpstr>Future Venues - 2014</vt:lpstr>
      <vt:lpstr>Future Venues - 2015</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November 2011</dc:title>
  <dc:subject>Additional Meeting Information</dc:subject>
  <dc:creator>Bruce Kraemer (Marvell)</dc:creator>
  <cp:lastModifiedBy>Bruce Kraemer</cp:lastModifiedBy>
  <cp:revision>2641</cp:revision>
  <cp:lastPrinted>2012-03-12T17:20:06Z</cp:lastPrinted>
  <dcterms:created xsi:type="dcterms:W3CDTF">1998-02-10T13:07:52Z</dcterms:created>
  <dcterms:modified xsi:type="dcterms:W3CDTF">2012-03-12T20:13:44Z</dcterms:modified>
</cp:coreProperties>
</file>